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2" r:id="rId3"/>
    <p:sldId id="263" r:id="rId4"/>
    <p:sldId id="264" r:id="rId5"/>
    <p:sldId id="275" r:id="rId6"/>
    <p:sldId id="258" r:id="rId7"/>
    <p:sldId id="259" r:id="rId8"/>
    <p:sldId id="261" r:id="rId9"/>
    <p:sldId id="276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3" r:id="rId18"/>
    <p:sldId id="277" r:id="rId19"/>
    <p:sldId id="278" r:id="rId20"/>
    <p:sldId id="274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9" autoAdjust="0"/>
    <p:restoredTop sz="87908" autoAdjust="0"/>
  </p:normalViewPr>
  <p:slideViewPr>
    <p:cSldViewPr>
      <p:cViewPr>
        <p:scale>
          <a:sx n="84" d="100"/>
          <a:sy n="84" d="100"/>
        </p:scale>
        <p:origin x="-768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217EB8D5-D0CC-4C9B-80C3-42574D35BBDD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B77C67AE-ABAB-4FC0-B785-E896C561C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76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78ADCC98-37B3-4D6F-A91A-DCF00980A745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D18AC543-74A8-4FC3-B129-3BCC2A37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9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C543-74A8-4FC3-B129-3BCC2A37EC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79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C543-74A8-4FC3-B129-3BCC2A37EC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0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C543-74A8-4FC3-B129-3BCC2A37EC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95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C543-74A8-4FC3-B129-3BCC2A37EC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61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C543-74A8-4FC3-B129-3BCC2A37EC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14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C543-74A8-4FC3-B129-3BCC2A37EC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47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C543-74A8-4FC3-B129-3BCC2A37EC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65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1018BD-67D2-4109-AA40-0FF99A677339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too busy with Germany/AG lines cross went with second option in your email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C543-74A8-4FC3-B129-3BCC2A37EC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90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C543-74A8-4FC3-B129-3BCC2A37EC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18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C543-74A8-4FC3-B129-3BCC2A37EC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03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C543-74A8-4FC3-B129-3BCC2A37EC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80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C543-74A8-4FC3-B129-3BCC2A37EC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74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C543-74A8-4FC3-B129-3BCC2A37EC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30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C543-74A8-4FC3-B129-3BCC2A37EC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69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C543-74A8-4FC3-B129-3BCC2A37EC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81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C543-74A8-4FC3-B129-3BCC2A37EC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1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C543-74A8-4FC3-B129-3BCC2A37EC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C543-74A8-4FC3-B129-3BCC2A37EC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88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AC543-74A8-4FC3-B129-3BCC2A37EC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50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357B4-A78F-4F06-BD24-EB833A71DD51}" type="datetime1">
              <a:rPr lang="en-US" smtClean="0"/>
              <a:pPr/>
              <a:t>4/20/2016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F17D9-CFA5-4BE1-9A83-21D64991E7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Free Template from www.brainybetty.com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5900E-B19C-4AA9-9424-3C444D4D6C4B}" type="datetime1">
              <a:rPr lang="en-US" smtClean="0"/>
              <a:pPr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Free Template from www.brainybetty.com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91E9-94FC-40F9-BFA1-B9D5AB96B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5D488-4FF1-48A8-B31E-D40E4181B3B8}" type="datetime1">
              <a:rPr lang="en-US" smtClean="0"/>
              <a:pPr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Free Template from www.brainybetty.com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20593-6435-48BD-AE2C-564BCD5A1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F987-2F51-4348-BBE9-EEC4505DD94E}" type="datetime1">
              <a:rPr lang="en-US" smtClean="0"/>
              <a:pPr/>
              <a:t>4/20/2016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FF3BB0-B373-4AD6-A152-C947F0D764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Free Template from www.brainybetty.com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9BE8A-E371-4951-B31A-9E06AB1F78C6}" type="datetime1">
              <a:rPr lang="en-US" smtClean="0"/>
              <a:pPr/>
              <a:t>4/20/2016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5315A0-743D-4FAB-AE23-AA1BCFFCD4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Free Template from www.brainybetty.com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B0C1-7EDB-4DB3-8E15-BC83B316C49E}" type="datetime1">
              <a:rPr lang="en-US" smtClean="0"/>
              <a:pPr/>
              <a:t>4/20/2016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F6C21A-37FC-4841-98D5-A728B67D69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Free Template from www.brainybetty.com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3715F-4FC4-49A9-B2C5-5B3A60D7B1AA}" type="datetime1">
              <a:rPr lang="en-US" smtClean="0"/>
              <a:pPr/>
              <a:t>4/20/2016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60E7FF-1739-4374-B13F-C48FB0476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Free Template from www.brainybetty.com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7536-FFBA-4F40-A41D-716508D12766}" type="datetime1">
              <a:rPr lang="en-US" smtClean="0"/>
              <a:pPr/>
              <a:t>4/20/2016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44037E-6A57-435E-9C03-F2451DD70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Free Template from www.brainybetty.com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02A9-7DB5-4734-BF96-86FDBB2B66A8}" type="datetime1">
              <a:rPr lang="en-US" smtClean="0"/>
              <a:pPr/>
              <a:t>4/20/2016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69164F-CCEB-4B74-AE52-FD89694423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Free Template from www.brainybetty.com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CC09-0A2A-4AED-9DCF-0F42B54AD97E}" type="datetime1">
              <a:rPr lang="en-US" smtClean="0"/>
              <a:pPr/>
              <a:t>4/20/2016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E22CD2-7BC2-41CB-996C-5F17AEC815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Free Template from www.brainybetty.com</a:t>
            </a:r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8407-14FC-4C92-B921-F5025AC46C16}" type="datetime1">
              <a:rPr lang="en-US" smtClean="0"/>
              <a:pPr/>
              <a:t>4/20/2016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5ACF5A-3068-44BE-8635-4112CEF229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Free Template from www.brainybetty.com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FDD208-425A-4DF2-B547-9A81BD787CFD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4/20/2016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Free Template from www.brainybetty.com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84EBB9-989D-42E9-8917-DB279A45FE6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8382000" cy="1143000"/>
          </a:xfrm>
        </p:spPr>
        <p:txBody>
          <a:bodyPr/>
          <a:lstStyle/>
          <a:p>
            <a:pPr algn="ctr"/>
            <a:r>
              <a:rPr lang="en-US" sz="3200" u="sng" dirty="0" smtClean="0">
                <a:solidFill>
                  <a:srgbClr val="FFC000"/>
                </a:solidFill>
              </a:rPr>
              <a:t>Using Demonstrative Exhibits Effectively</a:t>
            </a:r>
            <a:r>
              <a:rPr lang="en-US" sz="3200" u="sng" dirty="0" smtClean="0"/>
              <a:t> </a:t>
            </a:r>
            <a:endParaRPr lang="en-US" sz="3200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5384800"/>
            <a:ext cx="6477000" cy="1473200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rgbClr val="FFC000"/>
                </a:solidFill>
              </a:rPr>
              <a:t>Southern District of Texas Bankruptcy Bench Bar Conference</a:t>
            </a:r>
          </a:p>
          <a:p>
            <a:r>
              <a:rPr lang="en-US" sz="1800" smtClean="0">
                <a:solidFill>
                  <a:srgbClr val="FFC000"/>
                </a:solidFill>
              </a:rPr>
              <a:t>April 20-22, </a:t>
            </a:r>
            <a:r>
              <a:rPr lang="en-US" sz="1800" dirty="0" smtClean="0">
                <a:solidFill>
                  <a:srgbClr val="FFC000"/>
                </a:solidFill>
              </a:rPr>
              <a:t>2016</a:t>
            </a:r>
            <a:endParaRPr lang="en-US" sz="1800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600200"/>
            <a:ext cx="5486400" cy="360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40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xhibit H - Property Listing Borchure_Page_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678" t="14384" r="2678" b="34859"/>
          <a:stretch>
            <a:fillRect/>
          </a:stretch>
        </p:blipFill>
        <p:spPr bwMode="auto">
          <a:xfrm>
            <a:off x="838200" y="1712384"/>
            <a:ext cx="6934200" cy="4815423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685800"/>
            <a:ext cx="7543800" cy="9144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Would it enhance your presentation if you had this exhibit to assist the witness in giving testimony about the location of the subject property?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69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xhibit G - Collapsed Cooling Tower Phot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286000" y="685799"/>
            <a:ext cx="5254737" cy="407346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Can words really describe the scope of this problem?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3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629400" cy="4975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533400"/>
            <a:ext cx="7543800" cy="9144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Does this enhance the witness’ testimony that no inspection occurred?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1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1066800"/>
            <a:ext cx="4580953" cy="343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4800600"/>
            <a:ext cx="7543800" cy="1752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Does this add perspective that threading was to be completed within 30 days of pipe being delivered?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05800" cy="9144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</a:rPr>
              <a:t>Does this picture add or subtract from testimony that an environmental  problem exists?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7" name="Picture 6" descr="Exhibit F - Black Liquor Photo"/>
          <p:cNvPicPr>
            <a:picLocks noChangeAspect="1" noChangeArrowheads="1"/>
          </p:cNvPicPr>
          <p:nvPr/>
        </p:nvPicPr>
        <p:blipFill>
          <a:blip r:embed="rId3" cstate="print"/>
          <a:srcRect l="9236" t="13637" r="5374" b="20515"/>
          <a:stretch>
            <a:fillRect/>
          </a:stretch>
        </p:blipFill>
        <p:spPr bwMode="auto">
          <a:xfrm>
            <a:off x="457200" y="1676400"/>
            <a:ext cx="5638800" cy="4100945"/>
          </a:xfrm>
          <a:prstGeom prst="rect">
            <a:avLst/>
          </a:prstGeom>
          <a:noFill/>
        </p:spPr>
      </p:pic>
      <p:pic>
        <p:nvPicPr>
          <p:cNvPr id="8" name="Picture 7" descr="Exhibit C - Scrap Metal Example Photo"/>
          <p:cNvPicPr>
            <a:picLocks noChangeAspect="1" noChangeArrowheads="1"/>
          </p:cNvPicPr>
          <p:nvPr/>
        </p:nvPicPr>
        <p:blipFill>
          <a:blip r:embed="rId4" cstate="print"/>
          <a:srcRect b="15428"/>
          <a:stretch>
            <a:fillRect/>
          </a:stretch>
        </p:blipFill>
        <p:spPr bwMode="auto">
          <a:xfrm>
            <a:off x="4684923" y="3581400"/>
            <a:ext cx="4328556" cy="3086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132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533400" y="2590800"/>
            <a:ext cx="3273425" cy="6397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Before the flood…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5181600" y="4038600"/>
            <a:ext cx="3273425" cy="6397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After the flood. . . 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362200"/>
            <a:ext cx="3711575" cy="1363663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28930"/>
            <a:ext cx="4066076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8200" y="1066800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Does this add real life context?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8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ap_US_SoAmer_051312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0" t="36673" r="10684" b="9444"/>
          <a:stretch>
            <a:fillRect/>
          </a:stretch>
        </p:blipFill>
        <p:spPr bwMode="auto">
          <a:xfrm>
            <a:off x="0" y="1600200"/>
            <a:ext cx="9190038" cy="527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272338" y="5051425"/>
            <a:ext cx="17938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CPC</a:t>
            </a:r>
          </a:p>
          <a:p>
            <a:pPr algn="l">
              <a:lnSpc>
                <a:spcPct val="90000"/>
              </a:lnSpc>
            </a:pP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BARBADOS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7096125" y="5599113"/>
            <a:ext cx="8429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MHTL</a:t>
            </a:r>
            <a:b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TRINIDAD</a:t>
            </a:r>
          </a:p>
        </p:txBody>
      </p:sp>
      <p:grpSp>
        <p:nvGrpSpPr>
          <p:cNvPr id="24591" name="Group 15"/>
          <p:cNvGrpSpPr>
            <a:grpSpLocks/>
          </p:cNvGrpSpPr>
          <p:nvPr/>
        </p:nvGrpSpPr>
        <p:grpSpPr bwMode="auto">
          <a:xfrm>
            <a:off x="0" y="0"/>
            <a:ext cx="9144000" cy="1425575"/>
            <a:chOff x="0" y="0"/>
            <a:chExt cx="5760" cy="898"/>
          </a:xfrm>
        </p:grpSpPr>
        <p:sp>
          <p:nvSpPr>
            <p:cNvPr id="24592" name="Rectangle 16"/>
            <p:cNvSpPr>
              <a:spLocks noChangeArrowheads="1"/>
            </p:cNvSpPr>
            <p:nvPr/>
          </p:nvSpPr>
          <p:spPr bwMode="auto">
            <a:xfrm>
              <a:off x="0" y="673"/>
              <a:ext cx="5760" cy="225"/>
            </a:xfrm>
            <a:prstGeom prst="rect">
              <a:avLst/>
            </a:prstGeom>
            <a:gradFill rotWithShape="1">
              <a:gsLst>
                <a:gs pos="0">
                  <a:schemeClr val="tx1">
                    <a:alpha val="39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593" name="Rectangle 17"/>
            <p:cNvSpPr>
              <a:spLocks noChangeArrowheads="1"/>
            </p:cNvSpPr>
            <p:nvPr/>
          </p:nvSpPr>
          <p:spPr bwMode="auto">
            <a:xfrm>
              <a:off x="1" y="0"/>
              <a:ext cx="5758" cy="690"/>
            </a:xfrm>
            <a:prstGeom prst="rect">
              <a:avLst/>
            </a:prstGeom>
            <a:gradFill rotWithShape="1">
              <a:gsLst>
                <a:gs pos="0">
                  <a:srgbClr val="312C81"/>
                </a:gs>
                <a:gs pos="100000">
                  <a:srgbClr val="2B2773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594" name="Line 18"/>
            <p:cNvSpPr>
              <a:spLocks noChangeShapeType="1"/>
            </p:cNvSpPr>
            <p:nvPr/>
          </p:nvSpPr>
          <p:spPr bwMode="auto">
            <a:xfrm>
              <a:off x="0" y="722"/>
              <a:ext cx="5760" cy="0"/>
            </a:xfrm>
            <a:prstGeom prst="line">
              <a:avLst/>
            </a:prstGeom>
            <a:noFill/>
            <a:ln w="111125">
              <a:solidFill>
                <a:srgbClr val="F15B2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595" name="Line 19"/>
            <p:cNvSpPr>
              <a:spLocks noChangeShapeType="1"/>
            </p:cNvSpPr>
            <p:nvPr/>
          </p:nvSpPr>
          <p:spPr bwMode="auto">
            <a:xfrm>
              <a:off x="0" y="690"/>
              <a:ext cx="576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4621" name="Group 45"/>
          <p:cNvGrpSpPr>
            <a:grpSpLocks/>
          </p:cNvGrpSpPr>
          <p:nvPr/>
        </p:nvGrpSpPr>
        <p:grpSpPr bwMode="auto">
          <a:xfrm>
            <a:off x="2525713" y="2867025"/>
            <a:ext cx="4538662" cy="2600325"/>
            <a:chOff x="1591" y="1806"/>
            <a:chExt cx="2859" cy="1638"/>
          </a:xfrm>
        </p:grpSpPr>
        <p:sp>
          <p:nvSpPr>
            <p:cNvPr id="24601" name="Line 25"/>
            <p:cNvSpPr>
              <a:spLocks noChangeShapeType="1"/>
            </p:cNvSpPr>
            <p:nvPr/>
          </p:nvSpPr>
          <p:spPr bwMode="auto">
            <a:xfrm rot="-10529007">
              <a:off x="1591" y="1806"/>
              <a:ext cx="2859" cy="163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dist="40161" dir="4293903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24602" name="Picture 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4877">
              <a:off x="2311" y="2313"/>
              <a:ext cx="1281" cy="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2871788" y="2254250"/>
            <a:ext cx="455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SCC</a:t>
            </a:r>
          </a:p>
        </p:txBody>
      </p:sp>
      <p:grpSp>
        <p:nvGrpSpPr>
          <p:cNvPr id="24612" name="Group 36"/>
          <p:cNvGrpSpPr>
            <a:grpSpLocks/>
          </p:cNvGrpSpPr>
          <p:nvPr/>
        </p:nvGrpSpPr>
        <p:grpSpPr bwMode="auto">
          <a:xfrm>
            <a:off x="3294063" y="2433638"/>
            <a:ext cx="3925887" cy="2754312"/>
            <a:chOff x="2106" y="1891"/>
            <a:chExt cx="2559" cy="1450"/>
          </a:xfrm>
        </p:grpSpPr>
        <p:sp>
          <p:nvSpPr>
            <p:cNvPr id="24585" name="Freeform 9"/>
            <p:cNvSpPr>
              <a:spLocks/>
            </p:cNvSpPr>
            <p:nvPr/>
          </p:nvSpPr>
          <p:spPr bwMode="auto">
            <a:xfrm rot="-10800000">
              <a:off x="2106" y="1891"/>
              <a:ext cx="2559" cy="1450"/>
            </a:xfrm>
            <a:custGeom>
              <a:avLst/>
              <a:gdLst>
                <a:gd name="T0" fmla="*/ 1752 w 1752"/>
                <a:gd name="T1" fmla="*/ 993 h 993"/>
                <a:gd name="T2" fmla="*/ 1179 w 1752"/>
                <a:gd name="T3" fmla="*/ 908 h 993"/>
                <a:gd name="T4" fmla="*/ 542 w 1752"/>
                <a:gd name="T5" fmla="*/ 655 h 993"/>
                <a:gd name="T6" fmla="*/ 211 w 1752"/>
                <a:gd name="T7" fmla="*/ 328 h 993"/>
                <a:gd name="T8" fmla="*/ 0 w 1752"/>
                <a:gd name="T9" fmla="*/ 0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2" h="993">
                  <a:moveTo>
                    <a:pt x="1752" y="993"/>
                  </a:moveTo>
                  <a:cubicBezTo>
                    <a:pt x="1657" y="979"/>
                    <a:pt x="1380" y="964"/>
                    <a:pt x="1179" y="908"/>
                  </a:cubicBezTo>
                  <a:cubicBezTo>
                    <a:pt x="978" y="852"/>
                    <a:pt x="703" y="752"/>
                    <a:pt x="542" y="655"/>
                  </a:cubicBezTo>
                  <a:cubicBezTo>
                    <a:pt x="381" y="558"/>
                    <a:pt x="301" y="437"/>
                    <a:pt x="211" y="328"/>
                  </a:cubicBezTo>
                  <a:cubicBezTo>
                    <a:pt x="121" y="219"/>
                    <a:pt x="44" y="68"/>
                    <a:pt x="0" y="0"/>
                  </a:cubicBez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dist="40161" dir="4293903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4611" name="Group 35"/>
            <p:cNvGrpSpPr>
              <a:grpSpLocks/>
            </p:cNvGrpSpPr>
            <p:nvPr/>
          </p:nvGrpSpPr>
          <p:grpSpPr bwMode="auto">
            <a:xfrm>
              <a:off x="3416" y="2090"/>
              <a:ext cx="760" cy="616"/>
              <a:chOff x="3453" y="2135"/>
              <a:chExt cx="701" cy="498"/>
            </a:xfrm>
          </p:grpSpPr>
          <p:sp useBgFill="1">
            <p:nvSpPr>
              <p:cNvPr id="24586" name="Freeform 10"/>
              <p:cNvSpPr>
                <a:spLocks/>
              </p:cNvSpPr>
              <p:nvPr/>
            </p:nvSpPr>
            <p:spPr bwMode="auto">
              <a:xfrm>
                <a:off x="3453" y="2135"/>
                <a:ext cx="701" cy="498"/>
              </a:xfrm>
              <a:custGeom>
                <a:avLst/>
                <a:gdLst>
                  <a:gd name="T0" fmla="*/ 54 w 480"/>
                  <a:gd name="T1" fmla="*/ 0 h 341"/>
                  <a:gd name="T2" fmla="*/ 0 w 480"/>
                  <a:gd name="T3" fmla="*/ 92 h 341"/>
                  <a:gd name="T4" fmla="*/ 31 w 480"/>
                  <a:gd name="T5" fmla="*/ 142 h 341"/>
                  <a:gd name="T6" fmla="*/ 173 w 480"/>
                  <a:gd name="T7" fmla="*/ 211 h 341"/>
                  <a:gd name="T8" fmla="*/ 280 w 480"/>
                  <a:gd name="T9" fmla="*/ 280 h 341"/>
                  <a:gd name="T10" fmla="*/ 338 w 480"/>
                  <a:gd name="T11" fmla="*/ 318 h 341"/>
                  <a:gd name="T12" fmla="*/ 361 w 480"/>
                  <a:gd name="T13" fmla="*/ 341 h 341"/>
                  <a:gd name="T14" fmla="*/ 400 w 480"/>
                  <a:gd name="T15" fmla="*/ 330 h 341"/>
                  <a:gd name="T16" fmla="*/ 453 w 480"/>
                  <a:gd name="T17" fmla="*/ 280 h 341"/>
                  <a:gd name="T18" fmla="*/ 480 w 480"/>
                  <a:gd name="T19" fmla="*/ 249 h 341"/>
                  <a:gd name="T20" fmla="*/ 346 w 480"/>
                  <a:gd name="T21" fmla="*/ 146 h 341"/>
                  <a:gd name="T22" fmla="*/ 231 w 480"/>
                  <a:gd name="T23" fmla="*/ 73 h 341"/>
                  <a:gd name="T24" fmla="*/ 100 w 480"/>
                  <a:gd name="T25" fmla="*/ 23 h 341"/>
                  <a:gd name="T26" fmla="*/ 54 w 480"/>
                  <a:gd name="T27" fmla="*/ 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0" h="341">
                    <a:moveTo>
                      <a:pt x="54" y="0"/>
                    </a:moveTo>
                    <a:lnTo>
                      <a:pt x="0" y="92"/>
                    </a:lnTo>
                    <a:lnTo>
                      <a:pt x="31" y="142"/>
                    </a:lnTo>
                    <a:lnTo>
                      <a:pt x="173" y="211"/>
                    </a:lnTo>
                    <a:lnTo>
                      <a:pt x="280" y="280"/>
                    </a:lnTo>
                    <a:lnTo>
                      <a:pt x="338" y="318"/>
                    </a:lnTo>
                    <a:lnTo>
                      <a:pt x="361" y="341"/>
                    </a:lnTo>
                    <a:lnTo>
                      <a:pt x="400" y="330"/>
                    </a:lnTo>
                    <a:lnTo>
                      <a:pt x="453" y="280"/>
                    </a:lnTo>
                    <a:lnTo>
                      <a:pt x="480" y="249"/>
                    </a:lnTo>
                    <a:lnTo>
                      <a:pt x="346" y="146"/>
                    </a:lnTo>
                    <a:lnTo>
                      <a:pt x="231" y="73"/>
                    </a:lnTo>
                    <a:lnTo>
                      <a:pt x="100" y="23"/>
                    </a:lnTo>
                    <a:lnTo>
                      <a:pt x="54" y="0"/>
                    </a:lnTo>
                    <a:close/>
                  </a:path>
                </a:pathLst>
              </a:cu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pic>
            <p:nvPicPr>
              <p:cNvPr id="24610" name="Picture 3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19" t="16997" r="10379" b="21739"/>
              <a:stretch>
                <a:fillRect/>
              </a:stretch>
            </p:blipFill>
            <p:spPr bwMode="auto">
              <a:xfrm rot="2187056">
                <a:off x="3495" y="2230"/>
                <a:ext cx="617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4616" name="Group 40"/>
          <p:cNvGrpSpPr>
            <a:grpSpLocks/>
          </p:cNvGrpSpPr>
          <p:nvPr/>
        </p:nvGrpSpPr>
        <p:grpSpPr bwMode="auto">
          <a:xfrm>
            <a:off x="7816850" y="5326063"/>
            <a:ext cx="976313" cy="512762"/>
            <a:chOff x="4975" y="3399"/>
            <a:chExt cx="615" cy="323"/>
          </a:xfrm>
        </p:grpSpPr>
        <p:sp>
          <p:nvSpPr>
            <p:cNvPr id="24589" name="Freeform 13"/>
            <p:cNvSpPr>
              <a:spLocks/>
            </p:cNvSpPr>
            <p:nvPr/>
          </p:nvSpPr>
          <p:spPr bwMode="auto">
            <a:xfrm rot="-636692">
              <a:off x="4975" y="3399"/>
              <a:ext cx="324" cy="323"/>
            </a:xfrm>
            <a:custGeom>
              <a:avLst/>
              <a:gdLst>
                <a:gd name="T0" fmla="*/ 0 w 222"/>
                <a:gd name="T1" fmla="*/ 215 h 221"/>
                <a:gd name="T2" fmla="*/ 139 w 222"/>
                <a:gd name="T3" fmla="*/ 208 h 221"/>
                <a:gd name="T4" fmla="*/ 212 w 222"/>
                <a:gd name="T5" fmla="*/ 134 h 221"/>
                <a:gd name="T6" fmla="*/ 196 w 222"/>
                <a:gd name="T7" fmla="*/ 42 h 221"/>
                <a:gd name="T8" fmla="*/ 154 w 222"/>
                <a:gd name="T9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221">
                  <a:moveTo>
                    <a:pt x="0" y="215"/>
                  </a:moveTo>
                  <a:cubicBezTo>
                    <a:pt x="23" y="215"/>
                    <a:pt x="104" y="221"/>
                    <a:pt x="139" y="208"/>
                  </a:cubicBezTo>
                  <a:cubicBezTo>
                    <a:pt x="174" y="195"/>
                    <a:pt x="202" y="162"/>
                    <a:pt x="212" y="134"/>
                  </a:cubicBezTo>
                  <a:cubicBezTo>
                    <a:pt x="222" y="106"/>
                    <a:pt x="206" y="64"/>
                    <a:pt x="196" y="42"/>
                  </a:cubicBezTo>
                  <a:cubicBezTo>
                    <a:pt x="186" y="20"/>
                    <a:pt x="163" y="9"/>
                    <a:pt x="154" y="0"/>
                  </a:cubicBezTo>
                </a:path>
              </a:pathLst>
            </a:custGeom>
            <a:noFill/>
            <a:ln w="31750" cmpd="sng">
              <a:solidFill>
                <a:schemeClr val="bg1"/>
              </a:solidFill>
              <a:round/>
              <a:headEnd type="triangle" w="med" len="med"/>
              <a:tailEnd type="none" w="med" len="med"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24614" name="Picture 3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72" t="11644" r="8479" b="28311"/>
            <a:stretch>
              <a:fillRect/>
            </a:stretch>
          </p:blipFill>
          <p:spPr bwMode="auto">
            <a:xfrm>
              <a:off x="5037" y="3444"/>
              <a:ext cx="553" cy="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8810625" y="6564313"/>
            <a:ext cx="352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rgbClr val="DDDDDD"/>
                </a:solidFill>
              </a:rPr>
              <a:t>10</a:t>
            </a:r>
          </a:p>
        </p:txBody>
      </p:sp>
      <p:grpSp>
        <p:nvGrpSpPr>
          <p:cNvPr id="24625" name="Group 49"/>
          <p:cNvGrpSpPr>
            <a:grpSpLocks/>
          </p:cNvGrpSpPr>
          <p:nvPr/>
        </p:nvGrpSpPr>
        <p:grpSpPr bwMode="auto">
          <a:xfrm>
            <a:off x="2451100" y="2279650"/>
            <a:ext cx="496888" cy="212725"/>
            <a:chOff x="1544" y="1436"/>
            <a:chExt cx="313" cy="134"/>
          </a:xfrm>
        </p:grpSpPr>
        <p:sp>
          <p:nvSpPr>
            <p:cNvPr id="24606" name="Line 30"/>
            <p:cNvSpPr>
              <a:spLocks noChangeShapeType="1"/>
            </p:cNvSpPr>
            <p:nvPr/>
          </p:nvSpPr>
          <p:spPr bwMode="auto">
            <a:xfrm>
              <a:off x="1558" y="1512"/>
              <a:ext cx="299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dist="25400" dir="54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24623" name="Picture 4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6" t="19179" r="19440" b="34018"/>
            <a:stretch>
              <a:fillRect/>
            </a:stretch>
          </p:blipFill>
          <p:spPr bwMode="auto">
            <a:xfrm>
              <a:off x="1544" y="1436"/>
              <a:ext cx="246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617" name="Group 41"/>
          <p:cNvGrpSpPr>
            <a:grpSpLocks/>
          </p:cNvGrpSpPr>
          <p:nvPr/>
        </p:nvGrpSpPr>
        <p:grpSpPr bwMode="auto">
          <a:xfrm>
            <a:off x="1757363" y="2119313"/>
            <a:ext cx="885825" cy="623887"/>
            <a:chOff x="3945" y="2183"/>
            <a:chExt cx="1578" cy="1110"/>
          </a:xfrm>
        </p:grpSpPr>
        <p:pic>
          <p:nvPicPr>
            <p:cNvPr id="24618" name="Picture 42" descr="celanese-logo_revers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9" y="2183"/>
              <a:ext cx="853" cy="186"/>
            </a:xfrm>
            <a:prstGeom prst="rect">
              <a:avLst/>
            </a:prstGeom>
            <a:noFill/>
            <a:effectLst>
              <a:outerShdw dist="35921" dir="2700000" algn="ctr" rotWithShape="0">
                <a:srgbClr val="080808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19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5" y="2222"/>
              <a:ext cx="1578" cy="1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944857" y="2119313"/>
            <a:ext cx="485519" cy="134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47988" y="2279650"/>
            <a:ext cx="346074" cy="27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315200" y="5051425"/>
            <a:ext cx="304800" cy="196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159712" y="5606256"/>
            <a:ext cx="614323" cy="189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7287" y="293476"/>
            <a:ext cx="8913813" cy="852699"/>
          </a:xfrm>
        </p:spPr>
        <p:txBody>
          <a:bodyPr/>
          <a:lstStyle/>
          <a:p>
            <a:r>
              <a:rPr lang="en-US" sz="3000" dirty="0" smtClean="0">
                <a:solidFill>
                  <a:srgbClr val="FFC000"/>
                </a:solidFill>
              </a:rPr>
              <a:t>Do you want the judge to have this in chambers?</a:t>
            </a:r>
            <a:endParaRPr lang="en-US" sz="3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125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4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4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4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4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543800" cy="9144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C000"/>
                </a:solidFill>
              </a:rPr>
              <a:t>…then why not use one in a pleading?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5322987" cy="461745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14600"/>
            <a:ext cx="4474195" cy="422433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  <a:bevelB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28800" y="1676400"/>
            <a:ext cx="762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000" y="1981200"/>
            <a:ext cx="990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2286000"/>
            <a:ext cx="685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66293" y="2286000"/>
            <a:ext cx="1072307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66293" y="4038600"/>
            <a:ext cx="1148507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66293" y="4626769"/>
            <a:ext cx="691307" cy="173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38600" y="4953000"/>
            <a:ext cx="609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43800" y="6324600"/>
            <a:ext cx="304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05400" y="3048000"/>
            <a:ext cx="990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62800" y="3048000"/>
            <a:ext cx="914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00400" y="5562600"/>
            <a:ext cx="990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67400" y="2743200"/>
            <a:ext cx="609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81000" y="3581400"/>
            <a:ext cx="1143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7530" y="1214161"/>
            <a:ext cx="762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20. On November 9, 2015, Mr. </a:t>
            </a:r>
            <a:r>
              <a:rPr lang="en-US" dirty="0" smtClean="0"/>
              <a:t>X’s </a:t>
            </a:r>
            <a:r>
              <a:rPr lang="en-US" dirty="0"/>
              <a:t>daughter came home from school and </a:t>
            </a:r>
            <a:r>
              <a:rPr lang="en-US" dirty="0" smtClean="0"/>
              <a:t>was unable </a:t>
            </a:r>
            <a:r>
              <a:rPr lang="en-US" dirty="0"/>
              <a:t>to enter her home because the Defendant had placed a lock on Mr. </a:t>
            </a:r>
            <a:r>
              <a:rPr lang="en-US" dirty="0" smtClean="0"/>
              <a:t>X’s </a:t>
            </a:r>
            <a:r>
              <a:rPr lang="en-US" dirty="0"/>
              <a:t>home </a:t>
            </a:r>
            <a:r>
              <a:rPr lang="en-US" dirty="0" smtClean="0"/>
              <a:t>and locked </a:t>
            </a:r>
            <a:r>
              <a:rPr lang="en-US" dirty="0"/>
              <a:t>both Mr. </a:t>
            </a:r>
            <a:r>
              <a:rPr lang="en-US" dirty="0" smtClean="0"/>
              <a:t>X </a:t>
            </a:r>
            <a:r>
              <a:rPr lang="en-US" dirty="0"/>
              <a:t>and his daughter out. </a:t>
            </a:r>
            <a:r>
              <a:rPr lang="en-US" dirty="0" smtClean="0"/>
              <a:t> Mr</a:t>
            </a:r>
            <a:r>
              <a:rPr lang="en-US" dirty="0"/>
              <a:t>. </a:t>
            </a:r>
            <a:r>
              <a:rPr lang="en-US" dirty="0" smtClean="0"/>
              <a:t>X’s </a:t>
            </a:r>
            <a:r>
              <a:rPr lang="en-US" dirty="0"/>
              <a:t>daughter sent him this picture </a:t>
            </a:r>
            <a:r>
              <a:rPr lang="en-US" dirty="0" smtClean="0"/>
              <a:t>of what </a:t>
            </a:r>
            <a:r>
              <a:rPr lang="en-US" dirty="0"/>
              <a:t>was on the door and what was keeping her from going inside her home: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28"/>
          <a:stretch/>
        </p:blipFill>
        <p:spPr bwMode="auto">
          <a:xfrm>
            <a:off x="2617304" y="2971800"/>
            <a:ext cx="3849757" cy="336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6800" y="45720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What would you think?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90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40" y="1752600"/>
            <a:ext cx="8030160" cy="35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63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00200" y="3886201"/>
            <a:ext cx="6096000" cy="23621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C000"/>
                </a:solidFill>
              </a:rPr>
              <a:t>Photographs / Videos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C000"/>
                </a:solidFill>
              </a:rPr>
              <a:t>Charts / Graphs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C000"/>
                </a:solidFill>
              </a:rPr>
              <a:t>Summaries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C000"/>
                </a:solidFill>
              </a:rPr>
              <a:t>Whiteboard Use</a:t>
            </a:r>
          </a:p>
          <a:p>
            <a:pPr marL="0" indent="0">
              <a:buNone/>
            </a:pPr>
            <a:endParaRPr lang="en-US" sz="2000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FFC000"/>
                </a:solidFill>
              </a:rPr>
              <a:t>Must be authenticated pursuant to the Rules of Evidence</a:t>
            </a:r>
            <a:r>
              <a:rPr lang="en-US" sz="1800" dirty="0" smtClean="0">
                <a:solidFill>
                  <a:srgbClr val="FFC000"/>
                </a:solidFill>
              </a:rPr>
              <a:t>.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304800"/>
            <a:ext cx="7848600" cy="914400"/>
          </a:xfrm>
        </p:spPr>
        <p:txBody>
          <a:bodyPr/>
          <a:lstStyle/>
          <a:p>
            <a:r>
              <a:rPr lang="en-US" sz="4000" dirty="0" smtClean="0">
                <a:solidFill>
                  <a:srgbClr val="FFC000"/>
                </a:solidFill>
              </a:rPr>
              <a:t>What is a Demonstrative Exhibit?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3048000"/>
            <a:ext cx="7098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Jones Definition:  Something that makes your case </a:t>
            </a:r>
            <a:r>
              <a:rPr lang="en-US" sz="2000" dirty="0" smtClean="0">
                <a:solidFill>
                  <a:srgbClr val="FFC000"/>
                </a:solidFill>
              </a:rPr>
              <a:t>more interesting </a:t>
            </a:r>
            <a:r>
              <a:rPr lang="en-US" sz="2000" dirty="0" smtClean="0">
                <a:solidFill>
                  <a:srgbClr val="FFC000"/>
                </a:solidFill>
              </a:rPr>
              <a:t>and easier to understand.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1295400"/>
            <a:ext cx="7543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Black’s Law Dictionary:  Physical evidence that one can see and  inspect (i.e., an explanatory aid, such as a chart, map, and some computer simulations) and that , while of probative value and offered  to clarify testimony, does not play a direct part in the incident in question.</a:t>
            </a:r>
            <a:endParaRPr lang="en-US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3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7543800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Questions?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905000"/>
            <a:ext cx="5334000" cy="41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2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543800" cy="914400"/>
          </a:xfrm>
        </p:spPr>
        <p:txBody>
          <a:bodyPr/>
          <a:lstStyle/>
          <a:p>
            <a:pPr algn="ctr"/>
            <a:r>
              <a:rPr lang="en-US" sz="4000" u="sng" dirty="0" smtClean="0">
                <a:solidFill>
                  <a:srgbClr val="FFC000"/>
                </a:solidFill>
              </a:rPr>
              <a:t>Photographs / Videos</a:t>
            </a:r>
            <a:endParaRPr lang="en-US" sz="4000" u="sng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1905000"/>
            <a:ext cx="4495800" cy="3429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Generally authenticated by the testimony of a person with knowledge of the matter depicted.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FFC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Testimony must show that the photograph or video fairly and accurately depicts the matter in question. 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512" y="2590800"/>
            <a:ext cx="3444068" cy="1905000"/>
          </a:xfrm>
        </p:spPr>
      </p:pic>
    </p:spTree>
    <p:extLst>
      <p:ext uri="{BB962C8B-B14F-4D97-AF65-F5344CB8AC3E}">
        <p14:creationId xmlns:p14="http://schemas.microsoft.com/office/powerpoint/2010/main" val="163882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543800" cy="914400"/>
          </a:xfrm>
        </p:spPr>
        <p:txBody>
          <a:bodyPr/>
          <a:lstStyle/>
          <a:p>
            <a:pPr algn="ctr"/>
            <a:r>
              <a:rPr lang="en-US" sz="4000" u="sng" dirty="0" smtClean="0">
                <a:solidFill>
                  <a:srgbClr val="FFC000"/>
                </a:solidFill>
              </a:rPr>
              <a:t>Diagrams, Charts, and Graphs</a:t>
            </a:r>
            <a:endParaRPr lang="en-US" sz="4000" u="sng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914144"/>
            <a:ext cx="3730752" cy="3429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Used to help clarify the testimony of the witness (not substitute).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FFC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Predicate of accuracy is necessary, even if only admitted for demonstrative purposes.  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9" name="Picture 2" descr="http://minorwreck.com/wp-content/uploads/2012/06/my-cousin-vinny-2-300x1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90800"/>
            <a:ext cx="3962400" cy="221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07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0938" y="1447800"/>
            <a:ext cx="7848600" cy="523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FFC000"/>
                </a:solidFill>
              </a:rPr>
              <a:t>Federal </a:t>
            </a:r>
            <a:r>
              <a:rPr lang="en-US" sz="2000" dirty="0">
                <a:solidFill>
                  <a:srgbClr val="FFC000"/>
                </a:solidFill>
              </a:rPr>
              <a:t>Rule of Evidence 901.  Generally, you can establish the authenticity of a </a:t>
            </a:r>
            <a:r>
              <a:rPr lang="en-US" sz="2000" dirty="0" smtClean="0">
                <a:solidFill>
                  <a:srgbClr val="FFC000"/>
                </a:solidFill>
              </a:rPr>
              <a:t>picture or other document under </a:t>
            </a:r>
            <a:r>
              <a:rPr lang="en-US" sz="2000" cap="small" dirty="0">
                <a:solidFill>
                  <a:srgbClr val="FFC000"/>
                </a:solidFill>
              </a:rPr>
              <a:t>Fed. R. </a:t>
            </a:r>
            <a:r>
              <a:rPr lang="en-US" sz="2000" cap="small" dirty="0" err="1">
                <a:solidFill>
                  <a:srgbClr val="FFC000"/>
                </a:solidFill>
              </a:rPr>
              <a:t>Evid</a:t>
            </a:r>
            <a:r>
              <a:rPr lang="en-US" sz="2000" dirty="0">
                <a:solidFill>
                  <a:srgbClr val="FFC000"/>
                </a:solidFill>
              </a:rPr>
              <a:t>. 901(a) by posing a very simple set of questions to a witness with personal knowledge: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>
                <a:solidFill>
                  <a:srgbClr val="FFC000"/>
                </a:solidFill>
              </a:rPr>
              <a:t>	Q:  Can you identify </a:t>
            </a:r>
            <a:r>
              <a:rPr lang="en-US" sz="2000" dirty="0" smtClean="0">
                <a:solidFill>
                  <a:srgbClr val="FFC000"/>
                </a:solidFill>
              </a:rPr>
              <a:t>as </a:t>
            </a:r>
            <a:r>
              <a:rPr lang="en-US" sz="2000" dirty="0">
                <a:solidFill>
                  <a:srgbClr val="FFC000"/>
                </a:solidFill>
              </a:rPr>
              <a:t>Exhibit 1?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>
                <a:solidFill>
                  <a:srgbClr val="FFC000"/>
                </a:solidFill>
              </a:rPr>
              <a:t>	A:   Yes.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>
                <a:solidFill>
                  <a:srgbClr val="FFC000"/>
                </a:solidFill>
              </a:rPr>
              <a:t>	Q:  What is it?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>
                <a:solidFill>
                  <a:srgbClr val="FFC000"/>
                </a:solidFill>
              </a:rPr>
              <a:t>	A:  It is a </a:t>
            </a:r>
            <a:r>
              <a:rPr lang="en-US" sz="2000" dirty="0" smtClean="0">
                <a:solidFill>
                  <a:srgbClr val="FFC000"/>
                </a:solidFill>
              </a:rPr>
              <a:t>picture of  Judge </a:t>
            </a:r>
            <a:r>
              <a:rPr lang="en-US" sz="2000" dirty="0" err="1" smtClean="0">
                <a:solidFill>
                  <a:srgbClr val="FFC000"/>
                </a:solidFill>
              </a:rPr>
              <a:t>Isgur’s</a:t>
            </a:r>
            <a:r>
              <a:rPr lang="en-US" sz="2000" dirty="0" smtClean="0">
                <a:solidFill>
                  <a:srgbClr val="FFC000"/>
                </a:solidFill>
              </a:rPr>
              <a:t> 1972 Ford pinto.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 smtClean="0">
                <a:solidFill>
                  <a:srgbClr val="FFC000"/>
                </a:solidFill>
              </a:rPr>
              <a:t>	Q:   Is this an accurate picture of Judge </a:t>
            </a:r>
            <a:r>
              <a:rPr lang="en-US" sz="2000" dirty="0" err="1" smtClean="0">
                <a:solidFill>
                  <a:srgbClr val="FFC000"/>
                </a:solidFill>
              </a:rPr>
              <a:t>Isgur’s</a:t>
            </a:r>
            <a:r>
              <a:rPr lang="en-US" sz="2000" dirty="0" smtClean="0">
                <a:solidFill>
                  <a:srgbClr val="FFC000"/>
                </a:solidFill>
              </a:rPr>
              <a:t> car?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 smtClean="0">
                <a:solidFill>
                  <a:srgbClr val="FFC000"/>
                </a:solidFill>
              </a:rPr>
              <a:t>	A:   Yes.  It’s the only lime green pinto I’ve ever seen.</a:t>
            </a:r>
            <a:endParaRPr lang="en-US" sz="2000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2000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FFC000"/>
                </a:solidFill>
              </a:rPr>
              <a:t>Assuming that the witness has personal knowledge and can answer </a:t>
            </a:r>
            <a:r>
              <a:rPr lang="en-US" sz="2000" dirty="0" smtClean="0">
                <a:solidFill>
                  <a:srgbClr val="FFC000"/>
                </a:solidFill>
              </a:rPr>
              <a:t>the </a:t>
            </a:r>
            <a:r>
              <a:rPr lang="en-US" sz="2000" dirty="0">
                <a:solidFill>
                  <a:srgbClr val="FFC000"/>
                </a:solidFill>
              </a:rPr>
              <a:t>foregoing questions (</a:t>
            </a:r>
            <a:r>
              <a:rPr lang="en-US" sz="2000" i="1" dirty="0">
                <a:solidFill>
                  <a:srgbClr val="FFC000"/>
                </a:solidFill>
              </a:rPr>
              <a:t>See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cap="small" dirty="0">
                <a:solidFill>
                  <a:srgbClr val="FFC000"/>
                </a:solidFill>
              </a:rPr>
              <a:t>Fed. R. </a:t>
            </a:r>
            <a:r>
              <a:rPr lang="en-US" sz="2000" cap="small" dirty="0" err="1">
                <a:solidFill>
                  <a:srgbClr val="FFC000"/>
                </a:solidFill>
              </a:rPr>
              <a:t>Evid</a:t>
            </a:r>
            <a:r>
              <a:rPr lang="en-US" sz="2000" dirty="0">
                <a:solidFill>
                  <a:srgbClr val="FFC000"/>
                </a:solidFill>
              </a:rPr>
              <a:t>. 602), YOU HAVE AUTHENTICATED THE </a:t>
            </a:r>
            <a:r>
              <a:rPr lang="en-US" sz="2000" dirty="0" smtClean="0">
                <a:solidFill>
                  <a:srgbClr val="FFC000"/>
                </a:solidFill>
              </a:rPr>
              <a:t>PICTURE.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543800" cy="914400"/>
          </a:xfrm>
        </p:spPr>
        <p:txBody>
          <a:bodyPr/>
          <a:lstStyle/>
          <a:p>
            <a:pPr algn="ctr"/>
            <a:r>
              <a:rPr lang="en-US" sz="4000" u="sng" dirty="0" smtClean="0">
                <a:solidFill>
                  <a:srgbClr val="FFC000"/>
                </a:solidFill>
              </a:rPr>
              <a:t>Authentication</a:t>
            </a:r>
            <a:endParaRPr lang="en-US" sz="4000" u="sng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49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524000"/>
            <a:ext cx="7772400" cy="1219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FFC000"/>
                </a:solidFill>
              </a:rPr>
              <a:t>Demonstrative Exhibits are not a crutch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4850" y="533400"/>
            <a:ext cx="7543800" cy="9144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What is not Effective?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743200"/>
            <a:ext cx="6057900" cy="329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5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524000"/>
            <a:ext cx="8001000" cy="1752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FFC000"/>
                </a:solidFill>
              </a:rPr>
              <a:t>The Power Point is a presentation tool…not magic</a:t>
            </a:r>
            <a:r>
              <a:rPr lang="en-US" dirty="0" smtClean="0">
                <a:solidFill>
                  <a:srgbClr val="FFC000"/>
                </a:solidFill>
              </a:rPr>
              <a:t>.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FFC000"/>
                </a:solidFill>
              </a:rPr>
              <a:t>Do not talk from the Power Point</a:t>
            </a:r>
            <a:endParaRPr lang="en-US" sz="4000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200400"/>
            <a:ext cx="5715000" cy="32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4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543800" cy="9144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FFC000"/>
                </a:solidFill>
              </a:rPr>
              <a:t>What is Effective?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4343399" cy="3657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C000"/>
                </a:solidFill>
              </a:rPr>
              <a:t>(1) Knowing your audience.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C000"/>
                </a:solidFill>
              </a:rPr>
              <a:t>(2) Having a conversation, not a lecture</a:t>
            </a:r>
            <a:r>
              <a:rPr lang="en-US" dirty="0" smtClean="0">
                <a:solidFill>
                  <a:srgbClr val="FFC000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C000"/>
                </a:solidFill>
              </a:rPr>
              <a:t>(3) Telling a story.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rgbClr val="FFC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C000"/>
                </a:solidFill>
              </a:rPr>
              <a:t>If the demonstrative exhibit takes away from (1</a:t>
            </a:r>
            <a:r>
              <a:rPr lang="en-US" dirty="0" smtClean="0">
                <a:solidFill>
                  <a:srgbClr val="FFC000"/>
                </a:solidFill>
              </a:rPr>
              <a:t>),(</a:t>
            </a:r>
            <a:r>
              <a:rPr lang="en-US" dirty="0">
                <a:solidFill>
                  <a:srgbClr val="FFC000"/>
                </a:solidFill>
              </a:rPr>
              <a:t>2</a:t>
            </a:r>
            <a:r>
              <a:rPr lang="en-US" dirty="0" smtClean="0">
                <a:solidFill>
                  <a:srgbClr val="FFC000"/>
                </a:solidFill>
              </a:rPr>
              <a:t>), or (3),  </a:t>
            </a:r>
            <a:r>
              <a:rPr lang="en-US" u="sng" dirty="0">
                <a:solidFill>
                  <a:srgbClr val="FFC000"/>
                </a:solidFill>
              </a:rPr>
              <a:t>do not use it</a:t>
            </a:r>
            <a:r>
              <a:rPr lang="en-US" dirty="0">
                <a:solidFill>
                  <a:srgbClr val="FFC000"/>
                </a:solidFill>
              </a:rPr>
              <a:t>.  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905000"/>
            <a:ext cx="2946400" cy="2209800"/>
          </a:xfrm>
        </p:spPr>
      </p:pic>
    </p:spTree>
    <p:extLst>
      <p:ext uri="{BB962C8B-B14F-4D97-AF65-F5344CB8AC3E}">
        <p14:creationId xmlns:p14="http://schemas.microsoft.com/office/powerpoint/2010/main" val="308069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89025" y="4838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62" y="1371601"/>
            <a:ext cx="515901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17040" y="381000"/>
            <a:ext cx="5175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C000"/>
                </a:solidFill>
              </a:rPr>
              <a:t>Who doesn’t love pie?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5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0</TotalTime>
  <Words>540</Words>
  <Application>Microsoft Office PowerPoint</Application>
  <PresentationFormat>On-screen Show (4:3)</PresentationFormat>
  <Paragraphs>88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Elemental</vt:lpstr>
      <vt:lpstr>Using Demonstrative Exhibits Effectively </vt:lpstr>
      <vt:lpstr>What is a Demonstrative Exhibit?</vt:lpstr>
      <vt:lpstr>Photographs / Videos</vt:lpstr>
      <vt:lpstr>Diagrams, Charts, and Graphs</vt:lpstr>
      <vt:lpstr>Authentication</vt:lpstr>
      <vt:lpstr>What is not Effective?</vt:lpstr>
      <vt:lpstr>Do not talk from the Power Point</vt:lpstr>
      <vt:lpstr>What is Effective?</vt:lpstr>
      <vt:lpstr>PowerPoint Presentation</vt:lpstr>
      <vt:lpstr>Would it enhance your presentation if you had this exhibit to assist the witness in giving testimony about the location of the subject property?</vt:lpstr>
      <vt:lpstr>Can words really describe the scope of this problem?</vt:lpstr>
      <vt:lpstr>Does this enhance the witness’ testimony that no inspection occurred?</vt:lpstr>
      <vt:lpstr>Does this add perspective that threading was to be completed within 30 days of pipe being delivered?</vt:lpstr>
      <vt:lpstr>Does this picture add or subtract from testimony that an environmental  problem exists?</vt:lpstr>
      <vt:lpstr>PowerPoint Presentation</vt:lpstr>
      <vt:lpstr>Do you want the judge to have this in chambers?</vt:lpstr>
      <vt:lpstr>…then why not use one in a pleading?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2016-04-19T16:50:46Z</dcterms:created>
  <dcterms:modified xsi:type="dcterms:W3CDTF">2016-04-20T17:18:50Z</dcterms:modified>
</cp:coreProperties>
</file>