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303" r:id="rId3"/>
    <p:sldId id="326" r:id="rId4"/>
    <p:sldId id="304" r:id="rId5"/>
    <p:sldId id="324" r:id="rId6"/>
    <p:sldId id="305" r:id="rId7"/>
    <p:sldId id="306" r:id="rId8"/>
    <p:sldId id="307" r:id="rId9"/>
    <p:sldId id="327" r:id="rId10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99" autoAdjust="0"/>
  </p:normalViewPr>
  <p:slideViewPr>
    <p:cSldViewPr>
      <p:cViewPr>
        <p:scale>
          <a:sx n="100" d="100"/>
          <a:sy n="100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054" y="-78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2C5EB55F-7E47-4E42-AD79-35B806F9ED2B}" type="datetimeFigureOut">
              <a:rPr lang="en-US" smtClean="0"/>
              <a:t>4/19/2016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2179B7E-93D4-4D22-B9C8-034A73F590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377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861B7A08-872C-42BD-AC3A-B46790986D54}" type="datetimeFigureOut">
              <a:rPr lang="en-US" smtClean="0"/>
              <a:t>4/19/2016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1FFDA0EB-9607-48ED-814D-48A54807E4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443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DA0EB-9607-48ED-814D-48A54807E40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237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1272"/>
          </a:xfrm>
          <a:prstGeom prst="rect">
            <a:avLst/>
          </a:prstGeom>
        </p:spPr>
      </p:pic>
      <p:sp>
        <p:nvSpPr>
          <p:cNvPr id="10" name="Rectangle 16"/>
          <p:cNvSpPr>
            <a:spLocks noGrp="1" noChangeArrowheads="1"/>
          </p:cNvSpPr>
          <p:nvPr>
            <p:ph type="ctrTitle" hasCustomPrompt="1"/>
          </p:nvPr>
        </p:nvSpPr>
        <p:spPr bwMode="auto">
          <a:xfrm>
            <a:off x="0" y="1733550"/>
            <a:ext cx="9144000" cy="6286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600" baseline="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/>
            <a:r>
              <a:rPr lang="en-US" dirty="0" smtClean="0"/>
              <a:t>[Insert Company Name]</a:t>
            </a:r>
            <a:endParaRPr lang="en-US" dirty="0"/>
          </a:p>
        </p:txBody>
      </p:sp>
      <p:sp>
        <p:nvSpPr>
          <p:cNvPr id="12" name="Line 17"/>
          <p:cNvSpPr>
            <a:spLocks noChangeShapeType="1"/>
          </p:cNvSpPr>
          <p:nvPr userDrawn="1"/>
        </p:nvSpPr>
        <p:spPr bwMode="auto">
          <a:xfrm>
            <a:off x="1005840" y="2362200"/>
            <a:ext cx="7162800" cy="0"/>
          </a:xfrm>
          <a:prstGeom prst="line">
            <a:avLst/>
          </a:prstGeom>
          <a:noFill/>
          <a:ln w="9525">
            <a:solidFill>
              <a:srgbClr val="971B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6728"/>
            <a:ext cx="9144000" cy="83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636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0" y="6324600"/>
            <a:ext cx="685800" cy="369332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EBA36C4-9B26-4025-AD1A-660E8A1379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765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4876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4876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0" y="6324600"/>
            <a:ext cx="685800" cy="3693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BA36C4-9B26-4025-AD1A-660E8A1379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940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54162"/>
            <a:ext cx="4040188" cy="4313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144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13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324600"/>
            <a:ext cx="685800" cy="3693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BA36C4-9B26-4025-AD1A-660E8A1379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805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0"/>
            <a:ext cx="9144000" cy="5410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54828"/>
            <a:ext cx="9144000" cy="831272"/>
          </a:xfrm>
        </p:spPr>
        <p:txBody>
          <a:bodyPr>
            <a:no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0" y="6324600"/>
            <a:ext cx="685800" cy="3693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BA36C4-9B26-4025-AD1A-660E8A1379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794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0" y="6324600"/>
            <a:ext cx="685800" cy="3693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BA36C4-9B26-4025-AD1A-660E8A1379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637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90599"/>
            <a:ext cx="5486400" cy="3736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76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914400" y="0"/>
            <a:ext cx="8229600" cy="831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800" b="1" kern="1200" cap="small" baseline="0">
                <a:solidFill>
                  <a:schemeClr val="bg1"/>
                </a:solidFill>
                <a:latin typeface="Arial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0" y="6324600"/>
            <a:ext cx="685800" cy="3693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BA36C4-9B26-4025-AD1A-660E8A1379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014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12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6728"/>
            <a:ext cx="9144000" cy="83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684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6728"/>
            <a:ext cx="9144000" cy="83127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60437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12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0" y="0"/>
            <a:ext cx="7315200" cy="831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0" y="6324600"/>
            <a:ext cx="685800" cy="369332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1EBA36C4-9B26-4025-AD1A-660E8A1379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79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8" r:id="rId5"/>
    <p:sldLayoutId id="2147483654" r:id="rId6"/>
    <p:sldLayoutId id="2147483657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400" rtl="0" eaLnBrk="1" latinLnBrk="0" hangingPunct="1">
        <a:spcBef>
          <a:spcPct val="0"/>
        </a:spcBef>
        <a:buNone/>
        <a:defRPr sz="2800" b="1" kern="1200" cap="small" baseline="0">
          <a:solidFill>
            <a:schemeClr val="bg1"/>
          </a:solidFill>
          <a:latin typeface="Arial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800000"/>
        </a:buClr>
        <a:buFont typeface="Wingdings" pitchFamily="2" charset="2"/>
        <a:buChar char="Ø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800000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800000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800000"/>
        </a:buClr>
        <a:buFont typeface="Arial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800000"/>
        </a:buClr>
        <a:buFont typeface="Arial" pitchFamily="34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219200" y="1295400"/>
            <a:ext cx="6477000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CHAPTER 7 TRUSTEES –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THEIR ROLE, DUTIES</a:t>
            </a:r>
          </a:p>
          <a:p>
            <a:pPr algn="ctr" eaLnBrk="1" hangingPunct="1">
              <a:spcBef>
                <a:spcPts val="2400"/>
              </a:spcBef>
              <a:buFontTx/>
              <a:buNone/>
            </a:pPr>
            <a:r>
              <a:rPr lang="en-US" alt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Presented to Southern District of Texas</a:t>
            </a:r>
          </a:p>
          <a:p>
            <a:pPr algn="ctr" eaLnBrk="1" hangingPunct="1">
              <a:spcBef>
                <a:spcPts val="2400"/>
              </a:spcBef>
              <a:buFontTx/>
              <a:buNone/>
            </a:pPr>
            <a:r>
              <a:rPr lang="en-US" alt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Bankruptcy Bench Bar Conference</a:t>
            </a:r>
          </a:p>
          <a:p>
            <a:pPr algn="ctr" eaLnBrk="1" hangingPunct="1">
              <a:spcBef>
                <a:spcPts val="2400"/>
              </a:spcBef>
              <a:buFontTx/>
              <a:buNone/>
            </a:pPr>
            <a:r>
              <a:rPr lang="en-US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April 21, 2016</a:t>
            </a:r>
            <a:endParaRPr lang="en-US" altLang="en-US" sz="16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1371600" y="2667000"/>
            <a:ext cx="6096000" cy="0"/>
          </a:xfrm>
          <a:prstGeom prst="line">
            <a:avLst/>
          </a:prstGeom>
          <a:noFill/>
          <a:ln w="9525">
            <a:solidFill>
              <a:srgbClr val="971B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5688542" y="4343400"/>
            <a:ext cx="3352800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Joshua W. Wolfshohl</a:t>
            </a:r>
          </a:p>
          <a:p>
            <a:pPr algn="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en-US" sz="1400" b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1200" b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ORTER</a:t>
            </a:r>
            <a:r>
              <a:rPr lang="en-US" altLang="en-US" sz="1400" b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en-US" altLang="en-US" sz="1200" b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EDGES LLP</a:t>
            </a:r>
          </a:p>
          <a:p>
            <a:pPr algn="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Allison Byman</a:t>
            </a:r>
          </a:p>
          <a:p>
            <a:pPr algn="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HUGHES WATTERS ASKANASE</a:t>
            </a:r>
            <a:endParaRPr lang="en-US" altLang="en-US" sz="1200" b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Janet Northrup</a:t>
            </a:r>
          </a:p>
          <a:p>
            <a:pPr algn="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HUGHES WATTERS ASKANASE</a:t>
            </a:r>
            <a:endParaRPr lang="en-US" altLang="en-US" sz="12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Michael Schmidt</a:t>
            </a:r>
          </a:p>
          <a:p>
            <a:pPr algn="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LAW OFFICES OF MICHAEL B. SCHMIDT</a:t>
            </a:r>
          </a:p>
          <a:p>
            <a:pPr algn="r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en-US" altLang="en-US" sz="1400" b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566356"/>
            <a:ext cx="6415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5493200v2</a:t>
            </a:r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4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305800" cy="5114924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buNone/>
            </a:pPr>
            <a:r>
              <a:rPr lang="en-US" b="1" dirty="0"/>
              <a:t>INITIAL CASE REVIEW AND ACTION </a:t>
            </a:r>
            <a:r>
              <a:rPr lang="en-US" b="1" dirty="0" smtClean="0"/>
              <a:t>ITEMS</a:t>
            </a:r>
          </a:p>
          <a:p>
            <a:pPr lvl="0">
              <a:lnSpc>
                <a:spcPct val="150000"/>
              </a:lnSpc>
            </a:pPr>
            <a:r>
              <a:rPr lang="en-US" dirty="0" smtClean="0"/>
              <a:t>Schedules/Disclosure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LcPeriod"/>
            </a:pPr>
            <a:r>
              <a:rPr lang="en-US" dirty="0" smtClean="0"/>
              <a:t>Bank Accounts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LcPeriod"/>
            </a:pPr>
            <a:r>
              <a:rPr lang="en-US" dirty="0" smtClean="0"/>
              <a:t>Tax Returns Outstanding/Refunds</a:t>
            </a:r>
            <a:endParaRPr lang="en-US" dirty="0"/>
          </a:p>
          <a:p>
            <a:pPr marL="971550" lvl="1" indent="-514350">
              <a:lnSpc>
                <a:spcPct val="150000"/>
              </a:lnSpc>
              <a:buFont typeface="+mj-lt"/>
              <a:buAutoNum type="romanLcPeriod"/>
            </a:pPr>
            <a:r>
              <a:rPr lang="en-US" dirty="0" smtClean="0"/>
              <a:t>Non-exempt Real Property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LcPeriod"/>
            </a:pPr>
            <a:r>
              <a:rPr lang="en-US" dirty="0" smtClean="0"/>
              <a:t>Business Interests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LcPeriod"/>
            </a:pPr>
            <a:r>
              <a:rPr lang="en-US" dirty="0" smtClean="0"/>
              <a:t>Miscellaneous Non-exempt Personal Property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BA36C4-9B26-4025-AD1A-660E8A13798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80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11492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dirty="0" smtClean="0"/>
              <a:t>Business Debtors </a:t>
            </a:r>
            <a:endParaRPr lang="en-US" dirty="0"/>
          </a:p>
          <a:p>
            <a:pPr marL="971550" lvl="1" indent="-514350">
              <a:lnSpc>
                <a:spcPct val="150000"/>
              </a:lnSpc>
              <a:buFont typeface="+mj-lt"/>
              <a:buAutoNum type="romanLcPeriod"/>
            </a:pPr>
            <a:r>
              <a:rPr lang="en-US" dirty="0" smtClean="0"/>
              <a:t>Operating vs. Non-operating</a:t>
            </a:r>
          </a:p>
          <a:p>
            <a:pPr marL="1371600" lvl="2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Should Trustee Seek to Operate Under </a:t>
            </a:r>
            <a:r>
              <a:rPr lang="en-US" dirty="0"/>
              <a:t>§ 721?</a:t>
            </a:r>
            <a:endParaRPr lang="en-US" dirty="0" smtClean="0"/>
          </a:p>
          <a:p>
            <a:pPr marL="971550" lvl="1" indent="-514350">
              <a:lnSpc>
                <a:spcPct val="150000"/>
              </a:lnSpc>
              <a:buFont typeface="+mj-lt"/>
              <a:buAutoNum type="romanLcPeriod"/>
            </a:pPr>
            <a:r>
              <a:rPr lang="en-US" dirty="0"/>
              <a:t>Best Sources of Information</a:t>
            </a:r>
          </a:p>
          <a:p>
            <a:pPr marL="1371600" lvl="2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Debtor’s counsel</a:t>
            </a:r>
          </a:p>
          <a:p>
            <a:pPr marL="1371600" lvl="2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Debtor’s principals</a:t>
            </a:r>
          </a:p>
          <a:p>
            <a:pPr marL="1371600" lvl="2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Books and Records of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BA36C4-9B26-4025-AD1A-660E8A13798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72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BA36C4-9B26-4025-AD1A-660E8A13798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20000"/>
              </a:lnSpc>
            </a:pPr>
            <a:r>
              <a:rPr lang="en-US" dirty="0" smtClean="0"/>
              <a:t>Business Debtors (continued)</a:t>
            </a:r>
          </a:p>
          <a:p>
            <a:pPr marL="971550" lvl="1" indent="-514350">
              <a:lnSpc>
                <a:spcPct val="160000"/>
              </a:lnSpc>
              <a:buFont typeface="+mj-lt"/>
              <a:buAutoNum type="romanLcPeriod" startAt="3"/>
            </a:pPr>
            <a:r>
              <a:rPr lang="en-US" dirty="0" smtClean="0"/>
              <a:t>Securing </a:t>
            </a:r>
            <a:r>
              <a:rPr lang="en-US" dirty="0"/>
              <a:t>Assets</a:t>
            </a:r>
          </a:p>
          <a:p>
            <a:pPr marL="1371600" lvl="2" indent="-514350">
              <a:lnSpc>
                <a:spcPct val="160000"/>
              </a:lnSpc>
              <a:buFont typeface="+mj-lt"/>
              <a:buAutoNum type="arabicPeriod"/>
            </a:pPr>
            <a:r>
              <a:rPr lang="en-US" dirty="0"/>
              <a:t>Cash, inventory, equipment</a:t>
            </a:r>
          </a:p>
          <a:p>
            <a:pPr marL="1371600" lvl="2" indent="-514350">
              <a:lnSpc>
                <a:spcPct val="160000"/>
              </a:lnSpc>
              <a:buFont typeface="+mj-lt"/>
              <a:buAutoNum type="arabicPeriod"/>
            </a:pPr>
            <a:r>
              <a:rPr lang="en-US" dirty="0"/>
              <a:t>Accounts Receivable – notifying account debtors</a:t>
            </a:r>
          </a:p>
          <a:p>
            <a:pPr marL="1371600" lvl="2" indent="-514350">
              <a:lnSpc>
                <a:spcPct val="160000"/>
              </a:lnSpc>
              <a:buFont typeface="+mj-lt"/>
              <a:buAutoNum type="arabicPeriod"/>
            </a:pPr>
            <a:r>
              <a:rPr lang="en-US" dirty="0"/>
              <a:t>Real Property Leases</a:t>
            </a:r>
          </a:p>
          <a:p>
            <a:pPr marL="1657350" lvl="3" indent="-342900">
              <a:lnSpc>
                <a:spcPct val="160000"/>
              </a:lnSpc>
              <a:buFont typeface="+mj-lt"/>
              <a:buAutoNum type="alphaLcParenR"/>
            </a:pPr>
            <a:r>
              <a:rPr lang="en-US" dirty="0"/>
              <a:t>Negotiating with landlords</a:t>
            </a:r>
          </a:p>
          <a:p>
            <a:pPr marL="1657350" lvl="3" indent="-342900">
              <a:lnSpc>
                <a:spcPct val="160000"/>
              </a:lnSpc>
              <a:buFont typeface="+mj-lt"/>
              <a:buAutoNum type="alphaLcParenR"/>
            </a:pPr>
            <a:r>
              <a:rPr lang="en-US" dirty="0"/>
              <a:t>Sale or auction held at leased premises?</a:t>
            </a:r>
          </a:p>
          <a:p>
            <a:pPr marL="1657350" lvl="3" indent="-342900">
              <a:lnSpc>
                <a:spcPct val="160000"/>
              </a:lnSpc>
              <a:buFont typeface="+mj-lt"/>
              <a:buAutoNum type="alphaLcParenR"/>
            </a:pPr>
            <a:r>
              <a:rPr lang="en-US" dirty="0"/>
              <a:t>Mitigating exposure to post-petition administrative rent vs. running orderly sale </a:t>
            </a:r>
            <a:r>
              <a:rPr lang="en-US" dirty="0" smtClean="0"/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2816237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906963"/>
          </a:xfrm>
        </p:spPr>
        <p:txBody>
          <a:bodyPr/>
          <a:lstStyle/>
          <a:p>
            <a:pPr marL="347472" lvl="1" indent="-347472">
              <a:lnSpc>
                <a:spcPct val="2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Business Debtors (continued)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LcPeriod" startAt="3"/>
            </a:pPr>
            <a:r>
              <a:rPr lang="en-US" dirty="0" smtClean="0"/>
              <a:t>Selling </a:t>
            </a:r>
            <a:r>
              <a:rPr lang="en-US" dirty="0"/>
              <a:t>Assets</a:t>
            </a:r>
          </a:p>
          <a:p>
            <a:pPr marL="131445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What constitutes adequate marketing under chapter 7 time constraints</a:t>
            </a:r>
          </a:p>
          <a:p>
            <a:pPr marL="131445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Sales to insiders</a:t>
            </a:r>
          </a:p>
          <a:p>
            <a:pPr marL="131445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Motion to Sell – “subject to higher and better offers”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BA36C4-9B26-4025-AD1A-660E8A13798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923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BA36C4-9B26-4025-AD1A-660E8A13798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ctr">
              <a:buNone/>
            </a:pPr>
            <a:r>
              <a:rPr lang="en-US" sz="2400" b="1" dirty="0" smtClean="0"/>
              <a:t>EXEMPTIONS</a:t>
            </a:r>
          </a:p>
          <a:p>
            <a:pPr marL="914400" lvl="1" indent="-457200">
              <a:buFont typeface="+mj-lt"/>
              <a:buAutoNum type="romanLcPeriod"/>
            </a:pPr>
            <a:endParaRPr lang="en-US" dirty="0" smtClean="0"/>
          </a:p>
          <a:p>
            <a:pPr marL="329184" lvl="1" indent="-329184">
              <a:buFont typeface="Wingdings" panose="05000000000000000000" pitchFamily="2" charset="2"/>
              <a:buChar char="Ø"/>
            </a:pPr>
            <a:r>
              <a:rPr lang="en-US" dirty="0" smtClean="0"/>
              <a:t>Homestead </a:t>
            </a:r>
            <a:r>
              <a:rPr lang="en-US" dirty="0"/>
              <a:t>Issues Under Federal Exemptions </a:t>
            </a:r>
            <a:r>
              <a:rPr lang="en-US" dirty="0" smtClean="0"/>
              <a:t>(</a:t>
            </a:r>
            <a:r>
              <a:rPr lang="en-US" dirty="0"/>
              <a:t>recent cases – </a:t>
            </a:r>
            <a:r>
              <a:rPr lang="en-US" dirty="0" err="1"/>
              <a:t>Isgur</a:t>
            </a:r>
            <a:r>
              <a:rPr lang="en-US" dirty="0"/>
              <a:t> opinion); Trustee must object if $ amount of exemption is not specified</a:t>
            </a:r>
            <a:r>
              <a:rPr lang="en-US" dirty="0" smtClean="0"/>
              <a:t>?</a:t>
            </a:r>
          </a:p>
          <a:p>
            <a:pPr marL="329184" lvl="1" indent="-329184">
              <a:buFont typeface="Wingdings" panose="05000000000000000000" pitchFamily="2" charset="2"/>
              <a:buChar char="Ø"/>
            </a:pPr>
            <a:endParaRPr lang="en-US" dirty="0"/>
          </a:p>
          <a:p>
            <a:pPr marL="329184" lvl="1" indent="-329184">
              <a:buFont typeface="Wingdings" panose="05000000000000000000" pitchFamily="2" charset="2"/>
              <a:buChar char="Ø"/>
            </a:pPr>
            <a:r>
              <a:rPr lang="en-US" dirty="0"/>
              <a:t>The Frost Dilemma – </a:t>
            </a:r>
            <a:r>
              <a:rPr lang="en-US" i="1" dirty="0"/>
              <a:t>Cody Smith</a:t>
            </a:r>
            <a:r>
              <a:rPr lang="en-US" dirty="0"/>
              <a:t> and </a:t>
            </a:r>
            <a:r>
              <a:rPr lang="en-US" i="1" dirty="0"/>
              <a:t>Greg Hawk</a:t>
            </a:r>
            <a:r>
              <a:rPr lang="en-US" dirty="0"/>
              <a:t> cases and Trustee’s duty to monitor the Debtor’s “exempt” property even after discharge is entered and exemptions are allowed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44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7315200" cy="526472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BA36C4-9B26-4025-AD1A-660E8A13798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343400"/>
          </a:xfrm>
        </p:spPr>
        <p:txBody>
          <a:bodyPr/>
          <a:lstStyle/>
          <a:p>
            <a:pPr marL="0" lvl="1" indent="0" algn="ctr">
              <a:buNone/>
            </a:pPr>
            <a:r>
              <a:rPr lang="en-US" sz="2400" b="1" dirty="0" smtClean="0"/>
              <a:t>ESTATE CLAIMS AND COMPROMISES </a:t>
            </a:r>
          </a:p>
          <a:p>
            <a:pPr marL="0" lvl="1" indent="0" algn="ctr">
              <a:buNone/>
            </a:pPr>
            <a:r>
              <a:rPr lang="en-US" sz="2400" b="1" dirty="0" smtClean="0"/>
              <a:t>UNDER RULE 9019</a:t>
            </a:r>
          </a:p>
          <a:p>
            <a:pPr marL="0" lvl="1" indent="0">
              <a:buNone/>
            </a:pPr>
            <a:endParaRPr lang="en-US" dirty="0" smtClean="0"/>
          </a:p>
          <a:p>
            <a:pPr marL="329184" lvl="1" indent="-329184">
              <a:buFont typeface="Wingdings" panose="05000000000000000000" pitchFamily="2" charset="2"/>
              <a:buChar char="Ø"/>
            </a:pPr>
            <a:r>
              <a:rPr lang="en-US" dirty="0" smtClean="0"/>
              <a:t>Trustee’s </a:t>
            </a:r>
            <a:r>
              <a:rPr lang="en-US" dirty="0"/>
              <a:t>duty to take into account </a:t>
            </a:r>
            <a:r>
              <a:rPr lang="en-US" i="1" dirty="0"/>
              <a:t>reasonable</a:t>
            </a:r>
            <a:r>
              <a:rPr lang="en-US" dirty="0"/>
              <a:t> views of creditors</a:t>
            </a:r>
          </a:p>
          <a:p>
            <a:pPr marL="329184" lvl="1" indent="-329184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/>
              <a:t>Other factors to consider when settling estate claims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432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153400" cy="4830763"/>
          </a:xfrm>
        </p:spPr>
        <p:txBody>
          <a:bodyPr>
            <a:normAutofit fontScale="77500" lnSpcReduction="20000"/>
          </a:bodyPr>
          <a:lstStyle/>
          <a:p>
            <a:pPr marL="0" lvl="1" indent="0" algn="ctr">
              <a:buNone/>
            </a:pPr>
            <a:r>
              <a:rPr lang="en-US" sz="2800" b="1" dirty="0" smtClean="0"/>
              <a:t>TRUSTEE’S UNIQUE DUTIES – </a:t>
            </a:r>
          </a:p>
          <a:p>
            <a:pPr marL="0" lvl="1" indent="0" algn="ctr">
              <a:buNone/>
            </a:pPr>
            <a:r>
              <a:rPr lang="en-US" sz="2800" b="1" dirty="0" smtClean="0"/>
              <a:t>IT’S NOT ALWAYS ABOUT MAXIMIZING DISTRIBUTIONS…</a:t>
            </a:r>
          </a:p>
          <a:p>
            <a:pPr marL="0" lvl="1" indent="0">
              <a:buNone/>
            </a:pPr>
            <a:endParaRPr lang="en-US" dirty="0" smtClean="0"/>
          </a:p>
          <a:p>
            <a:pPr marL="329184" lvl="1" indent="-329184">
              <a:buFont typeface="Wingdings" panose="05000000000000000000" pitchFamily="2" charset="2"/>
              <a:buChar char="Ø"/>
            </a:pPr>
            <a:r>
              <a:rPr lang="en-US" sz="2300" dirty="0" smtClean="0"/>
              <a:t>Bringing </a:t>
            </a:r>
            <a:r>
              <a:rPr lang="en-US" sz="2300" dirty="0"/>
              <a:t>Claims under § </a:t>
            </a:r>
            <a:r>
              <a:rPr lang="en-US" sz="2300" dirty="0" smtClean="0"/>
              <a:t>727</a:t>
            </a:r>
            <a:endParaRPr lang="en-US" sz="2300" dirty="0"/>
          </a:p>
          <a:p>
            <a:pPr marL="1314450" lvl="2" indent="-400050">
              <a:lnSpc>
                <a:spcPct val="200000"/>
              </a:lnSpc>
              <a:buFont typeface="+mj-lt"/>
              <a:buAutoNum type="romanLcPeriod"/>
            </a:pPr>
            <a:r>
              <a:rPr lang="en-US" sz="2100" dirty="0"/>
              <a:t>Duty to </a:t>
            </a:r>
            <a:r>
              <a:rPr lang="en-US" sz="2100" dirty="0" smtClean="0"/>
              <a:t>pursue</a:t>
            </a:r>
          </a:p>
          <a:p>
            <a:pPr marL="1314450" lvl="2" indent="-400050">
              <a:lnSpc>
                <a:spcPct val="200000"/>
              </a:lnSpc>
              <a:buFont typeface="+mj-lt"/>
              <a:buAutoNum type="romanLcPeriod"/>
            </a:pPr>
            <a:r>
              <a:rPr lang="en-US" sz="2100" dirty="0" smtClean="0"/>
              <a:t>Weighing </a:t>
            </a:r>
            <a:r>
              <a:rPr lang="en-US" sz="2100" dirty="0"/>
              <a:t>costs and benefits of § 727 action</a:t>
            </a:r>
          </a:p>
          <a:p>
            <a:pPr marL="1714500" lvl="3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/>
              <a:t>Should be assessed on a case by case basis</a:t>
            </a:r>
          </a:p>
          <a:p>
            <a:pPr marL="1714500" lvl="3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/>
              <a:t>Should assess costs and benefits throughout the case</a:t>
            </a:r>
          </a:p>
          <a:p>
            <a:pPr marL="1314450" lvl="2" indent="-400050">
              <a:lnSpc>
                <a:spcPct val="200000"/>
              </a:lnSpc>
              <a:buFont typeface="+mj-lt"/>
              <a:buAutoNum type="romanLcPeriod"/>
            </a:pPr>
            <a:r>
              <a:rPr lang="en-US" sz="2100" dirty="0"/>
              <a:t>Consultation with creditors</a:t>
            </a:r>
          </a:p>
          <a:p>
            <a:pPr marL="1314450" lvl="2" indent="-400050">
              <a:lnSpc>
                <a:spcPct val="200000"/>
              </a:lnSpc>
              <a:buFont typeface="+mj-lt"/>
              <a:buAutoNum type="romanLcPeriod"/>
            </a:pPr>
            <a:r>
              <a:rPr lang="en-US" sz="2100" dirty="0"/>
              <a:t>Standard for settling § 727 </a:t>
            </a:r>
            <a:r>
              <a:rPr lang="en-US" sz="2100" dirty="0" smtClean="0"/>
              <a:t>claims</a:t>
            </a:r>
          </a:p>
          <a:p>
            <a:pPr marL="329184" lvl="2" indent="-329184">
              <a:buFont typeface="Wingdings" panose="05000000000000000000" pitchFamily="2" charset="2"/>
              <a:buChar char="Ø"/>
            </a:pPr>
            <a:r>
              <a:rPr lang="en-US" sz="2100" dirty="0" smtClean="0"/>
              <a:t>Securing </a:t>
            </a:r>
            <a:r>
              <a:rPr lang="en-US" sz="2100" dirty="0"/>
              <a:t>medical records in healthcare case, wells/platforms in oil &amp; gas cases, winding down 401(k) programs and other benefits </a:t>
            </a:r>
            <a:r>
              <a:rPr lang="en-US" sz="2100" dirty="0" smtClean="0"/>
              <a:t>plans</a:t>
            </a:r>
          </a:p>
          <a:p>
            <a:pPr marL="0" lvl="2" indent="0">
              <a:buNone/>
            </a:pPr>
            <a:endParaRPr lang="en-US" sz="2100" dirty="0" smtClean="0"/>
          </a:p>
          <a:p>
            <a:pPr marL="329184" lvl="2" indent="-329184">
              <a:buFont typeface="Wingdings" panose="05000000000000000000" pitchFamily="2" charset="2"/>
              <a:buChar char="Ø"/>
            </a:pPr>
            <a:r>
              <a:rPr lang="en-US" sz="2100" dirty="0" smtClean="0"/>
              <a:t>Duty </a:t>
            </a:r>
            <a:r>
              <a:rPr lang="en-US" sz="2100" dirty="0"/>
              <a:t>to report criminal and unethical conduct</a:t>
            </a:r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BA36C4-9B26-4025-AD1A-660E8A13798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737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54476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b="1" dirty="0" smtClean="0"/>
              <a:t>RETENTION OF COUNSEL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BA36C4-9B26-4025-AD1A-660E8A13798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62382"/>
      </p:ext>
    </p:extLst>
  </p:cSld>
  <p:clrMapOvr>
    <a:masterClrMapping/>
  </p:clrMapOvr>
</p:sld>
</file>

<file path=ppt/theme/theme1.xml><?xml version="1.0" encoding="utf-8"?>
<a:theme xmlns:a="http://schemas.openxmlformats.org/drawingml/2006/main" name="Firm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Firm PowerPoint Template</Template>
  <TotalTime>442</TotalTime>
  <Words>348</Words>
  <Application>Microsoft Office PowerPoint</Application>
  <PresentationFormat>On-screen Show (4:3)</PresentationFormat>
  <Paragraphs>75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Firm PowerPoint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</vt:vector>
  </TitlesOfParts>
  <Company>Porter Hedges LLP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[Insert Client Name]</dc:title>
  <dc:creator>Rikki Vaughan</dc:creator>
  <cp:lastModifiedBy>drj_lc2</cp:lastModifiedBy>
  <cp:revision>70</cp:revision>
  <cp:lastPrinted>2016-04-12T22:08:03Z</cp:lastPrinted>
  <dcterms:created xsi:type="dcterms:W3CDTF">2015-11-10T23:23:19Z</dcterms:created>
  <dcterms:modified xsi:type="dcterms:W3CDTF">2016-04-19T15:47:07Z</dcterms:modified>
</cp:coreProperties>
</file>