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59" r:id="rId5"/>
    <p:sldId id="265" r:id="rId6"/>
    <p:sldId id="258" r:id="rId7"/>
    <p:sldId id="266" r:id="rId8"/>
    <p:sldId id="260" r:id="rId9"/>
    <p:sldId id="262" r:id="rId10"/>
    <p:sldId id="267" r:id="rId11"/>
    <p:sldId id="264" r:id="rId12"/>
    <p:sldId id="26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51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CC064-B5B5-4BB1-9224-52A57ABB84C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544A3A-3218-4D93-9C9C-9C775B85DE2D}" type="parTrans" cxnId="{E03CCF6A-E995-4F33-BE18-B18F22369DC6}">
      <dgm:prSet/>
      <dgm:spPr/>
      <dgm:t>
        <a:bodyPr/>
        <a:lstStyle/>
        <a:p>
          <a:endParaRPr lang="en-US"/>
        </a:p>
      </dgm:t>
    </dgm:pt>
    <dgm:pt modelId="{3A995141-21DD-413D-B3C2-3E0A8A69CF0C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/>
            <a:t>11 U.S.C. § 502:  Unless objected to, a claim is Allowed</a:t>
          </a:r>
        </a:p>
      </dgm:t>
    </dgm:pt>
    <dgm:pt modelId="{0F0D1A73-A114-4AC3-8AB7-79BEA7CE47AC}" type="sibTrans" cxnId="{E03CCF6A-E995-4F33-BE18-B18F22369DC6}">
      <dgm:prSet/>
      <dgm:spPr/>
      <dgm:t>
        <a:bodyPr/>
        <a:lstStyle/>
        <a:p>
          <a:endParaRPr lang="en-US"/>
        </a:p>
      </dgm:t>
    </dgm:pt>
    <dgm:pt modelId="{59D078C1-46E1-472D-844C-2B85F85EE6DC}" type="parTrans" cxnId="{A9F4D494-CB15-42B2-9F52-D039A7D1B578}">
      <dgm:prSet/>
      <dgm:spPr/>
      <dgm:t>
        <a:bodyPr/>
        <a:lstStyle/>
        <a:p>
          <a:endParaRPr lang="en-US"/>
        </a:p>
      </dgm:t>
    </dgm:pt>
    <dgm:pt modelId="{C4D7060D-8A49-45E2-A317-530B4AA4C05D}">
      <dgm:prSet/>
      <dgm:spPr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/>
            <a:t>11 U.S.C. § 502(b), (d), (e):  different bases for disallowance of a claim </a:t>
          </a:r>
        </a:p>
      </dgm:t>
    </dgm:pt>
    <dgm:pt modelId="{080BF2D1-BB1D-4068-8C4D-012A0C01B01A}" type="sibTrans" cxnId="{A9F4D494-CB15-42B2-9F52-D039A7D1B578}">
      <dgm:prSet/>
      <dgm:spPr/>
      <dgm:t>
        <a:bodyPr/>
        <a:lstStyle/>
        <a:p>
          <a:endParaRPr lang="en-US"/>
        </a:p>
      </dgm:t>
    </dgm:pt>
    <dgm:pt modelId="{15CA53F5-5C46-4540-8A4F-56689C11F0BD}" type="parTrans" cxnId="{2BC2B3B3-E3B1-43FE-B4C4-220BAE8A7418}">
      <dgm:prSet/>
      <dgm:spPr/>
      <dgm:t>
        <a:bodyPr/>
        <a:lstStyle/>
        <a:p>
          <a:endParaRPr lang="en-US"/>
        </a:p>
      </dgm:t>
    </dgm:pt>
    <dgm:pt modelId="{273F1400-66E7-4CF8-8A38-D65A0ACF3394}">
      <dgm:prSet/>
      <dgm:spPr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/>
            <a:t>FRBP 3001: form of the claim, who may execute the claim, and the supporting information that </a:t>
          </a:r>
          <a:r>
            <a:rPr lang="en-US" i="1"/>
            <a:t>may </a:t>
          </a:r>
          <a:r>
            <a:rPr lang="en-US"/>
            <a:t>be required</a:t>
          </a:r>
        </a:p>
      </dgm:t>
    </dgm:pt>
    <dgm:pt modelId="{5ED7E030-BCFE-48C8-B44B-3C850F16148E}" type="parTrans" cxnId="{1D2C928E-E531-4455-AB77-04A5DE231A47}">
      <dgm:prSet/>
      <dgm:spPr/>
      <dgm:t>
        <a:bodyPr/>
        <a:lstStyle/>
        <a:p>
          <a:endParaRPr lang="en-US"/>
        </a:p>
      </dgm:t>
    </dgm:pt>
    <dgm:pt modelId="{6B3CB077-C2CD-45F1-A0E6-5C23868BE8AD}">
      <dgm:prSet/>
      <dgm:spPr>
        <a:noFill/>
        <a:ln>
          <a:noFill/>
        </a:ln>
      </dgm:spPr>
      <dgm:t>
        <a:bodyPr/>
        <a:lstStyle/>
        <a:p>
          <a:r>
            <a:rPr lang="en-US"/>
            <a:t>A claim that complies with these rules is </a:t>
          </a:r>
          <a:r>
            <a:rPr lang="en-US" i="1"/>
            <a:t>prima facie</a:t>
          </a:r>
          <a:r>
            <a:rPr lang="en-US"/>
            <a:t> evidence of the validity and amount of the claim</a:t>
          </a:r>
        </a:p>
      </dgm:t>
    </dgm:pt>
    <dgm:pt modelId="{731F61AC-BEA1-4234-97FB-EADD9890EA47}" type="sibTrans" cxnId="{1D2C928E-E531-4455-AB77-04A5DE231A47}">
      <dgm:prSet/>
      <dgm:spPr/>
      <dgm:t>
        <a:bodyPr/>
        <a:lstStyle/>
        <a:p>
          <a:endParaRPr lang="en-US"/>
        </a:p>
      </dgm:t>
    </dgm:pt>
    <dgm:pt modelId="{B1B98EF1-E318-4DA5-921A-88259A31EF5D}" type="parTrans" cxnId="{9BB90E4F-CBE6-4F79-8F32-57312B8637BA}">
      <dgm:prSet/>
      <dgm:spPr/>
      <dgm:t>
        <a:bodyPr/>
        <a:lstStyle/>
        <a:p>
          <a:endParaRPr lang="en-US"/>
        </a:p>
      </dgm:t>
    </dgm:pt>
    <dgm:pt modelId="{9D03137C-D282-45D2-A795-693CB67774E7}">
      <dgm:prSet/>
      <dgm:spPr>
        <a:noFill/>
        <a:ln>
          <a:noFill/>
        </a:ln>
      </dgm:spPr>
      <dgm:t>
        <a:bodyPr/>
        <a:lstStyle/>
        <a:p>
          <a:r>
            <a:rPr lang="en-US"/>
            <a:t>When objecting, the objector bears the burden to rebut the </a:t>
          </a:r>
          <a:r>
            <a:rPr lang="en-US" i="1"/>
            <a:t>prima facie </a:t>
          </a:r>
          <a:r>
            <a:rPr lang="en-US"/>
            <a:t>validity of the claim by offering evidence that refutes at least one of the allegations that is essential to the claim’s legal sufficiency </a:t>
          </a:r>
        </a:p>
      </dgm:t>
    </dgm:pt>
    <dgm:pt modelId="{6CFC8775-0B1D-4CCE-8F53-DF7FC5B945DE}" type="sibTrans" cxnId="{9BB90E4F-CBE6-4F79-8F32-57312B8637BA}">
      <dgm:prSet/>
      <dgm:spPr/>
      <dgm:t>
        <a:bodyPr/>
        <a:lstStyle/>
        <a:p>
          <a:endParaRPr lang="en-US"/>
        </a:p>
      </dgm:t>
    </dgm:pt>
    <dgm:pt modelId="{ED76E4CD-4ABE-47E7-AE11-0C1626D68246}" type="parTrans" cxnId="{FAE455B7-F156-4FBF-B3CD-D7490F7A3CAF}">
      <dgm:prSet/>
      <dgm:spPr/>
      <dgm:t>
        <a:bodyPr/>
        <a:lstStyle/>
        <a:p>
          <a:endParaRPr lang="en-US"/>
        </a:p>
      </dgm:t>
    </dgm:pt>
    <dgm:pt modelId="{288CA4D2-6BC0-4AA6-A4CF-CBE2B65C8770}">
      <dgm:prSet/>
      <dgm:spPr>
        <a:noFill/>
        <a:ln>
          <a:noFill/>
        </a:ln>
      </dgm:spPr>
      <dgm:t>
        <a:bodyPr/>
        <a:lstStyle/>
        <a:p>
          <a:r>
            <a:rPr lang="en-US"/>
            <a:t>Burden shifts back to the claimant to prove by a preponderance of the evidence the amount and validity of the claim</a:t>
          </a:r>
        </a:p>
      </dgm:t>
    </dgm:pt>
    <dgm:pt modelId="{C451F03B-E3A3-4AD8-A77B-A952346DB284}" type="sibTrans" cxnId="{FAE455B7-F156-4FBF-B3CD-D7490F7A3CAF}">
      <dgm:prSet/>
      <dgm:spPr/>
      <dgm:t>
        <a:bodyPr/>
        <a:lstStyle/>
        <a:p>
          <a:endParaRPr lang="en-US"/>
        </a:p>
      </dgm:t>
    </dgm:pt>
    <dgm:pt modelId="{18D1DE36-FD90-42D4-B94B-1176C6AA396C}" type="parTrans" cxnId="{6B8491FA-E2CC-4C91-93B4-EF9310DF726B}">
      <dgm:prSet/>
      <dgm:spPr/>
      <dgm:t>
        <a:bodyPr/>
        <a:lstStyle/>
        <a:p>
          <a:endParaRPr lang="en-US"/>
        </a:p>
      </dgm:t>
    </dgm:pt>
    <dgm:pt modelId="{CE934E6E-27C5-44BB-8EB9-9D0B07E70FDA}">
      <dgm:prSet/>
      <dgm:spPr>
        <a:noFill/>
        <a:ln>
          <a:noFill/>
        </a:ln>
      </dgm:spPr>
      <dgm:t>
        <a:bodyPr/>
        <a:lstStyle/>
        <a:p>
          <a:r>
            <a:rPr lang="en-US"/>
            <a:t>A claimant’s burden is heightened when it is an “insider” of the debtor; must show inherent fairness and good faith</a:t>
          </a:r>
        </a:p>
      </dgm:t>
    </dgm:pt>
    <dgm:pt modelId="{7AC019D0-73B3-4433-A460-07E23FDBCE4C}" type="sibTrans" cxnId="{6B8491FA-E2CC-4C91-93B4-EF9310DF726B}">
      <dgm:prSet/>
      <dgm:spPr/>
      <dgm:t>
        <a:bodyPr/>
        <a:lstStyle/>
        <a:p>
          <a:endParaRPr lang="en-US"/>
        </a:p>
      </dgm:t>
    </dgm:pt>
    <dgm:pt modelId="{614CE8D0-CE81-4ADF-979A-783DEB105EEF}" type="parTrans" cxnId="{CAC0393E-0B75-4BC1-9290-EFDE5351D8E2}">
      <dgm:prSet/>
      <dgm:spPr/>
      <dgm:t>
        <a:bodyPr/>
        <a:lstStyle/>
        <a:p>
          <a:endParaRPr lang="en-US"/>
        </a:p>
      </dgm:t>
    </dgm:pt>
    <dgm:pt modelId="{E6BA0466-EDCF-4FB3-B1AF-E8EDE132B09C}">
      <dgm:prSet/>
      <dgm:spPr>
        <a:noFill/>
        <a:ln>
          <a:noFill/>
        </a:ln>
      </dgm:spPr>
      <dgm:t>
        <a:bodyPr/>
        <a:lstStyle/>
        <a:p>
          <a:r>
            <a:rPr lang="en-US"/>
            <a:t>Exceptions: State law determines burden; </a:t>
          </a:r>
          <a:r>
            <a:rPr lang="en-US" i="1"/>
            <a:t>e.g.</a:t>
          </a:r>
          <a:r>
            <a:rPr lang="en-US"/>
            <a:t>, burden of proof on a tax claim remains with the taxpayer</a:t>
          </a:r>
        </a:p>
      </dgm:t>
    </dgm:pt>
    <dgm:pt modelId="{C67C43A3-5E90-497D-B33E-9A9A9E31D9C9}" type="sibTrans" cxnId="{CAC0393E-0B75-4BC1-9290-EFDE5351D8E2}">
      <dgm:prSet/>
      <dgm:spPr/>
      <dgm:t>
        <a:bodyPr/>
        <a:lstStyle/>
        <a:p>
          <a:endParaRPr lang="en-US"/>
        </a:p>
      </dgm:t>
    </dgm:pt>
    <dgm:pt modelId="{F493CDCC-5CE9-4308-ADFA-57EE08CA0B89}" type="sibTrans" cxnId="{2BC2B3B3-E3B1-43FE-B4C4-220BAE8A7418}">
      <dgm:prSet/>
      <dgm:spPr/>
      <dgm:t>
        <a:bodyPr/>
        <a:lstStyle/>
        <a:p>
          <a:endParaRPr lang="en-US"/>
        </a:p>
      </dgm:t>
    </dgm:pt>
    <dgm:pt modelId="{B0792821-E82E-4D7E-A9C9-8E917D8B4757}" type="parTrans" cxnId="{75D413F9-7386-4610-934B-2B51B99D690B}">
      <dgm:prSet/>
      <dgm:spPr/>
      <dgm:t>
        <a:bodyPr/>
        <a:lstStyle/>
        <a:p>
          <a:endParaRPr lang="en-US"/>
        </a:p>
      </dgm:t>
    </dgm:pt>
    <dgm:pt modelId="{C7506690-C07B-49F6-8DAF-B4E85842E682}">
      <dgm:prSet/>
      <dgm:spPr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/>
            <a:t>FRBP 3002: need, time, place for filing a proof of claim</a:t>
          </a:r>
        </a:p>
      </dgm:t>
    </dgm:pt>
    <dgm:pt modelId="{022F94DF-139A-45EB-BA92-13D88D1DCEE1}" type="sibTrans" cxnId="{75D413F9-7386-4610-934B-2B51B99D690B}">
      <dgm:prSet/>
      <dgm:spPr/>
      <dgm:t>
        <a:bodyPr/>
        <a:lstStyle/>
        <a:p>
          <a:endParaRPr lang="en-US"/>
        </a:p>
      </dgm:t>
    </dgm:pt>
    <dgm:pt modelId="{52DC32C4-587E-455E-8630-5401B04EA52D}" type="parTrans" cxnId="{D49CA18F-F075-4F2C-B1FC-D0164F80744E}">
      <dgm:prSet/>
      <dgm:spPr/>
      <dgm:t>
        <a:bodyPr/>
        <a:lstStyle/>
        <a:p>
          <a:endParaRPr lang="en-US"/>
        </a:p>
      </dgm:t>
    </dgm:pt>
    <dgm:pt modelId="{D37C2B97-FC9D-4865-9A63-7067782CED9E}">
      <dgm:prSet/>
      <dgm:spPr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r>
            <a:rPr lang="en-US"/>
            <a:t>FRBP 3007: establishes the process for objecting to claims, including:</a:t>
          </a:r>
        </a:p>
      </dgm:t>
    </dgm:pt>
    <dgm:pt modelId="{7E584277-6560-4E13-8BFC-42E8FD22905B}" type="parTrans" cxnId="{2E454525-607C-4B38-ACC9-89B139234FFC}">
      <dgm:prSet/>
      <dgm:spPr/>
      <dgm:t>
        <a:bodyPr/>
        <a:lstStyle/>
        <a:p>
          <a:endParaRPr lang="en-US"/>
        </a:p>
      </dgm:t>
    </dgm:pt>
    <dgm:pt modelId="{BE577AB3-81E9-4821-BFFF-366067CB59F0}">
      <dgm:prSet/>
      <dgm:spPr>
        <a:noFill/>
        <a:ln>
          <a:noFill/>
        </a:ln>
      </dgm:spPr>
      <dgm:t>
        <a:bodyPr/>
        <a:lstStyle/>
        <a:p>
          <a:r>
            <a:rPr lang="en-US"/>
            <a:t>Time and manner of service</a:t>
          </a:r>
        </a:p>
      </dgm:t>
    </dgm:pt>
    <dgm:pt modelId="{57A62FDA-852F-447F-95B3-F0B53BDD21A2}" type="sibTrans" cxnId="{2E454525-607C-4B38-ACC9-89B139234FFC}">
      <dgm:prSet/>
      <dgm:spPr/>
      <dgm:t>
        <a:bodyPr/>
        <a:lstStyle/>
        <a:p>
          <a:endParaRPr lang="en-US"/>
        </a:p>
      </dgm:t>
    </dgm:pt>
    <dgm:pt modelId="{42293793-500E-461D-B2A1-D6807FA8F0F2}" type="parTrans" cxnId="{4F27A16E-5D91-407D-9B8D-66C486BED26E}">
      <dgm:prSet/>
      <dgm:spPr/>
      <dgm:t>
        <a:bodyPr/>
        <a:lstStyle/>
        <a:p>
          <a:endParaRPr lang="en-US"/>
        </a:p>
      </dgm:t>
    </dgm:pt>
    <dgm:pt modelId="{737694D7-F018-4281-B8A1-CCE3645C0D4C}">
      <dgm:prSet/>
      <dgm:spPr>
        <a:noFill/>
        <a:ln>
          <a:noFill/>
        </a:ln>
      </dgm:spPr>
      <dgm:t>
        <a:bodyPr/>
        <a:lstStyle/>
        <a:p>
          <a:r>
            <a:rPr lang="en-US"/>
            <a:t>Basis for omnibus objections and procedures</a:t>
          </a:r>
        </a:p>
      </dgm:t>
    </dgm:pt>
    <dgm:pt modelId="{95DA0D18-2213-455E-902C-F4068911EAF6}" type="sibTrans" cxnId="{4F27A16E-5D91-407D-9B8D-66C486BED26E}">
      <dgm:prSet/>
      <dgm:spPr/>
      <dgm:t>
        <a:bodyPr/>
        <a:lstStyle/>
        <a:p>
          <a:endParaRPr lang="en-US"/>
        </a:p>
      </dgm:t>
    </dgm:pt>
    <dgm:pt modelId="{98564DE0-B962-46FE-B13F-D6D2609B92E4}" type="sibTrans" cxnId="{D49CA18F-F075-4F2C-B1FC-D0164F80744E}">
      <dgm:prSet/>
      <dgm:spPr/>
      <dgm:t>
        <a:bodyPr/>
        <a:lstStyle/>
        <a:p>
          <a:endParaRPr lang="en-US"/>
        </a:p>
      </dgm:t>
    </dgm:pt>
    <dgm:pt modelId="{5F92FE15-17AE-42EA-8FAF-791D121A79A0}" type="pres">
      <dgm:prSet presAssocID="{1FDCC064-B5B5-4BB1-9224-52A57ABB8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/>
        </a:p>
      </dgm:t>
    </dgm:pt>
    <dgm:pt modelId="{4D8C7FC7-FBFB-4841-9AC9-1E368C175CCD}" type="pres">
      <dgm:prSet presAssocID="{3A995141-21DD-413D-B3C2-3E0A8A69CF0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A5E99D60-7368-4F2A-9EF9-C34DBB99D98B}" type="pres">
      <dgm:prSet presAssocID="{0F0D1A73-A114-4AC3-8AB7-79BEA7CE47AC}" presName="spacer" presStyleCnt="0"/>
      <dgm:spPr/>
      <dgm:t>
        <a:bodyPr/>
        <a:lstStyle/>
        <a:p>
          <a:endParaRPr/>
        </a:p>
      </dgm:t>
    </dgm:pt>
    <dgm:pt modelId="{54BDD638-58AC-4D8B-B939-4EDB9A0F51CA}" type="pres">
      <dgm:prSet presAssocID="{C4D7060D-8A49-45E2-A317-530B4AA4C05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0E83273C-61AA-439C-A736-7E6632237EEC}" type="pres">
      <dgm:prSet presAssocID="{080BF2D1-BB1D-4068-8C4D-012A0C01B01A}" presName="spacer" presStyleCnt="0"/>
      <dgm:spPr/>
      <dgm:t>
        <a:bodyPr/>
        <a:lstStyle/>
        <a:p>
          <a:endParaRPr/>
        </a:p>
      </dgm:t>
    </dgm:pt>
    <dgm:pt modelId="{627802C7-3BC4-4585-8778-3AF5BD6CF768}" type="pres">
      <dgm:prSet presAssocID="{273F1400-66E7-4CF8-8A38-D65A0ACF3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4B5702AE-AAAF-49A7-885B-AF2E784C8F1F}" type="pres">
      <dgm:prSet presAssocID="{273F1400-66E7-4CF8-8A38-D65A0ACF339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22CE7CD8-D8AC-4DB8-B9DF-7D58CFB7F72B}" type="pres">
      <dgm:prSet presAssocID="{C7506690-C07B-49F6-8DAF-B4E85842E68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ACC300E7-C956-4EE9-8280-090653B9A96A}" type="pres">
      <dgm:prSet presAssocID="{022F94DF-139A-45EB-BA92-13D88D1DCEE1}" presName="spacer" presStyleCnt="0"/>
      <dgm:spPr/>
      <dgm:t>
        <a:bodyPr/>
        <a:lstStyle/>
        <a:p>
          <a:endParaRPr/>
        </a:p>
      </dgm:t>
    </dgm:pt>
    <dgm:pt modelId="{9B257675-739A-45DB-A6ED-7217B0E3DDA0}" type="pres">
      <dgm:prSet presAssocID="{D37C2B97-FC9D-4865-9A63-7067782CED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6A4C0351-213A-4282-9208-4B1071FE39F2}" type="pres">
      <dgm:prSet presAssocID="{D37C2B97-FC9D-4865-9A63-7067782CED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4F27A16E-5D91-407D-9B8D-66C486BED26E}" srcId="{D37C2B97-FC9D-4865-9A63-7067782CED9E}" destId="{737694D7-F018-4281-B8A1-CCE3645C0D4C}" srcOrd="1" destOrd="0" parTransId="{42293793-500E-461D-B2A1-D6807FA8F0F2}" sibTransId="{95DA0D18-2213-455E-902C-F4068911EAF6}"/>
    <dgm:cxn modelId="{FAE455B7-F156-4FBF-B3CD-D7490F7A3CAF}" srcId="{273F1400-66E7-4CF8-8A38-D65A0ACF3394}" destId="{288CA4D2-6BC0-4AA6-A4CF-CBE2B65C8770}" srcOrd="2" destOrd="0" parTransId="{ED76E4CD-4ABE-47E7-AE11-0C1626D68246}" sibTransId="{C451F03B-E3A3-4AD8-A77B-A952346DB284}"/>
    <dgm:cxn modelId="{7D585503-D2B7-48A0-A0F0-DB4757689924}" type="presOf" srcId="{6B3CB077-C2CD-45F1-A0E6-5C23868BE8AD}" destId="{4B5702AE-AAAF-49A7-885B-AF2E784C8F1F}" srcOrd="0" destOrd="0" presId="urn:microsoft.com/office/officeart/2005/8/layout/vList2"/>
    <dgm:cxn modelId="{CAC0393E-0B75-4BC1-9290-EFDE5351D8E2}" srcId="{273F1400-66E7-4CF8-8A38-D65A0ACF3394}" destId="{E6BA0466-EDCF-4FB3-B1AF-E8EDE132B09C}" srcOrd="4" destOrd="0" parTransId="{614CE8D0-CE81-4ADF-979A-783DEB105EEF}" sibTransId="{C67C43A3-5E90-497D-B33E-9A9A9E31D9C9}"/>
    <dgm:cxn modelId="{4F05413A-F1D1-40BF-BA79-88D919C3DD9E}" type="presOf" srcId="{737694D7-F018-4281-B8A1-CCE3645C0D4C}" destId="{6A4C0351-213A-4282-9208-4B1071FE39F2}" srcOrd="0" destOrd="1" presId="urn:microsoft.com/office/officeart/2005/8/layout/vList2"/>
    <dgm:cxn modelId="{17B11A32-23A3-4923-9AD4-122484001776}" type="presOf" srcId="{1FDCC064-B5B5-4BB1-9224-52A57ABB84CC}" destId="{5F92FE15-17AE-42EA-8FAF-791D121A79A0}" srcOrd="0" destOrd="0" presId="urn:microsoft.com/office/officeart/2005/8/layout/vList2"/>
    <dgm:cxn modelId="{1D2C928E-E531-4455-AB77-04A5DE231A47}" srcId="{273F1400-66E7-4CF8-8A38-D65A0ACF3394}" destId="{6B3CB077-C2CD-45F1-A0E6-5C23868BE8AD}" srcOrd="0" destOrd="0" parTransId="{5ED7E030-BCFE-48C8-B44B-3C850F16148E}" sibTransId="{731F61AC-BEA1-4234-97FB-EADD9890EA47}"/>
    <dgm:cxn modelId="{AD853496-43C9-4D31-B88E-53E6CCD361EE}" type="presOf" srcId="{C7506690-C07B-49F6-8DAF-B4E85842E682}" destId="{22CE7CD8-D8AC-4DB8-B9DF-7D58CFB7F72B}" srcOrd="0" destOrd="0" presId="urn:microsoft.com/office/officeart/2005/8/layout/vList2"/>
    <dgm:cxn modelId="{D62B1687-B096-46BA-A201-A5C2968932E4}" type="presOf" srcId="{3A995141-21DD-413D-B3C2-3E0A8A69CF0C}" destId="{4D8C7FC7-FBFB-4841-9AC9-1E368C175CCD}" srcOrd="0" destOrd="0" presId="urn:microsoft.com/office/officeart/2005/8/layout/vList2"/>
    <dgm:cxn modelId="{F7301DB2-E1E5-40D0-8F20-937BEA15A14B}" type="presOf" srcId="{9D03137C-D282-45D2-A795-693CB67774E7}" destId="{4B5702AE-AAAF-49A7-885B-AF2E784C8F1F}" srcOrd="0" destOrd="1" presId="urn:microsoft.com/office/officeart/2005/8/layout/vList2"/>
    <dgm:cxn modelId="{C2DAEF39-C078-4047-9A95-A74E3A98F313}" type="presOf" srcId="{273F1400-66E7-4CF8-8A38-D65A0ACF3394}" destId="{627802C7-3BC4-4585-8778-3AF5BD6CF768}" srcOrd="0" destOrd="0" presId="urn:microsoft.com/office/officeart/2005/8/layout/vList2"/>
    <dgm:cxn modelId="{43FC79AE-0B7C-44AF-BFB3-DBF340E2016D}" type="presOf" srcId="{BE577AB3-81E9-4821-BFFF-366067CB59F0}" destId="{6A4C0351-213A-4282-9208-4B1071FE39F2}" srcOrd="0" destOrd="0" presId="urn:microsoft.com/office/officeart/2005/8/layout/vList2"/>
    <dgm:cxn modelId="{6B8491FA-E2CC-4C91-93B4-EF9310DF726B}" srcId="{273F1400-66E7-4CF8-8A38-D65A0ACF3394}" destId="{CE934E6E-27C5-44BB-8EB9-9D0B07E70FDA}" srcOrd="3" destOrd="0" parTransId="{18D1DE36-FD90-42D4-B94B-1176C6AA396C}" sibTransId="{7AC019D0-73B3-4433-A460-07E23FDBCE4C}"/>
    <dgm:cxn modelId="{2E454525-607C-4B38-ACC9-89B139234FFC}" srcId="{D37C2B97-FC9D-4865-9A63-7067782CED9E}" destId="{BE577AB3-81E9-4821-BFFF-366067CB59F0}" srcOrd="0" destOrd="0" parTransId="{7E584277-6560-4E13-8BFC-42E8FD22905B}" sibTransId="{57A62FDA-852F-447F-95B3-F0B53BDD21A2}"/>
    <dgm:cxn modelId="{AFC41C32-B032-4DE2-AB7F-563639CF62E2}" type="presOf" srcId="{D37C2B97-FC9D-4865-9A63-7067782CED9E}" destId="{9B257675-739A-45DB-A6ED-7217B0E3DDA0}" srcOrd="0" destOrd="0" presId="urn:microsoft.com/office/officeart/2005/8/layout/vList2"/>
    <dgm:cxn modelId="{8FDDD08D-E345-47B7-AE43-885C4A1FA1FB}" type="presOf" srcId="{CE934E6E-27C5-44BB-8EB9-9D0B07E70FDA}" destId="{4B5702AE-AAAF-49A7-885B-AF2E784C8F1F}" srcOrd="0" destOrd="3" presId="urn:microsoft.com/office/officeart/2005/8/layout/vList2"/>
    <dgm:cxn modelId="{9BB90E4F-CBE6-4F79-8F32-57312B8637BA}" srcId="{273F1400-66E7-4CF8-8A38-D65A0ACF3394}" destId="{9D03137C-D282-45D2-A795-693CB67774E7}" srcOrd="1" destOrd="0" parTransId="{B1B98EF1-E318-4DA5-921A-88259A31EF5D}" sibTransId="{6CFC8775-0B1D-4CCE-8F53-DF7FC5B945DE}"/>
    <dgm:cxn modelId="{43494A4C-B727-4D54-B653-C005FE2B70F4}" type="presOf" srcId="{E6BA0466-EDCF-4FB3-B1AF-E8EDE132B09C}" destId="{4B5702AE-AAAF-49A7-885B-AF2E784C8F1F}" srcOrd="0" destOrd="4" presId="urn:microsoft.com/office/officeart/2005/8/layout/vList2"/>
    <dgm:cxn modelId="{E03CCF6A-E995-4F33-BE18-B18F22369DC6}" srcId="{1FDCC064-B5B5-4BB1-9224-52A57ABB84CC}" destId="{3A995141-21DD-413D-B3C2-3E0A8A69CF0C}" srcOrd="0" destOrd="0" parTransId="{8D544A3A-3218-4D93-9C9C-9C775B85DE2D}" sibTransId="{0F0D1A73-A114-4AC3-8AB7-79BEA7CE47AC}"/>
    <dgm:cxn modelId="{D3247027-D2A0-43CB-A064-9C9CDB858B26}" type="presOf" srcId="{288CA4D2-6BC0-4AA6-A4CF-CBE2B65C8770}" destId="{4B5702AE-AAAF-49A7-885B-AF2E784C8F1F}" srcOrd="0" destOrd="2" presId="urn:microsoft.com/office/officeart/2005/8/layout/vList2"/>
    <dgm:cxn modelId="{A9F4D494-CB15-42B2-9F52-D039A7D1B578}" srcId="{1FDCC064-B5B5-4BB1-9224-52A57ABB84CC}" destId="{C4D7060D-8A49-45E2-A317-530B4AA4C05D}" srcOrd="1" destOrd="0" parTransId="{59D078C1-46E1-472D-844C-2B85F85EE6DC}" sibTransId="{080BF2D1-BB1D-4068-8C4D-012A0C01B01A}"/>
    <dgm:cxn modelId="{75D413F9-7386-4610-934B-2B51B99D690B}" srcId="{1FDCC064-B5B5-4BB1-9224-52A57ABB84CC}" destId="{C7506690-C07B-49F6-8DAF-B4E85842E682}" srcOrd="3" destOrd="0" parTransId="{B0792821-E82E-4D7E-A9C9-8E917D8B4757}" sibTransId="{022F94DF-139A-45EB-BA92-13D88D1DCEE1}"/>
    <dgm:cxn modelId="{2BC2B3B3-E3B1-43FE-B4C4-220BAE8A7418}" srcId="{1FDCC064-B5B5-4BB1-9224-52A57ABB84CC}" destId="{273F1400-66E7-4CF8-8A38-D65A0ACF3394}" srcOrd="2" destOrd="0" parTransId="{15CA53F5-5C46-4540-8A4F-56689C11F0BD}" sibTransId="{F493CDCC-5CE9-4308-ADFA-57EE08CA0B89}"/>
    <dgm:cxn modelId="{49FC5831-0468-4D34-827B-34DBDA46B7DE}" type="presOf" srcId="{C4D7060D-8A49-45E2-A317-530B4AA4C05D}" destId="{54BDD638-58AC-4D8B-B939-4EDB9A0F51CA}" srcOrd="0" destOrd="0" presId="urn:microsoft.com/office/officeart/2005/8/layout/vList2"/>
    <dgm:cxn modelId="{D49CA18F-F075-4F2C-B1FC-D0164F80744E}" srcId="{1FDCC064-B5B5-4BB1-9224-52A57ABB84CC}" destId="{D37C2B97-FC9D-4865-9A63-7067782CED9E}" srcOrd="4" destOrd="0" parTransId="{52DC32C4-587E-455E-8630-5401B04EA52D}" sibTransId="{98564DE0-B962-46FE-B13F-D6D2609B92E4}"/>
    <dgm:cxn modelId="{19AE172F-0E24-4486-AECC-7097B7BE10DB}" type="presParOf" srcId="{5F92FE15-17AE-42EA-8FAF-791D121A79A0}" destId="{4D8C7FC7-FBFB-4841-9AC9-1E368C175CCD}" srcOrd="0" destOrd="0" presId="urn:microsoft.com/office/officeart/2005/8/layout/vList2"/>
    <dgm:cxn modelId="{33C0D396-2ED1-4323-8F57-E30E03184B6A}" type="presParOf" srcId="{5F92FE15-17AE-42EA-8FAF-791D121A79A0}" destId="{A5E99D60-7368-4F2A-9EF9-C34DBB99D98B}" srcOrd="1" destOrd="0" presId="urn:microsoft.com/office/officeart/2005/8/layout/vList2"/>
    <dgm:cxn modelId="{7E06B67D-6797-4319-9C34-FAB262DB2CF8}" type="presParOf" srcId="{5F92FE15-17AE-42EA-8FAF-791D121A79A0}" destId="{54BDD638-58AC-4D8B-B939-4EDB9A0F51CA}" srcOrd="2" destOrd="0" presId="urn:microsoft.com/office/officeart/2005/8/layout/vList2"/>
    <dgm:cxn modelId="{002EC4AB-E950-46A7-A8B8-31C860C69F96}" type="presParOf" srcId="{5F92FE15-17AE-42EA-8FAF-791D121A79A0}" destId="{0E83273C-61AA-439C-A736-7E6632237EEC}" srcOrd="3" destOrd="0" presId="urn:microsoft.com/office/officeart/2005/8/layout/vList2"/>
    <dgm:cxn modelId="{EC5F23D5-C10F-44AD-AE95-21712D8CBB10}" type="presParOf" srcId="{5F92FE15-17AE-42EA-8FAF-791D121A79A0}" destId="{627802C7-3BC4-4585-8778-3AF5BD6CF768}" srcOrd="4" destOrd="0" presId="urn:microsoft.com/office/officeart/2005/8/layout/vList2"/>
    <dgm:cxn modelId="{F3CB187A-6458-438A-92A9-A62002CDA0E1}" type="presParOf" srcId="{5F92FE15-17AE-42EA-8FAF-791D121A79A0}" destId="{4B5702AE-AAAF-49A7-885B-AF2E784C8F1F}" srcOrd="5" destOrd="0" presId="urn:microsoft.com/office/officeart/2005/8/layout/vList2"/>
    <dgm:cxn modelId="{E893FB87-AA5F-4504-A05E-BF66C7859FA8}" type="presParOf" srcId="{5F92FE15-17AE-42EA-8FAF-791D121A79A0}" destId="{22CE7CD8-D8AC-4DB8-B9DF-7D58CFB7F72B}" srcOrd="6" destOrd="0" presId="urn:microsoft.com/office/officeart/2005/8/layout/vList2"/>
    <dgm:cxn modelId="{7FA33F81-423C-409D-AA43-C1D589C1B756}" type="presParOf" srcId="{5F92FE15-17AE-42EA-8FAF-791D121A79A0}" destId="{ACC300E7-C956-4EE9-8280-090653B9A96A}" srcOrd="7" destOrd="0" presId="urn:microsoft.com/office/officeart/2005/8/layout/vList2"/>
    <dgm:cxn modelId="{6039A4CD-B254-4286-BE17-066B9E7C0633}" type="presParOf" srcId="{5F92FE15-17AE-42EA-8FAF-791D121A79A0}" destId="{9B257675-739A-45DB-A6ED-7217B0E3DDA0}" srcOrd="8" destOrd="0" presId="urn:microsoft.com/office/officeart/2005/8/layout/vList2"/>
    <dgm:cxn modelId="{7CBD03A4-78E3-4E2A-8B1F-FDB00338D31D}" type="presParOf" srcId="{5F92FE15-17AE-42EA-8FAF-791D121A79A0}" destId="{6A4C0351-213A-4282-9208-4B1071FE39F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27D3C-40E1-4B2A-B193-F218420F874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B49033-F0AB-4DC2-94BE-E22E3A2D1130}" type="parTrans" cxnId="{B4DCFC28-11B7-4A86-9909-93CE15E9FB7C}">
      <dgm:prSet/>
      <dgm:spPr/>
      <dgm:t>
        <a:bodyPr/>
        <a:lstStyle/>
        <a:p>
          <a:endParaRPr lang="en-US"/>
        </a:p>
      </dgm:t>
    </dgm:pt>
    <dgm:pt modelId="{A155D54C-A59A-4635-9974-8C5BB865A926}">
      <dgm:prSet/>
      <dgm:spPr/>
      <dgm:t>
        <a:bodyPr/>
        <a:lstStyle/>
        <a:p>
          <a:r>
            <a:rPr lang="en-US"/>
            <a:t>Expand 3007(d) through court-approved procedures, may include:</a:t>
          </a:r>
        </a:p>
      </dgm:t>
    </dgm:pt>
    <dgm:pt modelId="{ADDBFA2A-6D12-4966-BF3E-DA46CBAA593E}" type="parTrans" cxnId="{4ADC301A-9D2A-44B5-92F7-B9F0FCD6B08A}">
      <dgm:prSet/>
      <dgm:spPr/>
      <dgm:t>
        <a:bodyPr/>
        <a:lstStyle/>
        <a:p>
          <a:endParaRPr lang="en-US"/>
        </a:p>
      </dgm:t>
    </dgm:pt>
    <dgm:pt modelId="{568BCC61-DD01-4D01-BBA6-5062814DF38F}">
      <dgm:prSet/>
      <dgm:spPr/>
      <dgm:t>
        <a:bodyPr/>
        <a:lstStyle/>
        <a:p>
          <a:r>
            <a:rPr lang="en-US"/>
            <a:t>Expand objections beyond 100 claims</a:t>
          </a:r>
        </a:p>
      </dgm:t>
    </dgm:pt>
    <dgm:pt modelId="{F299CD96-90D4-457E-87AF-1017840ED67C}" type="sibTrans" cxnId="{4ADC301A-9D2A-44B5-92F7-B9F0FCD6B08A}">
      <dgm:prSet/>
      <dgm:spPr/>
      <dgm:t>
        <a:bodyPr/>
        <a:lstStyle/>
        <a:p>
          <a:endParaRPr lang="en-US"/>
        </a:p>
      </dgm:t>
    </dgm:pt>
    <dgm:pt modelId="{EF5B6679-52BF-4309-B2D7-993ABF960FF8}" type="parTrans" cxnId="{DFDA3AED-2594-4DE1-9A16-AA9BFDB6B9B5}">
      <dgm:prSet/>
      <dgm:spPr/>
      <dgm:t>
        <a:bodyPr/>
        <a:lstStyle/>
        <a:p>
          <a:endParaRPr lang="en-US"/>
        </a:p>
      </dgm:t>
    </dgm:pt>
    <dgm:pt modelId="{638F59D1-AC3B-4714-B486-489E5AFC82D9}">
      <dgm:prSet/>
      <dgm:spPr/>
      <dgm:t>
        <a:bodyPr/>
        <a:lstStyle/>
        <a:p>
          <a:r>
            <a:rPr lang="en-US"/>
            <a:t>Include incorrectly classified claims</a:t>
          </a:r>
        </a:p>
      </dgm:t>
    </dgm:pt>
    <dgm:pt modelId="{EF9BCCE6-E49D-4849-904B-95425FDE8431}" type="sibTrans" cxnId="{DFDA3AED-2594-4DE1-9A16-AA9BFDB6B9B5}">
      <dgm:prSet/>
      <dgm:spPr/>
      <dgm:t>
        <a:bodyPr/>
        <a:lstStyle/>
        <a:p>
          <a:endParaRPr lang="en-US"/>
        </a:p>
      </dgm:t>
    </dgm:pt>
    <dgm:pt modelId="{F13DD26F-4CFB-4C7E-8283-B6970C35B50C}" type="parTrans" cxnId="{9E8877C2-9880-488C-8F0B-92E102F122C7}">
      <dgm:prSet/>
      <dgm:spPr/>
      <dgm:t>
        <a:bodyPr/>
        <a:lstStyle/>
        <a:p>
          <a:endParaRPr lang="en-US"/>
        </a:p>
      </dgm:t>
    </dgm:pt>
    <dgm:pt modelId="{7D8991D6-848E-49EC-88C8-6CC7737813E7}">
      <dgm:prSet/>
      <dgm:spPr/>
      <dgm:t>
        <a:bodyPr/>
        <a:lstStyle/>
        <a:p>
          <a:r>
            <a:rPr lang="en-US"/>
            <a:t>Filed against non-debtor</a:t>
          </a:r>
        </a:p>
      </dgm:t>
    </dgm:pt>
    <dgm:pt modelId="{643A6DA2-59DE-4D08-8364-91FA0508F3F3}" type="sibTrans" cxnId="{9E8877C2-9880-488C-8F0B-92E102F122C7}">
      <dgm:prSet/>
      <dgm:spPr/>
      <dgm:t>
        <a:bodyPr/>
        <a:lstStyle/>
        <a:p>
          <a:endParaRPr lang="en-US"/>
        </a:p>
      </dgm:t>
    </dgm:pt>
    <dgm:pt modelId="{AFD0093E-7987-4C03-942D-5B70DC471692}" type="parTrans" cxnId="{2256D2A4-69FD-413E-AF43-605C03CDAE88}">
      <dgm:prSet/>
      <dgm:spPr/>
      <dgm:t>
        <a:bodyPr/>
        <a:lstStyle/>
        <a:p>
          <a:endParaRPr lang="en-US"/>
        </a:p>
      </dgm:t>
    </dgm:pt>
    <dgm:pt modelId="{D648637F-3C50-45B5-902F-BBD43E7EC72E}">
      <dgm:prSet/>
      <dgm:spPr/>
      <dgm:t>
        <a:bodyPr/>
        <a:lstStyle/>
        <a:p>
          <a:r>
            <a:rPr lang="en-US"/>
            <a:t>Categorize unliquidated litigation claims by type (e.g., employee versus personal injury)</a:t>
          </a:r>
        </a:p>
      </dgm:t>
    </dgm:pt>
    <dgm:pt modelId="{D99F9242-C1F8-4CE7-A9FF-7057D866084D}" type="sibTrans" cxnId="{2256D2A4-69FD-413E-AF43-605C03CDAE88}">
      <dgm:prSet/>
      <dgm:spPr/>
      <dgm:t>
        <a:bodyPr/>
        <a:lstStyle/>
        <a:p>
          <a:endParaRPr lang="en-US"/>
        </a:p>
      </dgm:t>
    </dgm:pt>
    <dgm:pt modelId="{883A3556-B412-4E52-A4A2-B6B0B703C6DC}" type="sibTrans" cxnId="{B4DCFC28-11B7-4A86-9909-93CE15E9FB7C}">
      <dgm:prSet/>
      <dgm:spPr/>
      <dgm:t>
        <a:bodyPr/>
        <a:lstStyle/>
        <a:p>
          <a:endParaRPr lang="en-US"/>
        </a:p>
      </dgm:t>
    </dgm:pt>
    <dgm:pt modelId="{C93AE0AC-50DD-431E-8E00-774D9F7E0B08}" type="parTrans" cxnId="{2269B827-4362-456A-9937-8DF8E3317D44}">
      <dgm:prSet/>
      <dgm:spPr/>
      <dgm:t>
        <a:bodyPr/>
        <a:lstStyle/>
        <a:p>
          <a:endParaRPr lang="en-US"/>
        </a:p>
      </dgm:t>
    </dgm:pt>
    <dgm:pt modelId="{6156CAD5-93F2-4F01-9A0D-52355C8CCDFD}">
      <dgm:prSet/>
      <dgm:spPr/>
      <dgm:t>
        <a:bodyPr/>
        <a:lstStyle/>
        <a:p>
          <a:r>
            <a:rPr lang="en-US" dirty="0"/>
            <a:t>Consider </a:t>
          </a:r>
          <a:r>
            <a:rPr lang="en-US" dirty="0" smtClean="0"/>
            <a:t>a form </a:t>
          </a:r>
          <a:r>
            <a:rPr lang="en-US" dirty="0"/>
            <a:t>for withdrawing a proof of claim after an objection is filed </a:t>
          </a:r>
        </a:p>
      </dgm:t>
    </dgm:pt>
    <dgm:pt modelId="{7BB55A4C-A2B2-4F98-A834-4063C7BDF79C}" type="sibTrans" cxnId="{2269B827-4362-456A-9937-8DF8E3317D44}">
      <dgm:prSet/>
      <dgm:spPr/>
      <dgm:t>
        <a:bodyPr/>
        <a:lstStyle/>
        <a:p>
          <a:endParaRPr lang="en-US"/>
        </a:p>
      </dgm:t>
    </dgm:pt>
    <dgm:pt modelId="{A9BBF611-613A-498E-8EF6-6644CBC4AEA3}" type="parTrans" cxnId="{EC9D78F2-95B1-42A4-9A15-26952CB3B2C2}">
      <dgm:prSet/>
      <dgm:spPr/>
      <dgm:t>
        <a:bodyPr/>
        <a:lstStyle/>
        <a:p>
          <a:endParaRPr lang="en-US"/>
        </a:p>
      </dgm:t>
    </dgm:pt>
    <dgm:pt modelId="{2E3DAF5D-D12B-4354-A96C-BF48EDCBF128}">
      <dgm:prSet/>
      <dgm:spPr/>
      <dgm:t>
        <a:bodyPr/>
        <a:lstStyle/>
        <a:p>
          <a:r>
            <a:rPr lang="en-US" dirty="0"/>
            <a:t>Consider a notice of satisfaction, instead of an </a:t>
          </a:r>
          <a:r>
            <a:rPr lang="en-US" dirty="0" smtClean="0"/>
            <a:t>objection</a:t>
          </a:r>
          <a:endParaRPr lang="en-US" dirty="0"/>
        </a:p>
      </dgm:t>
    </dgm:pt>
    <dgm:pt modelId="{6F02C41D-D0B1-4B7E-A433-2FD1AD8F8B2A}" type="sibTrans" cxnId="{EC9D78F2-95B1-42A4-9A15-26952CB3B2C2}">
      <dgm:prSet/>
      <dgm:spPr/>
      <dgm:t>
        <a:bodyPr/>
        <a:lstStyle/>
        <a:p>
          <a:endParaRPr lang="en-US"/>
        </a:p>
      </dgm:t>
    </dgm:pt>
    <dgm:pt modelId="{EA9245CE-7E6E-46DB-9EF6-A3352CA5CEAD}" type="parTrans" cxnId="{851B41B1-25A1-439A-A703-07466A04256F}">
      <dgm:prSet/>
      <dgm:spPr/>
      <dgm:t>
        <a:bodyPr/>
        <a:lstStyle/>
        <a:p>
          <a:endParaRPr lang="en-US"/>
        </a:p>
      </dgm:t>
    </dgm:pt>
    <dgm:pt modelId="{860B179F-488F-4BBE-95E3-12608148DB65}">
      <dgm:prSet/>
      <dgm:spPr/>
      <dgm:t>
        <a:bodyPr/>
        <a:lstStyle/>
        <a:p>
          <a:r>
            <a:rPr lang="en-US" dirty="0"/>
            <a:t>Require a declaration or evidence when a response is filed? </a:t>
          </a:r>
        </a:p>
      </dgm:t>
    </dgm:pt>
    <dgm:pt modelId="{F4A3D87C-CA13-48A0-8293-C2C77C56A2AC}" type="sibTrans" cxnId="{851B41B1-25A1-439A-A703-07466A04256F}">
      <dgm:prSet/>
      <dgm:spPr/>
      <dgm:t>
        <a:bodyPr/>
        <a:lstStyle/>
        <a:p>
          <a:endParaRPr lang="en-US"/>
        </a:p>
      </dgm:t>
    </dgm:pt>
    <dgm:pt modelId="{E81EA091-0C4D-4F00-BDEB-7B75B8A7275B}" type="parTrans" cxnId="{BA89C153-4D0D-479F-B712-DD726B39E2ED}">
      <dgm:prSet/>
      <dgm:spPr/>
      <dgm:t>
        <a:bodyPr/>
        <a:lstStyle/>
        <a:p>
          <a:endParaRPr lang="en-US"/>
        </a:p>
      </dgm:t>
    </dgm:pt>
    <dgm:pt modelId="{CAA8C146-0634-4BC7-995C-26556FAA916A}">
      <dgm:prSet/>
      <dgm:spPr/>
      <dgm:t>
        <a:bodyPr/>
        <a:lstStyle/>
        <a:p>
          <a:r>
            <a:rPr lang="en-US" dirty="0"/>
            <a:t>Is a notice of omnibus objection procedures necessary? </a:t>
          </a:r>
        </a:p>
      </dgm:t>
    </dgm:pt>
    <dgm:pt modelId="{C655383E-91BF-45B8-94B4-BD84657B787F}" type="sibTrans" cxnId="{BA89C153-4D0D-479F-B712-DD726B39E2ED}">
      <dgm:prSet/>
      <dgm:spPr/>
      <dgm:t>
        <a:bodyPr/>
        <a:lstStyle/>
        <a:p>
          <a:endParaRPr lang="en-US"/>
        </a:p>
      </dgm:t>
    </dgm:pt>
    <dgm:pt modelId="{242E5180-9C64-4472-93C4-EB17CDA87A7A}" type="pres">
      <dgm:prSet presAssocID="{C1C27D3C-40E1-4B2A-B193-F218420F87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/>
        </a:p>
      </dgm:t>
    </dgm:pt>
    <dgm:pt modelId="{47446CB5-DDA0-45DE-ADF5-B62F8D09C61E}" type="pres">
      <dgm:prSet presAssocID="{A155D54C-A59A-4635-9974-8C5BB865A926}" presName="parentLin" presStyleCnt="0"/>
      <dgm:spPr/>
      <dgm:t>
        <a:bodyPr/>
        <a:lstStyle/>
        <a:p>
          <a:endParaRPr/>
        </a:p>
      </dgm:t>
    </dgm:pt>
    <dgm:pt modelId="{15ECB1C4-8F0B-4A4F-A103-6A1BE0419D11}" type="pres">
      <dgm:prSet presAssocID="{A155D54C-A59A-4635-9974-8C5BB865A926}" presName="parentLeftMargin" presStyleLbl="node1" presStyleIdx="0" presStyleCnt="5"/>
      <dgm:spPr/>
      <dgm:t>
        <a:bodyPr/>
        <a:lstStyle/>
        <a:p>
          <a:endParaRPr/>
        </a:p>
      </dgm:t>
    </dgm:pt>
    <dgm:pt modelId="{3C30DBF1-5423-4260-801D-8D350C6FA935}" type="pres">
      <dgm:prSet presAssocID="{A155D54C-A59A-4635-9974-8C5BB865A92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0D543563-0D12-42FE-9ADD-ACA52A2F2303}" type="pres">
      <dgm:prSet presAssocID="{A155D54C-A59A-4635-9974-8C5BB865A926}" presName="negativeSpace" presStyleCnt="0"/>
      <dgm:spPr/>
      <dgm:t>
        <a:bodyPr/>
        <a:lstStyle/>
        <a:p>
          <a:endParaRPr/>
        </a:p>
      </dgm:t>
    </dgm:pt>
    <dgm:pt modelId="{4D758500-0111-4426-9FC9-749D2B766D40}" type="pres">
      <dgm:prSet presAssocID="{A155D54C-A59A-4635-9974-8C5BB865A92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BB801CE5-D5F4-4402-8105-22AD1467FDB0}" type="pres">
      <dgm:prSet presAssocID="{883A3556-B412-4E52-A4A2-B6B0B703C6DC}" presName="spaceBetweenRectangles" presStyleCnt="0"/>
      <dgm:spPr/>
      <dgm:t>
        <a:bodyPr/>
        <a:lstStyle/>
        <a:p>
          <a:endParaRPr/>
        </a:p>
      </dgm:t>
    </dgm:pt>
    <dgm:pt modelId="{04909362-A924-4941-84FA-7DF12C893BE5}" type="pres">
      <dgm:prSet presAssocID="{6156CAD5-93F2-4F01-9A0D-52355C8CCDFD}" presName="parentLin" presStyleCnt="0"/>
      <dgm:spPr/>
      <dgm:t>
        <a:bodyPr/>
        <a:lstStyle/>
        <a:p>
          <a:endParaRPr/>
        </a:p>
      </dgm:t>
    </dgm:pt>
    <dgm:pt modelId="{6FDE1D03-05D3-4C9C-900F-9DDED74ADA07}" type="pres">
      <dgm:prSet presAssocID="{6156CAD5-93F2-4F01-9A0D-52355C8CCDFD}" presName="parentLeftMargin" presStyleLbl="node1" presStyleIdx="0" presStyleCnt="5"/>
      <dgm:spPr/>
      <dgm:t>
        <a:bodyPr/>
        <a:lstStyle/>
        <a:p>
          <a:endParaRPr/>
        </a:p>
      </dgm:t>
    </dgm:pt>
    <dgm:pt modelId="{731C9035-CEBE-47A7-8BAD-E11D84ABB5DD}" type="pres">
      <dgm:prSet presAssocID="{6156CAD5-93F2-4F01-9A0D-52355C8CCDF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2E8E1F2D-805D-4DA8-8EA1-408B13991944}" type="pres">
      <dgm:prSet presAssocID="{6156CAD5-93F2-4F01-9A0D-52355C8CCDFD}" presName="negativeSpace" presStyleCnt="0"/>
      <dgm:spPr/>
      <dgm:t>
        <a:bodyPr/>
        <a:lstStyle/>
        <a:p>
          <a:endParaRPr/>
        </a:p>
      </dgm:t>
    </dgm:pt>
    <dgm:pt modelId="{A0F7200E-4BAC-4CEC-AD2F-4BF257E75A02}" type="pres">
      <dgm:prSet presAssocID="{6156CAD5-93F2-4F01-9A0D-52355C8CCDFD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50BBAB14-91A7-4D74-B8BE-97C94ED4A649}" type="pres">
      <dgm:prSet presAssocID="{7BB55A4C-A2B2-4F98-A834-4063C7BDF79C}" presName="spaceBetweenRectangles" presStyleCnt="0"/>
      <dgm:spPr/>
      <dgm:t>
        <a:bodyPr/>
        <a:lstStyle/>
        <a:p>
          <a:endParaRPr/>
        </a:p>
      </dgm:t>
    </dgm:pt>
    <dgm:pt modelId="{490B6AB6-0319-43B8-8506-D7E610D97E56}" type="pres">
      <dgm:prSet presAssocID="{2E3DAF5D-D12B-4354-A96C-BF48EDCBF128}" presName="parentLin" presStyleCnt="0"/>
      <dgm:spPr/>
      <dgm:t>
        <a:bodyPr/>
        <a:lstStyle/>
        <a:p>
          <a:endParaRPr/>
        </a:p>
      </dgm:t>
    </dgm:pt>
    <dgm:pt modelId="{78A9D3F5-D712-43BD-AB6D-6F4E0F5ADB94}" type="pres">
      <dgm:prSet presAssocID="{2E3DAF5D-D12B-4354-A96C-BF48EDCBF128}" presName="parentLeftMargin" presStyleLbl="node1" presStyleIdx="1" presStyleCnt="5"/>
      <dgm:spPr/>
      <dgm:t>
        <a:bodyPr/>
        <a:lstStyle/>
        <a:p>
          <a:endParaRPr/>
        </a:p>
      </dgm:t>
    </dgm:pt>
    <dgm:pt modelId="{73AB8C72-10FE-4BC8-9D83-496E5CBB99B6}" type="pres">
      <dgm:prSet presAssocID="{2E3DAF5D-D12B-4354-A96C-BF48EDCBF12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8F6051EF-EA3D-4D55-B520-0D3607FD3CE7}" type="pres">
      <dgm:prSet presAssocID="{2E3DAF5D-D12B-4354-A96C-BF48EDCBF128}" presName="negativeSpace" presStyleCnt="0"/>
      <dgm:spPr/>
      <dgm:t>
        <a:bodyPr/>
        <a:lstStyle/>
        <a:p>
          <a:endParaRPr/>
        </a:p>
      </dgm:t>
    </dgm:pt>
    <dgm:pt modelId="{FBBA04E3-EB38-485C-AD98-B9621F35DA73}" type="pres">
      <dgm:prSet presAssocID="{2E3DAF5D-D12B-4354-A96C-BF48EDCBF128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BCEF9357-1BA2-407F-A6AF-AD09E1F1CD1D}" type="pres">
      <dgm:prSet presAssocID="{6F02C41D-D0B1-4B7E-A433-2FD1AD8F8B2A}" presName="spaceBetweenRectangles" presStyleCnt="0"/>
      <dgm:spPr/>
      <dgm:t>
        <a:bodyPr/>
        <a:lstStyle/>
        <a:p>
          <a:endParaRPr/>
        </a:p>
      </dgm:t>
    </dgm:pt>
    <dgm:pt modelId="{062E88F4-E1C4-4B34-ADA3-82186162C1C1}" type="pres">
      <dgm:prSet presAssocID="{860B179F-488F-4BBE-95E3-12608148DB65}" presName="parentLin" presStyleCnt="0"/>
      <dgm:spPr/>
      <dgm:t>
        <a:bodyPr/>
        <a:lstStyle/>
        <a:p>
          <a:endParaRPr/>
        </a:p>
      </dgm:t>
    </dgm:pt>
    <dgm:pt modelId="{A0CCE37B-D307-45DC-B66F-EAFAC1B246AA}" type="pres">
      <dgm:prSet presAssocID="{860B179F-488F-4BBE-95E3-12608148DB65}" presName="parentLeftMargin" presStyleLbl="node1" presStyleIdx="2" presStyleCnt="5"/>
      <dgm:spPr/>
      <dgm:t>
        <a:bodyPr/>
        <a:lstStyle/>
        <a:p>
          <a:endParaRPr/>
        </a:p>
      </dgm:t>
    </dgm:pt>
    <dgm:pt modelId="{0B695809-6A31-4C16-8CE2-80CD00DD60BC}" type="pres">
      <dgm:prSet presAssocID="{860B179F-488F-4BBE-95E3-12608148DB6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20FAF48F-A6CC-48A7-9353-2BEE555148B1}" type="pres">
      <dgm:prSet presAssocID="{860B179F-488F-4BBE-95E3-12608148DB65}" presName="negativeSpace" presStyleCnt="0"/>
      <dgm:spPr/>
      <dgm:t>
        <a:bodyPr/>
        <a:lstStyle/>
        <a:p>
          <a:endParaRPr/>
        </a:p>
      </dgm:t>
    </dgm:pt>
    <dgm:pt modelId="{8643922E-31EA-406E-92EC-9CDB4D11B1A6}" type="pres">
      <dgm:prSet presAssocID="{860B179F-488F-4BBE-95E3-12608148DB6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  <dgm:pt modelId="{6C71F75C-21C7-42F2-B4D9-262550DD088E}" type="pres">
      <dgm:prSet presAssocID="{F4A3D87C-CA13-48A0-8293-C2C77C56A2AC}" presName="spaceBetweenRectangles" presStyleCnt="0"/>
      <dgm:spPr/>
      <dgm:t>
        <a:bodyPr/>
        <a:lstStyle/>
        <a:p>
          <a:endParaRPr/>
        </a:p>
      </dgm:t>
    </dgm:pt>
    <dgm:pt modelId="{235E09BD-CE3F-444C-B425-97ECE4B09976}" type="pres">
      <dgm:prSet presAssocID="{CAA8C146-0634-4BC7-995C-26556FAA916A}" presName="parentLin" presStyleCnt="0"/>
      <dgm:spPr/>
      <dgm:t>
        <a:bodyPr/>
        <a:lstStyle/>
        <a:p>
          <a:endParaRPr/>
        </a:p>
      </dgm:t>
    </dgm:pt>
    <dgm:pt modelId="{0D7996F8-8C84-4BD5-B8A5-B7CAF8F19BF7}" type="pres">
      <dgm:prSet presAssocID="{CAA8C146-0634-4BC7-995C-26556FAA916A}" presName="parentLeftMargin" presStyleLbl="node1" presStyleIdx="3" presStyleCnt="5"/>
      <dgm:spPr/>
      <dgm:t>
        <a:bodyPr/>
        <a:lstStyle/>
        <a:p>
          <a:endParaRPr/>
        </a:p>
      </dgm:t>
    </dgm:pt>
    <dgm:pt modelId="{79606CDD-FA52-4E57-BFB2-E2DCAFA38E22}" type="pres">
      <dgm:prSet presAssocID="{CAA8C146-0634-4BC7-995C-26556FAA91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898B92C0-58FE-4547-A154-67B591EA3861}" type="pres">
      <dgm:prSet presAssocID="{CAA8C146-0634-4BC7-995C-26556FAA916A}" presName="negativeSpace" presStyleCnt="0"/>
      <dgm:spPr/>
      <dgm:t>
        <a:bodyPr/>
        <a:lstStyle/>
        <a:p>
          <a:endParaRPr/>
        </a:p>
      </dgm:t>
    </dgm:pt>
    <dgm:pt modelId="{FC614103-D05C-42C6-B33C-E4EA295A9718}" type="pres">
      <dgm:prSet presAssocID="{CAA8C146-0634-4BC7-995C-26556FAA916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8F977EB4-0267-450A-AFCF-1001EE60BC47}" type="presOf" srcId="{860B179F-488F-4BBE-95E3-12608148DB65}" destId="{A0CCE37B-D307-45DC-B66F-EAFAC1B246AA}" srcOrd="0" destOrd="0" presId="urn:microsoft.com/office/officeart/2005/8/layout/list1"/>
    <dgm:cxn modelId="{ACADD6BC-86E6-43C3-99E9-4EDA81B03995}" type="presOf" srcId="{2E3DAF5D-D12B-4354-A96C-BF48EDCBF128}" destId="{73AB8C72-10FE-4BC8-9D83-496E5CBB99B6}" srcOrd="1" destOrd="0" presId="urn:microsoft.com/office/officeart/2005/8/layout/list1"/>
    <dgm:cxn modelId="{10381C31-7980-4406-ACD0-B74F84312EA5}" type="presOf" srcId="{860B179F-488F-4BBE-95E3-12608148DB65}" destId="{0B695809-6A31-4C16-8CE2-80CD00DD60BC}" srcOrd="1" destOrd="0" presId="urn:microsoft.com/office/officeart/2005/8/layout/list1"/>
    <dgm:cxn modelId="{28D3DD7A-62DB-43CC-8652-85ED94C7AC22}" type="presOf" srcId="{6156CAD5-93F2-4F01-9A0D-52355C8CCDFD}" destId="{731C9035-CEBE-47A7-8BAD-E11D84ABB5DD}" srcOrd="1" destOrd="0" presId="urn:microsoft.com/office/officeart/2005/8/layout/list1"/>
    <dgm:cxn modelId="{4ADC301A-9D2A-44B5-92F7-B9F0FCD6B08A}" srcId="{A155D54C-A59A-4635-9974-8C5BB865A926}" destId="{568BCC61-DD01-4D01-BBA6-5062814DF38F}" srcOrd="0" destOrd="0" parTransId="{ADDBFA2A-6D12-4966-BF3E-DA46CBAA593E}" sibTransId="{F299CD96-90D4-457E-87AF-1017840ED67C}"/>
    <dgm:cxn modelId="{2269B827-4362-456A-9937-8DF8E3317D44}" srcId="{C1C27D3C-40E1-4B2A-B193-F218420F874C}" destId="{6156CAD5-93F2-4F01-9A0D-52355C8CCDFD}" srcOrd="1" destOrd="0" parTransId="{C93AE0AC-50DD-431E-8E00-774D9F7E0B08}" sibTransId="{7BB55A4C-A2B2-4F98-A834-4063C7BDF79C}"/>
    <dgm:cxn modelId="{6B3D6BF3-6AD4-4C82-9464-FD2AA6CB0B8E}" type="presOf" srcId="{7D8991D6-848E-49EC-88C8-6CC7737813E7}" destId="{4D758500-0111-4426-9FC9-749D2B766D40}" srcOrd="0" destOrd="2" presId="urn:microsoft.com/office/officeart/2005/8/layout/list1"/>
    <dgm:cxn modelId="{00FB7DCE-119B-4AFC-921B-F9E9D0BA9B09}" type="presOf" srcId="{CAA8C146-0634-4BC7-995C-26556FAA916A}" destId="{0D7996F8-8C84-4BD5-B8A5-B7CAF8F19BF7}" srcOrd="0" destOrd="0" presId="urn:microsoft.com/office/officeart/2005/8/layout/list1"/>
    <dgm:cxn modelId="{6DBCC970-C951-4390-AA36-81D91FC518DC}" type="presOf" srcId="{D648637F-3C50-45B5-902F-BBD43E7EC72E}" destId="{4D758500-0111-4426-9FC9-749D2B766D40}" srcOrd="0" destOrd="3" presId="urn:microsoft.com/office/officeart/2005/8/layout/list1"/>
    <dgm:cxn modelId="{0516A6CB-C433-4DBF-838B-8FBD82451DE8}" type="presOf" srcId="{C1C27D3C-40E1-4B2A-B193-F218420F874C}" destId="{242E5180-9C64-4472-93C4-EB17CDA87A7A}" srcOrd="0" destOrd="0" presId="urn:microsoft.com/office/officeart/2005/8/layout/list1"/>
    <dgm:cxn modelId="{EC9D78F2-95B1-42A4-9A15-26952CB3B2C2}" srcId="{C1C27D3C-40E1-4B2A-B193-F218420F874C}" destId="{2E3DAF5D-D12B-4354-A96C-BF48EDCBF128}" srcOrd="2" destOrd="0" parTransId="{A9BBF611-613A-498E-8EF6-6644CBC4AEA3}" sibTransId="{6F02C41D-D0B1-4B7E-A433-2FD1AD8F8B2A}"/>
    <dgm:cxn modelId="{B4DCFC28-11B7-4A86-9909-93CE15E9FB7C}" srcId="{C1C27D3C-40E1-4B2A-B193-F218420F874C}" destId="{A155D54C-A59A-4635-9974-8C5BB865A926}" srcOrd="0" destOrd="0" parTransId="{98B49033-F0AB-4DC2-94BE-E22E3A2D1130}" sibTransId="{883A3556-B412-4E52-A4A2-B6B0B703C6DC}"/>
    <dgm:cxn modelId="{6740A88A-FB30-4FBC-84FD-4B9091B28775}" type="presOf" srcId="{A155D54C-A59A-4635-9974-8C5BB865A926}" destId="{15ECB1C4-8F0B-4A4F-A103-6A1BE0419D11}" srcOrd="0" destOrd="0" presId="urn:microsoft.com/office/officeart/2005/8/layout/list1"/>
    <dgm:cxn modelId="{9E8877C2-9880-488C-8F0B-92E102F122C7}" srcId="{A155D54C-A59A-4635-9974-8C5BB865A926}" destId="{7D8991D6-848E-49EC-88C8-6CC7737813E7}" srcOrd="2" destOrd="0" parTransId="{F13DD26F-4CFB-4C7E-8283-B6970C35B50C}" sibTransId="{643A6DA2-59DE-4D08-8364-91FA0508F3F3}"/>
    <dgm:cxn modelId="{EAA5B8DA-A6E9-43B2-AEEF-7CA10BA51D95}" type="presOf" srcId="{A155D54C-A59A-4635-9974-8C5BB865A926}" destId="{3C30DBF1-5423-4260-801D-8D350C6FA935}" srcOrd="1" destOrd="0" presId="urn:microsoft.com/office/officeart/2005/8/layout/list1"/>
    <dgm:cxn modelId="{7197C221-BF10-407A-BFBD-989EDEB46893}" type="presOf" srcId="{568BCC61-DD01-4D01-BBA6-5062814DF38F}" destId="{4D758500-0111-4426-9FC9-749D2B766D40}" srcOrd="0" destOrd="0" presId="urn:microsoft.com/office/officeart/2005/8/layout/list1"/>
    <dgm:cxn modelId="{851B41B1-25A1-439A-A703-07466A04256F}" srcId="{C1C27D3C-40E1-4B2A-B193-F218420F874C}" destId="{860B179F-488F-4BBE-95E3-12608148DB65}" srcOrd="3" destOrd="0" parTransId="{EA9245CE-7E6E-46DB-9EF6-A3352CA5CEAD}" sibTransId="{F4A3D87C-CA13-48A0-8293-C2C77C56A2AC}"/>
    <dgm:cxn modelId="{F095997E-29CC-41B6-BA10-89F350FFAE8E}" type="presOf" srcId="{638F59D1-AC3B-4714-B486-489E5AFC82D9}" destId="{4D758500-0111-4426-9FC9-749D2B766D40}" srcOrd="0" destOrd="1" presId="urn:microsoft.com/office/officeart/2005/8/layout/list1"/>
    <dgm:cxn modelId="{BA89C153-4D0D-479F-B712-DD726B39E2ED}" srcId="{C1C27D3C-40E1-4B2A-B193-F218420F874C}" destId="{CAA8C146-0634-4BC7-995C-26556FAA916A}" srcOrd="4" destOrd="0" parTransId="{E81EA091-0C4D-4F00-BDEB-7B75B8A7275B}" sibTransId="{C655383E-91BF-45B8-94B4-BD84657B787F}"/>
    <dgm:cxn modelId="{256ABCE7-D270-417C-8760-D2535627029A}" type="presOf" srcId="{6156CAD5-93F2-4F01-9A0D-52355C8CCDFD}" destId="{6FDE1D03-05D3-4C9C-900F-9DDED74ADA07}" srcOrd="0" destOrd="0" presId="urn:microsoft.com/office/officeart/2005/8/layout/list1"/>
    <dgm:cxn modelId="{DFDA3AED-2594-4DE1-9A16-AA9BFDB6B9B5}" srcId="{A155D54C-A59A-4635-9974-8C5BB865A926}" destId="{638F59D1-AC3B-4714-B486-489E5AFC82D9}" srcOrd="1" destOrd="0" parTransId="{EF5B6679-52BF-4309-B2D7-993ABF960FF8}" sibTransId="{EF9BCCE6-E49D-4849-904B-95425FDE8431}"/>
    <dgm:cxn modelId="{2256D2A4-69FD-413E-AF43-605C03CDAE88}" srcId="{A155D54C-A59A-4635-9974-8C5BB865A926}" destId="{D648637F-3C50-45B5-902F-BBD43E7EC72E}" srcOrd="3" destOrd="0" parTransId="{AFD0093E-7987-4C03-942D-5B70DC471692}" sibTransId="{D99F9242-C1F8-4CE7-A9FF-7057D866084D}"/>
    <dgm:cxn modelId="{B40E5961-6022-439F-8B1E-2C9C758ECB4B}" type="presOf" srcId="{2E3DAF5D-D12B-4354-A96C-BF48EDCBF128}" destId="{78A9D3F5-D712-43BD-AB6D-6F4E0F5ADB94}" srcOrd="0" destOrd="0" presId="urn:microsoft.com/office/officeart/2005/8/layout/list1"/>
    <dgm:cxn modelId="{AC890648-87C7-490D-B374-C011E308E68D}" type="presOf" srcId="{CAA8C146-0634-4BC7-995C-26556FAA916A}" destId="{79606CDD-FA52-4E57-BFB2-E2DCAFA38E22}" srcOrd="1" destOrd="0" presId="urn:microsoft.com/office/officeart/2005/8/layout/list1"/>
    <dgm:cxn modelId="{7D80FBA2-02D7-4FC7-9D13-59655FCA6874}" type="presParOf" srcId="{242E5180-9C64-4472-93C4-EB17CDA87A7A}" destId="{47446CB5-DDA0-45DE-ADF5-B62F8D09C61E}" srcOrd="0" destOrd="0" presId="urn:microsoft.com/office/officeart/2005/8/layout/list1"/>
    <dgm:cxn modelId="{4B6324C0-2938-41F9-9491-97A28B267B17}" type="presParOf" srcId="{47446CB5-DDA0-45DE-ADF5-B62F8D09C61E}" destId="{15ECB1C4-8F0B-4A4F-A103-6A1BE0419D11}" srcOrd="0" destOrd="0" presId="urn:microsoft.com/office/officeart/2005/8/layout/list1"/>
    <dgm:cxn modelId="{5765C278-3C14-4399-AAD4-7719CED8160E}" type="presParOf" srcId="{47446CB5-DDA0-45DE-ADF5-B62F8D09C61E}" destId="{3C30DBF1-5423-4260-801D-8D350C6FA935}" srcOrd="1" destOrd="0" presId="urn:microsoft.com/office/officeart/2005/8/layout/list1"/>
    <dgm:cxn modelId="{F7F3CC90-8F0F-4575-9CCC-552C6FFE7DB3}" type="presParOf" srcId="{242E5180-9C64-4472-93C4-EB17CDA87A7A}" destId="{0D543563-0D12-42FE-9ADD-ACA52A2F2303}" srcOrd="1" destOrd="0" presId="urn:microsoft.com/office/officeart/2005/8/layout/list1"/>
    <dgm:cxn modelId="{4BBDF6A0-5585-440D-9361-1490D9F676B8}" type="presParOf" srcId="{242E5180-9C64-4472-93C4-EB17CDA87A7A}" destId="{4D758500-0111-4426-9FC9-749D2B766D40}" srcOrd="2" destOrd="0" presId="urn:microsoft.com/office/officeart/2005/8/layout/list1"/>
    <dgm:cxn modelId="{5B9B9406-57DF-46B3-8418-C455ACE8F4D4}" type="presParOf" srcId="{242E5180-9C64-4472-93C4-EB17CDA87A7A}" destId="{BB801CE5-D5F4-4402-8105-22AD1467FDB0}" srcOrd="3" destOrd="0" presId="urn:microsoft.com/office/officeart/2005/8/layout/list1"/>
    <dgm:cxn modelId="{F953183C-A7F4-4A2F-98B5-18A9CF451A00}" type="presParOf" srcId="{242E5180-9C64-4472-93C4-EB17CDA87A7A}" destId="{04909362-A924-4941-84FA-7DF12C893BE5}" srcOrd="4" destOrd="0" presId="urn:microsoft.com/office/officeart/2005/8/layout/list1"/>
    <dgm:cxn modelId="{D2BB69CD-4A19-439F-9DF2-1B1F21B26C24}" type="presParOf" srcId="{04909362-A924-4941-84FA-7DF12C893BE5}" destId="{6FDE1D03-05D3-4C9C-900F-9DDED74ADA07}" srcOrd="0" destOrd="0" presId="urn:microsoft.com/office/officeart/2005/8/layout/list1"/>
    <dgm:cxn modelId="{77862521-2F11-4036-A2EC-CDAA2DB23DDD}" type="presParOf" srcId="{04909362-A924-4941-84FA-7DF12C893BE5}" destId="{731C9035-CEBE-47A7-8BAD-E11D84ABB5DD}" srcOrd="1" destOrd="0" presId="urn:microsoft.com/office/officeart/2005/8/layout/list1"/>
    <dgm:cxn modelId="{09AA2184-35E3-4072-9CF2-14FCEE475F41}" type="presParOf" srcId="{242E5180-9C64-4472-93C4-EB17CDA87A7A}" destId="{2E8E1F2D-805D-4DA8-8EA1-408B13991944}" srcOrd="5" destOrd="0" presId="urn:microsoft.com/office/officeart/2005/8/layout/list1"/>
    <dgm:cxn modelId="{6D5B6C49-7AC4-4D57-ABA0-D35485759ABF}" type="presParOf" srcId="{242E5180-9C64-4472-93C4-EB17CDA87A7A}" destId="{A0F7200E-4BAC-4CEC-AD2F-4BF257E75A02}" srcOrd="6" destOrd="0" presId="urn:microsoft.com/office/officeart/2005/8/layout/list1"/>
    <dgm:cxn modelId="{6DFD9B47-B9CF-4212-B215-001D847618C6}" type="presParOf" srcId="{242E5180-9C64-4472-93C4-EB17CDA87A7A}" destId="{50BBAB14-91A7-4D74-B8BE-97C94ED4A649}" srcOrd="7" destOrd="0" presId="urn:microsoft.com/office/officeart/2005/8/layout/list1"/>
    <dgm:cxn modelId="{AC996431-75C1-4B61-8C9E-09DA0408CBEB}" type="presParOf" srcId="{242E5180-9C64-4472-93C4-EB17CDA87A7A}" destId="{490B6AB6-0319-43B8-8506-D7E610D97E56}" srcOrd="8" destOrd="0" presId="urn:microsoft.com/office/officeart/2005/8/layout/list1"/>
    <dgm:cxn modelId="{25585C3F-95FA-4F2B-937B-FCAA6EA0EC3B}" type="presParOf" srcId="{490B6AB6-0319-43B8-8506-D7E610D97E56}" destId="{78A9D3F5-D712-43BD-AB6D-6F4E0F5ADB94}" srcOrd="0" destOrd="0" presId="urn:microsoft.com/office/officeart/2005/8/layout/list1"/>
    <dgm:cxn modelId="{EE898CC8-BE55-407D-9601-44BE0E3CC604}" type="presParOf" srcId="{490B6AB6-0319-43B8-8506-D7E610D97E56}" destId="{73AB8C72-10FE-4BC8-9D83-496E5CBB99B6}" srcOrd="1" destOrd="0" presId="urn:microsoft.com/office/officeart/2005/8/layout/list1"/>
    <dgm:cxn modelId="{A5F04635-F11A-406F-8C39-F79A81E361AA}" type="presParOf" srcId="{242E5180-9C64-4472-93C4-EB17CDA87A7A}" destId="{8F6051EF-EA3D-4D55-B520-0D3607FD3CE7}" srcOrd="9" destOrd="0" presId="urn:microsoft.com/office/officeart/2005/8/layout/list1"/>
    <dgm:cxn modelId="{B8D7725D-B5DE-4E3A-9C97-EB44BBD9D6B4}" type="presParOf" srcId="{242E5180-9C64-4472-93C4-EB17CDA87A7A}" destId="{FBBA04E3-EB38-485C-AD98-B9621F35DA73}" srcOrd="10" destOrd="0" presId="urn:microsoft.com/office/officeart/2005/8/layout/list1"/>
    <dgm:cxn modelId="{7FCBDAFC-23CE-478C-88DE-EC83E5773FD8}" type="presParOf" srcId="{242E5180-9C64-4472-93C4-EB17CDA87A7A}" destId="{BCEF9357-1BA2-407F-A6AF-AD09E1F1CD1D}" srcOrd="11" destOrd="0" presId="urn:microsoft.com/office/officeart/2005/8/layout/list1"/>
    <dgm:cxn modelId="{5B95A660-E7B3-469D-BBE1-3FA7000DA6DD}" type="presParOf" srcId="{242E5180-9C64-4472-93C4-EB17CDA87A7A}" destId="{062E88F4-E1C4-4B34-ADA3-82186162C1C1}" srcOrd="12" destOrd="0" presId="urn:microsoft.com/office/officeart/2005/8/layout/list1"/>
    <dgm:cxn modelId="{96306476-A1C9-4FAB-8D93-36D26DACA013}" type="presParOf" srcId="{062E88F4-E1C4-4B34-ADA3-82186162C1C1}" destId="{A0CCE37B-D307-45DC-B66F-EAFAC1B246AA}" srcOrd="0" destOrd="0" presId="urn:microsoft.com/office/officeart/2005/8/layout/list1"/>
    <dgm:cxn modelId="{35CE0F14-0B35-431E-BC85-3F4F6779DC9F}" type="presParOf" srcId="{062E88F4-E1C4-4B34-ADA3-82186162C1C1}" destId="{0B695809-6A31-4C16-8CE2-80CD00DD60BC}" srcOrd="1" destOrd="0" presId="urn:microsoft.com/office/officeart/2005/8/layout/list1"/>
    <dgm:cxn modelId="{BFDC8CC5-DAEE-4790-93E3-23F14E4A316A}" type="presParOf" srcId="{242E5180-9C64-4472-93C4-EB17CDA87A7A}" destId="{20FAF48F-A6CC-48A7-9353-2BEE555148B1}" srcOrd="13" destOrd="0" presId="urn:microsoft.com/office/officeart/2005/8/layout/list1"/>
    <dgm:cxn modelId="{FBD308D5-48E0-4507-B711-CABBCBDB9E42}" type="presParOf" srcId="{242E5180-9C64-4472-93C4-EB17CDA87A7A}" destId="{8643922E-31EA-406E-92EC-9CDB4D11B1A6}" srcOrd="14" destOrd="0" presId="urn:microsoft.com/office/officeart/2005/8/layout/list1"/>
    <dgm:cxn modelId="{BB9A2EB6-0B49-4B50-9C5C-79D5F8E565C8}" type="presParOf" srcId="{242E5180-9C64-4472-93C4-EB17CDA87A7A}" destId="{6C71F75C-21C7-42F2-B4D9-262550DD088E}" srcOrd="15" destOrd="0" presId="urn:microsoft.com/office/officeart/2005/8/layout/list1"/>
    <dgm:cxn modelId="{CD806D33-4F28-4DD6-8878-32DD4C6D13C6}" type="presParOf" srcId="{242E5180-9C64-4472-93C4-EB17CDA87A7A}" destId="{235E09BD-CE3F-444C-B425-97ECE4B09976}" srcOrd="16" destOrd="0" presId="urn:microsoft.com/office/officeart/2005/8/layout/list1"/>
    <dgm:cxn modelId="{D561CABD-7DE7-41C3-9497-6C99CA04AB57}" type="presParOf" srcId="{235E09BD-CE3F-444C-B425-97ECE4B09976}" destId="{0D7996F8-8C84-4BD5-B8A5-B7CAF8F19BF7}" srcOrd="0" destOrd="0" presId="urn:microsoft.com/office/officeart/2005/8/layout/list1"/>
    <dgm:cxn modelId="{986B9FB7-C004-45E2-B64E-65D0966877C5}" type="presParOf" srcId="{235E09BD-CE3F-444C-B425-97ECE4B09976}" destId="{79606CDD-FA52-4E57-BFB2-E2DCAFA38E22}" srcOrd="1" destOrd="0" presId="urn:microsoft.com/office/officeart/2005/8/layout/list1"/>
    <dgm:cxn modelId="{49CD3AAB-08BE-4F87-85FE-92C704494026}" type="presParOf" srcId="{242E5180-9C64-4472-93C4-EB17CDA87A7A}" destId="{898B92C0-58FE-4547-A154-67B591EA3861}" srcOrd="17" destOrd="0" presId="urn:microsoft.com/office/officeart/2005/8/layout/list1"/>
    <dgm:cxn modelId="{E605C93E-7A0E-4BA5-8E2C-26129C0AF216}" type="presParOf" srcId="{242E5180-9C64-4472-93C4-EB17CDA87A7A}" destId="{FC614103-D05C-42C6-B33C-E4EA295A97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C9200-C8B2-490E-AC9B-7917C017195C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0F8C0A-7F4B-471C-B7AA-F2D5346C6126}" type="parTrans" cxnId="{EF9484CB-0CB3-4300-9247-539557ADB1BD}">
      <dgm:prSet/>
      <dgm:spPr/>
      <dgm:t>
        <a:bodyPr/>
        <a:lstStyle/>
        <a:p>
          <a:endParaRPr lang="en-US"/>
        </a:p>
      </dgm:t>
    </dgm:pt>
    <dgm:pt modelId="{DE42B6BE-0F0A-4E10-B4E0-04EBC87D250A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</dgm:spPr>
      <dgm:t>
        <a:bodyPr/>
        <a:lstStyle/>
        <a:p>
          <a:r>
            <a:rPr lang="en-US"/>
            <a:t>Objection based solely on “books and records”</a:t>
          </a:r>
        </a:p>
      </dgm:t>
    </dgm:pt>
    <dgm:pt modelId="{4D19ADFF-BC7C-443B-8C0F-3A8FF7C49828}" type="sibTrans" cxnId="{EF9484CB-0CB3-4300-9247-539557ADB1BD}">
      <dgm:prSet/>
      <dgm:spPr/>
      <dgm:t>
        <a:bodyPr/>
        <a:lstStyle/>
        <a:p>
          <a:endParaRPr lang="en-US"/>
        </a:p>
      </dgm:t>
    </dgm:pt>
    <dgm:pt modelId="{6AD8D0E7-691F-4FCF-81D8-FAAF59200D0F}" type="parTrans" cxnId="{D336B05A-63F5-444F-B7EC-0212CC833AC3}">
      <dgm:prSet/>
      <dgm:spPr/>
      <dgm:t>
        <a:bodyPr/>
        <a:lstStyle/>
        <a:p>
          <a:endParaRPr lang="en-US"/>
        </a:p>
      </dgm:t>
    </dgm:pt>
    <dgm:pt modelId="{074DDDBE-78E3-4567-8DF5-604C871991FB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</dgm:spPr>
      <dgm:t>
        <a:bodyPr/>
        <a:lstStyle/>
        <a:p>
          <a:r>
            <a:rPr lang="en-US" dirty="0" smtClean="0"/>
            <a:t>“I just don’t owe you anything”</a:t>
          </a:r>
          <a:endParaRPr lang="en-US" dirty="0"/>
        </a:p>
      </dgm:t>
    </dgm:pt>
    <dgm:pt modelId="{191AE4E0-6D31-4EB3-9E89-646E8C9FF0BD}" type="sibTrans" cxnId="{D336B05A-63F5-444F-B7EC-0212CC833AC3}">
      <dgm:prSet/>
      <dgm:spPr/>
      <dgm:t>
        <a:bodyPr/>
        <a:lstStyle/>
        <a:p>
          <a:endParaRPr lang="en-US"/>
        </a:p>
      </dgm:t>
    </dgm:pt>
    <dgm:pt modelId="{064ABF37-7A8E-488B-8177-DDF16267D156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</dgm:spPr>
      <dgm:t>
        <a:bodyPr/>
        <a:lstStyle/>
        <a:p>
          <a:r>
            <a:rPr lang="en-US" dirty="0" smtClean="0"/>
            <a:t>Unsupported legal conclusions</a:t>
          </a:r>
          <a:endParaRPr lang="en-US" dirty="0"/>
        </a:p>
      </dgm:t>
    </dgm:pt>
    <dgm:pt modelId="{5D10C00B-06ED-49FB-A09C-1C74D8BC9E12}" type="parTrans" cxnId="{FC8D4CE9-F752-441C-9A3D-4CC1ED5E3144}">
      <dgm:prSet/>
      <dgm:spPr/>
    </dgm:pt>
    <dgm:pt modelId="{B384A14A-5C69-498C-95F8-12304E3D9AD0}" type="sibTrans" cxnId="{FC8D4CE9-F752-441C-9A3D-4CC1ED5E3144}">
      <dgm:prSet/>
      <dgm:spPr/>
    </dgm:pt>
    <dgm:pt modelId="{5AE9993E-A6F5-4420-A333-58E281C64C4B}" type="pres">
      <dgm:prSet presAssocID="{9F1C9200-C8B2-490E-AC9B-7917C0171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/>
        </a:p>
      </dgm:t>
    </dgm:pt>
    <dgm:pt modelId="{76809C51-27AE-4C18-B111-64219393B37B}" type="pres">
      <dgm:prSet presAssocID="{DE42B6BE-0F0A-4E10-B4E0-04EBC87D25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C2FAB193-E13F-4B48-94AD-E4A91A95C98D}" type="pres">
      <dgm:prSet presAssocID="{4D19ADFF-BC7C-443B-8C0F-3A8FF7C49828}" presName="spacer" presStyleCnt="0"/>
      <dgm:spPr/>
      <dgm:t>
        <a:bodyPr/>
        <a:lstStyle/>
        <a:p>
          <a:endParaRPr/>
        </a:p>
      </dgm:t>
    </dgm:pt>
    <dgm:pt modelId="{2B264EBE-95F8-4866-9B6E-BEFDB83D0956}" type="pres">
      <dgm:prSet presAssocID="{074DDDBE-78E3-4567-8DF5-604C871991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/>
        </a:p>
      </dgm:t>
    </dgm:pt>
    <dgm:pt modelId="{6D170FC8-01BC-409B-8783-B0D37AF69F41}" type="pres">
      <dgm:prSet presAssocID="{191AE4E0-6D31-4EB3-9E89-646E8C9FF0BD}" presName="spacer" presStyleCnt="0"/>
      <dgm:spPr/>
    </dgm:pt>
    <dgm:pt modelId="{7DD9665A-1C5A-4797-90CE-077CAC04ACBD}" type="pres">
      <dgm:prSet presAssocID="{064ABF37-7A8E-488B-8177-DDF16267D1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2D4D0-CCBD-4314-84F6-E9666C313E7E}" type="presOf" srcId="{9F1C9200-C8B2-490E-AC9B-7917C017195C}" destId="{5AE9993E-A6F5-4420-A333-58E281C64C4B}" srcOrd="0" destOrd="0" presId="urn:microsoft.com/office/officeart/2005/8/layout/vList2"/>
    <dgm:cxn modelId="{D336B05A-63F5-444F-B7EC-0212CC833AC3}" srcId="{9F1C9200-C8B2-490E-AC9B-7917C017195C}" destId="{074DDDBE-78E3-4567-8DF5-604C871991FB}" srcOrd="1" destOrd="0" parTransId="{6AD8D0E7-691F-4FCF-81D8-FAAF59200D0F}" sibTransId="{191AE4E0-6D31-4EB3-9E89-646E8C9FF0BD}"/>
    <dgm:cxn modelId="{AA3E057D-071B-4EF2-A5A4-777130C2105A}" type="presOf" srcId="{064ABF37-7A8E-488B-8177-DDF16267D156}" destId="{7DD9665A-1C5A-4797-90CE-077CAC04ACBD}" srcOrd="0" destOrd="0" presId="urn:microsoft.com/office/officeart/2005/8/layout/vList2"/>
    <dgm:cxn modelId="{FC8D4CE9-F752-441C-9A3D-4CC1ED5E3144}" srcId="{9F1C9200-C8B2-490E-AC9B-7917C017195C}" destId="{064ABF37-7A8E-488B-8177-DDF16267D156}" srcOrd="2" destOrd="0" parTransId="{5D10C00B-06ED-49FB-A09C-1C74D8BC9E12}" sibTransId="{B384A14A-5C69-498C-95F8-12304E3D9AD0}"/>
    <dgm:cxn modelId="{FF2BB747-BEE0-4395-80C0-2ACE123683B3}" type="presOf" srcId="{074DDDBE-78E3-4567-8DF5-604C871991FB}" destId="{2B264EBE-95F8-4866-9B6E-BEFDB83D0956}" srcOrd="0" destOrd="0" presId="urn:microsoft.com/office/officeart/2005/8/layout/vList2"/>
    <dgm:cxn modelId="{EF9484CB-0CB3-4300-9247-539557ADB1BD}" srcId="{9F1C9200-C8B2-490E-AC9B-7917C017195C}" destId="{DE42B6BE-0F0A-4E10-B4E0-04EBC87D250A}" srcOrd="0" destOrd="0" parTransId="{AF0F8C0A-7F4B-471C-B7AA-F2D5346C6126}" sibTransId="{4D19ADFF-BC7C-443B-8C0F-3A8FF7C49828}"/>
    <dgm:cxn modelId="{E8614B69-E7DC-4710-A5CB-49D25927A85C}" type="presOf" srcId="{DE42B6BE-0F0A-4E10-B4E0-04EBC87D250A}" destId="{76809C51-27AE-4C18-B111-64219393B37B}" srcOrd="0" destOrd="0" presId="urn:microsoft.com/office/officeart/2005/8/layout/vList2"/>
    <dgm:cxn modelId="{288F8E08-8961-496E-ACD6-3411CAFB5930}" type="presParOf" srcId="{5AE9993E-A6F5-4420-A333-58E281C64C4B}" destId="{76809C51-27AE-4C18-B111-64219393B37B}" srcOrd="0" destOrd="0" presId="urn:microsoft.com/office/officeart/2005/8/layout/vList2"/>
    <dgm:cxn modelId="{1DB4937E-6B81-4BAA-9627-B70BB6CBB9EF}" type="presParOf" srcId="{5AE9993E-A6F5-4420-A333-58E281C64C4B}" destId="{C2FAB193-E13F-4B48-94AD-E4A91A95C98D}" srcOrd="1" destOrd="0" presId="urn:microsoft.com/office/officeart/2005/8/layout/vList2"/>
    <dgm:cxn modelId="{208C7393-4CEC-44D3-87E0-1E7D52D5E0ED}" type="presParOf" srcId="{5AE9993E-A6F5-4420-A333-58E281C64C4B}" destId="{2B264EBE-95F8-4866-9B6E-BEFDB83D0956}" srcOrd="2" destOrd="0" presId="urn:microsoft.com/office/officeart/2005/8/layout/vList2"/>
    <dgm:cxn modelId="{2BC5FAF3-DD07-4B85-87E3-B9E05FE01075}" type="presParOf" srcId="{5AE9993E-A6F5-4420-A333-58E281C64C4B}" destId="{6D170FC8-01BC-409B-8783-B0D37AF69F41}" srcOrd="3" destOrd="0" presId="urn:microsoft.com/office/officeart/2005/8/layout/vList2"/>
    <dgm:cxn modelId="{B83B56AF-EA4D-40D0-97DC-37FCDC269B22}" type="presParOf" srcId="{5AE9993E-A6F5-4420-A333-58E281C64C4B}" destId="{7DD9665A-1C5A-4797-90CE-077CAC04AC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C7FC7-FBFB-4841-9AC9-1E368C175CCD}">
      <dsp:nvSpPr>
        <dsp:cNvPr id="0" name=""/>
        <dsp:cNvSpPr/>
      </dsp:nvSpPr>
      <dsp:spPr>
        <a:xfrm>
          <a:off x="0" y="437097"/>
          <a:ext cx="7132694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11 U.S.C. § 502:  Unless objected to, a claim is Allowed</a:t>
          </a:r>
        </a:p>
      </dsp:txBody>
      <dsp:txXfrm>
        <a:off x="31028" y="468125"/>
        <a:ext cx="7070638" cy="573546"/>
      </dsp:txXfrm>
    </dsp:sp>
    <dsp:sp modelId="{54BDD638-58AC-4D8B-B939-4EDB9A0F51CA}">
      <dsp:nvSpPr>
        <dsp:cNvPr id="0" name=""/>
        <dsp:cNvSpPr/>
      </dsp:nvSpPr>
      <dsp:spPr>
        <a:xfrm>
          <a:off x="0" y="1118779"/>
          <a:ext cx="7132694" cy="635602"/>
        </a:xfrm>
        <a:prstGeom prst="roundRect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11 U.S.C. § 502(b), (d), (e):  different bases for disallowance of a claim </a:t>
          </a:r>
        </a:p>
      </dsp:txBody>
      <dsp:txXfrm>
        <a:off x="31028" y="1149807"/>
        <a:ext cx="7070638" cy="573546"/>
      </dsp:txXfrm>
    </dsp:sp>
    <dsp:sp modelId="{627802C7-3BC4-4585-8778-3AF5BD6CF768}">
      <dsp:nvSpPr>
        <dsp:cNvPr id="0" name=""/>
        <dsp:cNvSpPr/>
      </dsp:nvSpPr>
      <dsp:spPr>
        <a:xfrm>
          <a:off x="0" y="1800462"/>
          <a:ext cx="7132694" cy="635602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FRBP 3001: form of the claim, who may execute the claim, and the supporting information that </a:t>
          </a:r>
          <a:r>
            <a:rPr lang="en-US" sz="1600" i="1" kern="1200"/>
            <a:t>may </a:t>
          </a:r>
          <a:r>
            <a:rPr lang="en-US" sz="1600" kern="1200"/>
            <a:t>be required</a:t>
          </a:r>
        </a:p>
      </dsp:txBody>
      <dsp:txXfrm>
        <a:off x="31028" y="1831490"/>
        <a:ext cx="7070638" cy="573546"/>
      </dsp:txXfrm>
    </dsp:sp>
    <dsp:sp modelId="{4B5702AE-AAAF-49A7-885B-AF2E784C8F1F}">
      <dsp:nvSpPr>
        <dsp:cNvPr id="0" name=""/>
        <dsp:cNvSpPr/>
      </dsp:nvSpPr>
      <dsp:spPr>
        <a:xfrm>
          <a:off x="0" y="2436064"/>
          <a:ext cx="7132694" cy="15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6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/>
            <a:t>A claim that complies with these rules is </a:t>
          </a:r>
          <a:r>
            <a:rPr lang="en-US" sz="1200" i="1" kern="1200"/>
            <a:t>prima facie</a:t>
          </a:r>
          <a:r>
            <a:rPr lang="en-US" sz="1200" kern="1200"/>
            <a:t> evidence of the validity and amount of the claim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/>
            <a:t>When objecting, the objector bears the burden to rebut the </a:t>
          </a:r>
          <a:r>
            <a:rPr lang="en-US" sz="1200" i="1" kern="1200"/>
            <a:t>prima facie </a:t>
          </a:r>
          <a:r>
            <a:rPr lang="en-US" sz="1200" kern="1200"/>
            <a:t>validity of the claim by offering evidence that refutes at least one of the allegations that is essential to the claim’s legal sufficiency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/>
            <a:t>Burden shifts back to the claimant to prove by a preponderance of the evidence the amount and validity of the claim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/>
            <a:t>A claimant’s burden is heightened when it is an “insider” of the debtor; must show inherent fairness and good faith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/>
            <a:t>Exceptions: State law determines burden; </a:t>
          </a:r>
          <a:r>
            <a:rPr lang="en-US" sz="1200" i="1" kern="1200"/>
            <a:t>e.g.</a:t>
          </a:r>
          <a:r>
            <a:rPr lang="en-US" sz="1200" kern="1200"/>
            <a:t>, burden of proof on a tax claim remains with the taxpayer</a:t>
          </a:r>
        </a:p>
      </dsp:txBody>
      <dsp:txXfrm>
        <a:off x="0" y="2436064"/>
        <a:ext cx="7132694" cy="1556640"/>
      </dsp:txXfrm>
    </dsp:sp>
    <dsp:sp modelId="{22CE7CD8-D8AC-4DB8-B9DF-7D58CFB7F72B}">
      <dsp:nvSpPr>
        <dsp:cNvPr id="0" name=""/>
        <dsp:cNvSpPr/>
      </dsp:nvSpPr>
      <dsp:spPr>
        <a:xfrm>
          <a:off x="0" y="3992704"/>
          <a:ext cx="7132694" cy="635602"/>
        </a:xfrm>
        <a:prstGeom prst="roundRect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FRBP 3002: need, time, place for filing a proof of claim</a:t>
          </a:r>
        </a:p>
      </dsp:txBody>
      <dsp:txXfrm>
        <a:off x="31028" y="4023732"/>
        <a:ext cx="7070638" cy="573546"/>
      </dsp:txXfrm>
    </dsp:sp>
    <dsp:sp modelId="{9B257675-739A-45DB-A6ED-7217B0E3DDA0}">
      <dsp:nvSpPr>
        <dsp:cNvPr id="0" name=""/>
        <dsp:cNvSpPr/>
      </dsp:nvSpPr>
      <dsp:spPr>
        <a:xfrm>
          <a:off x="0" y="4674387"/>
          <a:ext cx="7132694" cy="635602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FRBP 3007: establishes the process for objecting to claims, including:</a:t>
          </a:r>
        </a:p>
      </dsp:txBody>
      <dsp:txXfrm>
        <a:off x="31028" y="4705415"/>
        <a:ext cx="7070638" cy="573546"/>
      </dsp:txXfrm>
    </dsp:sp>
    <dsp:sp modelId="{6A4C0351-213A-4282-9208-4B1071FE39F2}">
      <dsp:nvSpPr>
        <dsp:cNvPr id="0" name=""/>
        <dsp:cNvSpPr/>
      </dsp:nvSpPr>
      <dsp:spPr>
        <a:xfrm>
          <a:off x="0" y="5309989"/>
          <a:ext cx="713269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463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/>
            <a:t>Time and manner of service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/>
            <a:t>Basis for omnibus objections and procedures</a:t>
          </a:r>
        </a:p>
      </dsp:txBody>
      <dsp:txXfrm>
        <a:off x="0" y="5309989"/>
        <a:ext cx="7132694" cy="414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58500-0111-4426-9FC9-749D2B766D40}">
      <dsp:nvSpPr>
        <dsp:cNvPr id="0" name=""/>
        <dsp:cNvSpPr/>
      </dsp:nvSpPr>
      <dsp:spPr>
        <a:xfrm>
          <a:off x="0" y="215844"/>
          <a:ext cx="10058399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70764" rIns="780644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Expand objections beyond 100 claims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Include incorrectly classified claims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Filed against non-debtor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/>
            <a:t>Categorize unliquidated litigation claims by type (e.g., employee versus personal injury)</a:t>
          </a:r>
        </a:p>
      </dsp:txBody>
      <dsp:txXfrm>
        <a:off x="0" y="215844"/>
        <a:ext cx="10058399" cy="1187550"/>
      </dsp:txXfrm>
    </dsp:sp>
    <dsp:sp modelId="{3C30DBF1-5423-4260-801D-8D350C6FA935}">
      <dsp:nvSpPr>
        <dsp:cNvPr id="0" name=""/>
        <dsp:cNvSpPr/>
      </dsp:nvSpPr>
      <dsp:spPr>
        <a:xfrm>
          <a:off x="502920" y="23964"/>
          <a:ext cx="704088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Expand 3007(d) through court-approved procedures, may include:</a:t>
          </a:r>
        </a:p>
      </dsp:txBody>
      <dsp:txXfrm>
        <a:off x="521654" y="42698"/>
        <a:ext cx="7003412" cy="346292"/>
      </dsp:txXfrm>
    </dsp:sp>
    <dsp:sp modelId="{A0F7200E-4BAC-4CEC-AD2F-4BF257E75A02}">
      <dsp:nvSpPr>
        <dsp:cNvPr id="0" name=""/>
        <dsp:cNvSpPr/>
      </dsp:nvSpPr>
      <dsp:spPr>
        <a:xfrm>
          <a:off x="0" y="1665475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31780"/>
              <a:satOff val="-5973"/>
              <a:lumOff val="-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C9035-CEBE-47A7-8BAD-E11D84ABB5DD}">
      <dsp:nvSpPr>
        <dsp:cNvPr id="0" name=""/>
        <dsp:cNvSpPr/>
      </dsp:nvSpPr>
      <dsp:spPr>
        <a:xfrm>
          <a:off x="502920" y="1473595"/>
          <a:ext cx="7040880" cy="383760"/>
        </a:xfrm>
        <a:prstGeom prst="round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Consider </a:t>
          </a:r>
          <a:r>
            <a:rPr lang="en-US" sz="1300" kern="1200" dirty="0" smtClean="0"/>
            <a:t>a form </a:t>
          </a:r>
          <a:r>
            <a:rPr lang="en-US" sz="1300" kern="1200" dirty="0"/>
            <a:t>for withdrawing a proof of claim after an objection is filed </a:t>
          </a:r>
        </a:p>
      </dsp:txBody>
      <dsp:txXfrm>
        <a:off x="521654" y="1492329"/>
        <a:ext cx="7003412" cy="346292"/>
      </dsp:txXfrm>
    </dsp:sp>
    <dsp:sp modelId="{FBBA04E3-EB38-485C-AD98-B9621F35DA73}">
      <dsp:nvSpPr>
        <dsp:cNvPr id="0" name=""/>
        <dsp:cNvSpPr/>
      </dsp:nvSpPr>
      <dsp:spPr>
        <a:xfrm>
          <a:off x="0" y="2255155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63560"/>
              <a:satOff val="-11946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B8C72-10FE-4BC8-9D83-496E5CBB99B6}">
      <dsp:nvSpPr>
        <dsp:cNvPr id="0" name=""/>
        <dsp:cNvSpPr/>
      </dsp:nvSpPr>
      <dsp:spPr>
        <a:xfrm>
          <a:off x="502920" y="2063275"/>
          <a:ext cx="7040880" cy="383760"/>
        </a:xfrm>
        <a:prstGeom prst="round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Consider a notice of satisfaction, instead of an </a:t>
          </a:r>
          <a:r>
            <a:rPr lang="en-US" sz="1300" kern="1200" dirty="0" smtClean="0"/>
            <a:t>objection</a:t>
          </a:r>
          <a:endParaRPr lang="en-US" sz="1300" kern="1200" dirty="0"/>
        </a:p>
      </dsp:txBody>
      <dsp:txXfrm>
        <a:off x="521654" y="2082009"/>
        <a:ext cx="7003412" cy="346292"/>
      </dsp:txXfrm>
    </dsp:sp>
    <dsp:sp modelId="{8643922E-31EA-406E-92EC-9CDB4D11B1A6}">
      <dsp:nvSpPr>
        <dsp:cNvPr id="0" name=""/>
        <dsp:cNvSpPr/>
      </dsp:nvSpPr>
      <dsp:spPr>
        <a:xfrm>
          <a:off x="0" y="2844835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595340"/>
              <a:satOff val="-17918"/>
              <a:lumOff val="-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95809-6A31-4C16-8CE2-80CD00DD60BC}">
      <dsp:nvSpPr>
        <dsp:cNvPr id="0" name=""/>
        <dsp:cNvSpPr/>
      </dsp:nvSpPr>
      <dsp:spPr>
        <a:xfrm>
          <a:off x="502920" y="2652955"/>
          <a:ext cx="7040880" cy="383760"/>
        </a:xfrm>
        <a:prstGeom prst="round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Require a declaration or evidence when a response is filed? </a:t>
          </a:r>
        </a:p>
      </dsp:txBody>
      <dsp:txXfrm>
        <a:off x="521654" y="2671689"/>
        <a:ext cx="7003412" cy="346292"/>
      </dsp:txXfrm>
    </dsp:sp>
    <dsp:sp modelId="{FC614103-D05C-42C6-B33C-E4EA295A9718}">
      <dsp:nvSpPr>
        <dsp:cNvPr id="0" name=""/>
        <dsp:cNvSpPr/>
      </dsp:nvSpPr>
      <dsp:spPr>
        <a:xfrm>
          <a:off x="0" y="3434515"/>
          <a:ext cx="1005839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06CDD-FA52-4E57-BFB2-E2DCAFA38E22}">
      <dsp:nvSpPr>
        <dsp:cNvPr id="0" name=""/>
        <dsp:cNvSpPr/>
      </dsp:nvSpPr>
      <dsp:spPr>
        <a:xfrm>
          <a:off x="502920" y="3242635"/>
          <a:ext cx="7040880" cy="38376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Is a notice of omnibus objection procedures necessary? </a:t>
          </a:r>
        </a:p>
      </dsp:txBody>
      <dsp:txXfrm>
        <a:off x="521654" y="3261369"/>
        <a:ext cx="700341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09C51-27AE-4C18-B111-64219393B37B}">
      <dsp:nvSpPr>
        <dsp:cNvPr id="0" name=""/>
        <dsp:cNvSpPr/>
      </dsp:nvSpPr>
      <dsp:spPr>
        <a:xfrm>
          <a:off x="0" y="10080"/>
          <a:ext cx="6515947" cy="1272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Objection based solely on “books and records”</a:t>
          </a:r>
        </a:p>
      </dsp:txBody>
      <dsp:txXfrm>
        <a:off x="62141" y="72221"/>
        <a:ext cx="6391665" cy="1148678"/>
      </dsp:txXfrm>
    </dsp:sp>
    <dsp:sp modelId="{2B264EBE-95F8-4866-9B6E-BEFDB83D0956}">
      <dsp:nvSpPr>
        <dsp:cNvPr id="0" name=""/>
        <dsp:cNvSpPr/>
      </dsp:nvSpPr>
      <dsp:spPr>
        <a:xfrm>
          <a:off x="0" y="1375200"/>
          <a:ext cx="6515947" cy="1272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“I just don’t owe you anything”</a:t>
          </a:r>
          <a:endParaRPr lang="en-US" sz="3200" kern="1200" dirty="0"/>
        </a:p>
      </dsp:txBody>
      <dsp:txXfrm>
        <a:off x="62141" y="1437341"/>
        <a:ext cx="6391665" cy="1148678"/>
      </dsp:txXfrm>
    </dsp:sp>
    <dsp:sp modelId="{7DD9665A-1C5A-4797-90CE-077CAC04ACBD}">
      <dsp:nvSpPr>
        <dsp:cNvPr id="0" name=""/>
        <dsp:cNvSpPr/>
      </dsp:nvSpPr>
      <dsp:spPr>
        <a:xfrm>
          <a:off x="0" y="2740320"/>
          <a:ext cx="6515947" cy="1272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Unsupported legal conclusions</a:t>
          </a:r>
          <a:endParaRPr lang="en-US" sz="3200" kern="1200" dirty="0"/>
        </a:p>
      </dsp:txBody>
      <dsp:txXfrm>
        <a:off x="62141" y="2802461"/>
        <a:ext cx="6391665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414E6-7482-4893-ADE4-A1046F96A18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A156D-24E3-45DD-8C52-DAE631217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1EDD-2C4F-4091-8F9B-87F4D1F22A1F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537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F11-A53D-4E7D-9034-8848D450ED16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87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6AC3-A9E8-4115-BF4D-B999AE7F6BE8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40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951-BEEE-48D7-8A5C-7B2CEDD5909F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571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083-515C-4B97-9CAE-5E4DFB645075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42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5FD9-07E7-4391-9AE0-55B7710DFF4D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9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D296-05F1-4B9C-BDA9-CE149951C234}" type="datetime1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75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4466-924C-4EC0-AAE3-0F8B8DE897F6}" type="datetime1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20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0DC7-FC61-4C59-B52B-A5AC0CEBB738}" type="datetime1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45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147CC7-1B52-42B9-91B1-F6943BD73BE8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973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5B7A-C549-4E67-B885-98016350A3DF}" type="datetime1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59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70E3F3-7537-4D61-88BC-780E4A553229}" type="datetime1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AB8E88-B48A-4810-BCDE-A96E3213D9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7571-1460-46A4-9699-23274B261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7259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/>
              <a:t>The ABCs of Claim Objections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90F27-43C8-4A2F-A753-84B70964F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74762"/>
            <a:ext cx="9144000" cy="978351"/>
          </a:xfrm>
        </p:spPr>
        <p:txBody>
          <a:bodyPr/>
          <a:lstStyle/>
          <a:p>
            <a:pPr algn="ctr"/>
            <a:r>
              <a:rPr lang="en-US" i="1"/>
              <a:t>Southern District of Texas Bench Bar Conference</a:t>
            </a:r>
          </a:p>
          <a:p>
            <a:pPr algn="ctr"/>
            <a:r>
              <a:rPr lang="en-US" i="1"/>
              <a:t>April 19, 2022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39A395-50CE-4676-AEA5-4A4D700CDFDA}"/>
              </a:ext>
            </a:extLst>
          </p:cNvPr>
          <p:cNvGrpSpPr/>
          <p:nvPr/>
        </p:nvGrpSpPr>
        <p:grpSpPr>
          <a:xfrm>
            <a:off x="4216582" y="5688330"/>
            <a:ext cx="3943350" cy="438150"/>
            <a:chOff x="4546341" y="6304804"/>
            <a:chExt cx="3943350" cy="4381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4C6399-719F-4E67-B951-86608A130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0391" y="6304804"/>
              <a:ext cx="2019300" cy="4381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D8C7F9-2AEE-4376-8838-6A736E12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6341" y="6304804"/>
              <a:ext cx="1924050" cy="40005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B71E83B-FFB2-450B-BEE2-AC9DE944D9D8}"/>
              </a:ext>
            </a:extLst>
          </p:cNvPr>
          <p:cNvSpPr txBox="1"/>
          <p:nvPr/>
        </p:nvSpPr>
        <p:spPr>
          <a:xfrm>
            <a:off x="4421856" y="4455223"/>
            <a:ext cx="424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Victoria Argeroplos – Jackson Walker LLP</a:t>
            </a:r>
          </a:p>
          <a:p>
            <a:r>
              <a:rPr lang="en-US" sz="1600"/>
              <a:t>Veronica Polnick – Jackson Walker LLP</a:t>
            </a:r>
          </a:p>
          <a:p>
            <a:r>
              <a:rPr lang="en-US" sz="1600"/>
              <a:t>Martha Wyrick – Haynes and Boone, LLP</a:t>
            </a:r>
          </a:p>
        </p:txBody>
      </p:sp>
    </p:spTree>
    <p:extLst>
      <p:ext uri="{BB962C8B-B14F-4D97-AF65-F5344CB8AC3E}">
        <p14:creationId xmlns:p14="http://schemas.microsoft.com/office/powerpoint/2010/main" val="24569294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the burden at the hearing?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3001: the proof of claim is </a:t>
            </a:r>
            <a:r>
              <a:rPr lang="en-US" i="1" dirty="0" smtClean="0"/>
              <a:t>prima facie </a:t>
            </a:r>
            <a:r>
              <a:rPr lang="en-US" dirty="0" smtClean="0"/>
              <a:t>evidence</a:t>
            </a:r>
          </a:p>
          <a:p>
            <a:endParaRPr lang="en-US" dirty="0"/>
          </a:p>
          <a:p>
            <a:r>
              <a:rPr lang="en-US" dirty="0" smtClean="0"/>
              <a:t>Testimony?</a:t>
            </a:r>
          </a:p>
          <a:p>
            <a:endParaRPr lang="en-US" dirty="0"/>
          </a:p>
          <a:p>
            <a:r>
              <a:rPr lang="en-US" dirty="0" smtClean="0"/>
              <a:t>Has the burden been overcome?</a:t>
            </a:r>
          </a:p>
          <a:p>
            <a:endParaRPr lang="en-US" dirty="0"/>
          </a:p>
          <a:p>
            <a:r>
              <a:rPr lang="en-US" dirty="0" smtClean="0"/>
              <a:t>Claimant’s turn</a:t>
            </a:r>
          </a:p>
          <a:p>
            <a:endParaRPr lang="en-US" dirty="0"/>
          </a:p>
          <a:p>
            <a:r>
              <a:rPr lang="en-US" dirty="0" smtClean="0"/>
              <a:t>Testimony?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279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D1E4C-9D22-4FDD-8FC1-8ACF6345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Discussion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080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C5E1-0781-404C-8C0B-4D58B8FD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Speaker Contact Information </a:t>
            </a:r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29F68A0-3D04-4D29-9506-95F34FD50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1909718"/>
            <a:ext cx="24384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E63E9-4961-4068-A5F0-2A734F91ED10}"/>
              </a:ext>
            </a:extLst>
          </p:cNvPr>
          <p:cNvSpPr txBox="1"/>
          <p:nvPr/>
        </p:nvSpPr>
        <p:spPr>
          <a:xfrm>
            <a:off x="8445681" y="4503786"/>
            <a:ext cx="367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Martha Wyrick, </a:t>
            </a:r>
            <a:r>
              <a:rPr lang="en-US" i="1" dirty="0"/>
              <a:t>Associate</a:t>
            </a:r>
            <a:endParaRPr lang="en-US" dirty="0"/>
          </a:p>
          <a:p>
            <a:r>
              <a:rPr lang="en-US" dirty="0"/>
              <a:t>Haynes and Boone, LLP</a:t>
            </a:r>
          </a:p>
          <a:p>
            <a:r>
              <a:rPr lang="en-US" dirty="0"/>
              <a:t>E: martha.wyrick@haynesboone.com</a:t>
            </a:r>
          </a:p>
          <a:p>
            <a:r>
              <a:rPr lang="en-US" dirty="0"/>
              <a:t>T:  713-547-2047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845C8C-C40B-424E-9240-8E1E67995455}"/>
              </a:ext>
            </a:extLst>
          </p:cNvPr>
          <p:cNvGrpSpPr/>
          <p:nvPr/>
        </p:nvGrpSpPr>
        <p:grpSpPr>
          <a:xfrm>
            <a:off x="4216582" y="5688330"/>
            <a:ext cx="3943350" cy="438150"/>
            <a:chOff x="4546341" y="6304804"/>
            <a:chExt cx="3943350" cy="4381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75E351-7738-440D-B161-7B8135260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0391" y="6304804"/>
              <a:ext cx="2019300" cy="4381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802874-98B3-4FCE-BB55-F175EB849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6341" y="6304804"/>
              <a:ext cx="1924050" cy="4000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572480" y="4343398"/>
            <a:ext cx="2777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Veronica Polnick, </a:t>
            </a:r>
            <a:r>
              <a:rPr lang="en-US" i="1" dirty="0"/>
              <a:t>Associate</a:t>
            </a:r>
            <a:endParaRPr lang="en-US" dirty="0"/>
          </a:p>
          <a:p>
            <a:r>
              <a:rPr lang="en-US" dirty="0" smtClean="0"/>
              <a:t>Jackson Walker </a:t>
            </a:r>
            <a:r>
              <a:rPr lang="en-US" dirty="0"/>
              <a:t>LLP</a:t>
            </a:r>
          </a:p>
          <a:p>
            <a:r>
              <a:rPr lang="en-US" dirty="0"/>
              <a:t>E: </a:t>
            </a:r>
            <a:r>
              <a:rPr lang="en-US" dirty="0" smtClean="0"/>
              <a:t>vpolnick@jw.com</a:t>
            </a:r>
            <a:endParaRPr lang="en-US" dirty="0"/>
          </a:p>
          <a:p>
            <a:r>
              <a:rPr lang="en-US" dirty="0"/>
              <a:t>T:  </a:t>
            </a:r>
            <a:r>
              <a:rPr lang="en-US" dirty="0" smtClean="0"/>
              <a:t>713-752-4416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23133" y="4343397"/>
            <a:ext cx="298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Victoria Argeroplos, </a:t>
            </a:r>
            <a:r>
              <a:rPr lang="en-US" i="1" dirty="0"/>
              <a:t>Associate</a:t>
            </a:r>
            <a:endParaRPr lang="en-US" dirty="0"/>
          </a:p>
          <a:p>
            <a:r>
              <a:rPr lang="en-US" dirty="0" smtClean="0"/>
              <a:t>Jackson Walker </a:t>
            </a:r>
            <a:r>
              <a:rPr lang="en-US" dirty="0"/>
              <a:t>LLP</a:t>
            </a:r>
          </a:p>
          <a:p>
            <a:r>
              <a:rPr lang="en-US" dirty="0"/>
              <a:t>E: </a:t>
            </a:r>
            <a:r>
              <a:rPr lang="en-US" dirty="0" smtClean="0"/>
              <a:t>vargeroplos@jw.com</a:t>
            </a:r>
            <a:endParaRPr lang="en-US" dirty="0"/>
          </a:p>
          <a:p>
            <a:r>
              <a:rPr lang="en-US" dirty="0"/>
              <a:t>T:  </a:t>
            </a:r>
            <a:r>
              <a:rPr lang="en-US" dirty="0" smtClean="0"/>
              <a:t>713-752-4334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550" y="1953404"/>
            <a:ext cx="2810108" cy="2389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01" y="1953403"/>
            <a:ext cx="2718032" cy="23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9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F2A64-246C-444F-AA7A-BBCD4E1C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Basics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ED0F24A6-B50B-6ECF-9A76-49F229A8D6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654258"/>
              </p:ext>
            </p:extLst>
          </p:nvPr>
        </p:nvGraphicFramePr>
        <p:xfrm>
          <a:off x="4566936" y="230187"/>
          <a:ext cx="7132694" cy="616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4847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9D786-B58E-42D7-A6A4-24BC01D0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Why we are all here: The Debtor doesn’t owe the money!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6B17-08E7-453E-8ADB-69A372478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dirty="0"/>
              <a:t>Under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§ 1106(a)(1), </a:t>
            </a:r>
            <a:r>
              <a:rPr lang="en-US" sz="1500" dirty="0"/>
              <a:t>Debtor has a duty to object to improper claims </a:t>
            </a:r>
          </a:p>
          <a:p>
            <a:pPr marL="0" indent="0">
              <a:buNone/>
            </a:pPr>
            <a:r>
              <a:rPr lang="en-US" sz="1500" dirty="0"/>
              <a:t>An objection to the claim must be under a basis articulated in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sz="1500" dirty="0"/>
              <a:t> 502(b)</a:t>
            </a:r>
          </a:p>
          <a:p>
            <a:pPr lvl="1"/>
            <a:r>
              <a:rPr lang="en-US" sz="1500" dirty="0"/>
              <a:t>Examples: claim is unenforceable against the Debtor, claim is for </a:t>
            </a:r>
            <a:r>
              <a:rPr lang="en-US" sz="1500" dirty="0" err="1"/>
              <a:t>unmatured</a:t>
            </a:r>
            <a:r>
              <a:rPr lang="en-US" sz="1500" dirty="0"/>
              <a:t> </a:t>
            </a:r>
            <a:r>
              <a:rPr lang="en-US" sz="1500" dirty="0" smtClean="0"/>
              <a:t>interest</a:t>
            </a:r>
            <a:endParaRPr lang="en-US" sz="1500" dirty="0"/>
          </a:p>
          <a:p>
            <a:pPr lvl="1"/>
            <a:r>
              <a:rPr lang="en-US" sz="1500" dirty="0"/>
              <a:t>Courts are divided on whether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r>
              <a:rPr lang="en-US" sz="1500" dirty="0"/>
              <a:t> 502 provides the exclusive grounds to object</a:t>
            </a:r>
          </a:p>
          <a:p>
            <a:pPr lvl="1"/>
            <a:r>
              <a:rPr lang="en-US" sz="1500" dirty="0"/>
              <a:t>Is technical noncompliance (such as failure to attach supporting documentation) with the rules sufficient to justify a claim objection?</a:t>
            </a:r>
          </a:p>
          <a:p>
            <a:r>
              <a:rPr lang="en-US" sz="1500" dirty="0"/>
              <a:t>Objection should state the process undertaken in evaluating the claim</a:t>
            </a:r>
          </a:p>
          <a:p>
            <a:r>
              <a:rPr lang="en-US" sz="1500" dirty="0"/>
              <a:t>State the relief sought in the objection </a:t>
            </a:r>
            <a:r>
              <a:rPr lang="en-US" sz="1500" u="sng" dirty="0"/>
              <a:t>and</a:t>
            </a:r>
            <a:r>
              <a:rPr lang="en-US" sz="1500" dirty="0"/>
              <a:t> the order:  </a:t>
            </a:r>
          </a:p>
          <a:p>
            <a:pPr lvl="1"/>
            <a:r>
              <a:rPr lang="en-US" sz="1500" dirty="0"/>
              <a:t>Reduce the claim to $x</a:t>
            </a:r>
          </a:p>
          <a:p>
            <a:pPr lvl="1"/>
            <a:r>
              <a:rPr lang="en-US" sz="1500" dirty="0"/>
              <a:t>Allow the claim as a general unsecured claim rather than priority, unsecured</a:t>
            </a:r>
          </a:p>
          <a:p>
            <a:pPr lvl="1"/>
            <a:r>
              <a:rPr lang="en-US" sz="1500" dirty="0"/>
              <a:t>Reclassify the claim as an interest</a:t>
            </a:r>
          </a:p>
          <a:p>
            <a:pPr marL="201168" lvl="1" indent="0">
              <a:buNone/>
            </a:pPr>
            <a:endParaRPr lang="en-US" sz="1500" dirty="0"/>
          </a:p>
          <a:p>
            <a:pPr marL="201168" lvl="1" indent="0">
              <a:buNone/>
            </a:pPr>
            <a:r>
              <a:rPr lang="en-US" sz="1500" dirty="0"/>
              <a:t>Ensure the objection is properly served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616775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4294967295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7E90A-EF2E-4F48-A655-02F8B9307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accent2"/>
                </a:solidFill>
              </a:rPr>
              <a:t>What Makes a Good Declaration in Support of a Claim Objection?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F6C2-E3FE-4D55-8DCD-AF78506F1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10" y="2023963"/>
            <a:ext cx="6697715" cy="3845131"/>
          </a:xfrm>
        </p:spPr>
        <p:txBody>
          <a:bodyPr>
            <a:noAutofit/>
          </a:bodyPr>
          <a:lstStyle/>
          <a:p>
            <a:r>
              <a:rPr lang="en-US" sz="1400" b="1" i="1" dirty="0"/>
              <a:t>Do you really need a declaration?</a:t>
            </a:r>
          </a:p>
          <a:p>
            <a:r>
              <a:rPr lang="en-US" sz="1400" dirty="0" smtClean="0"/>
              <a:t>What is the declaration for??</a:t>
            </a:r>
            <a:endParaRPr lang="en-US" sz="1200" dirty="0" smtClean="0">
              <a:sym typeface="Wingdings" panose="05000000000000000000" pitchFamily="2" charset="2"/>
            </a:endParaRP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Rule 3001:  must refute at least one allegation that is essential to the claim’s legal sufficiency</a:t>
            </a: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What are the elements of the claim?</a:t>
            </a:r>
          </a:p>
          <a:p>
            <a:pPr lvl="1"/>
            <a:r>
              <a:rPr lang="en-US" sz="1200" dirty="0" smtClean="0">
                <a:sym typeface="Wingdings" panose="05000000000000000000" pitchFamily="2" charset="2"/>
              </a:rPr>
              <a:t>Who would have personal knowledge of the necessary facts to refute the allegations in the claim?</a:t>
            </a:r>
          </a:p>
          <a:p>
            <a:r>
              <a:rPr lang="en-US" sz="1400" dirty="0" smtClean="0"/>
              <a:t>Use </a:t>
            </a:r>
            <a:r>
              <a:rPr lang="en-US" sz="1400" dirty="0"/>
              <a:t>plain English and remember the key point - the debtor is not obligated on the claim</a:t>
            </a:r>
          </a:p>
          <a:p>
            <a:r>
              <a:rPr lang="en-US" sz="1400" dirty="0" smtClean="0"/>
              <a:t>There </a:t>
            </a:r>
            <a:r>
              <a:rPr lang="en-US" sz="1400" dirty="0"/>
              <a:t>should be no legal argument in the </a:t>
            </a:r>
            <a:r>
              <a:rPr lang="en-US" sz="1400" dirty="0" smtClean="0"/>
              <a:t>declaration.</a:t>
            </a:r>
            <a:endParaRPr lang="en-US" sz="1400" dirty="0"/>
          </a:p>
          <a:p>
            <a:r>
              <a:rPr lang="en-US" sz="1400" dirty="0" smtClean="0"/>
              <a:t>A </a:t>
            </a:r>
            <a:r>
              <a:rPr lang="en-US" sz="1400" dirty="0"/>
              <a:t>declaration is testimony; make sure the declarant can testify to what is in the declaration</a:t>
            </a:r>
          </a:p>
          <a:p>
            <a:r>
              <a:rPr lang="en-US" sz="1400" dirty="0" smtClean="0"/>
              <a:t>The </a:t>
            </a:r>
            <a:r>
              <a:rPr lang="en-US" sz="1400" dirty="0"/>
              <a:t>declarant should state the factual basis for disallowance under section 502</a:t>
            </a:r>
          </a:p>
          <a:p>
            <a:r>
              <a:rPr lang="en-US" sz="1400" dirty="0" smtClean="0"/>
              <a:t>Explain </a:t>
            </a:r>
            <a:r>
              <a:rPr lang="en-US" sz="1400" dirty="0"/>
              <a:t>the process undertaken in evaluating the claim and </a:t>
            </a:r>
            <a:r>
              <a:rPr lang="en-US" sz="1400" u="sng" dirty="0"/>
              <a:t>how</a:t>
            </a:r>
            <a:r>
              <a:rPr lang="en-US" sz="1400" dirty="0"/>
              <a:t> you reached the conclusion. </a:t>
            </a:r>
            <a:r>
              <a:rPr lang="en-US" sz="1400" u="sng" dirty="0"/>
              <a:t>Be specific in the process instead of just relying on “books and records</a:t>
            </a:r>
            <a:r>
              <a:rPr lang="en-US" sz="1400" u="sng" dirty="0" smtClean="0"/>
              <a:t>”</a:t>
            </a:r>
            <a:endParaRPr lang="en-US" sz="1400" dirty="0"/>
          </a:p>
          <a:p>
            <a:r>
              <a:rPr lang="en-US" sz="1400" dirty="0" smtClean="0"/>
              <a:t>Examples </a:t>
            </a:r>
            <a:r>
              <a:rPr lang="en-US" sz="1400" dirty="0"/>
              <a:t>of what </a:t>
            </a:r>
            <a:r>
              <a:rPr lang="en-US" sz="1400" dirty="0" smtClean="0"/>
              <a:t>works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9465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65121"/>
            <a:ext cx="10058400" cy="8722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Who, What, Where, Why, and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Who</a:t>
            </a:r>
            <a:r>
              <a:rPr lang="en-US" dirty="0" smtClean="0"/>
              <a:t> filed this claim?</a:t>
            </a:r>
          </a:p>
          <a:p>
            <a:pPr lvl="1"/>
            <a:r>
              <a:rPr lang="en-US" dirty="0" smtClean="0"/>
              <a:t>Former employee</a:t>
            </a:r>
          </a:p>
          <a:p>
            <a:pPr lvl="1"/>
            <a:r>
              <a:rPr lang="en-US" dirty="0" smtClean="0"/>
              <a:t>Personal injury claimant</a:t>
            </a:r>
          </a:p>
          <a:p>
            <a:pPr lvl="1"/>
            <a:r>
              <a:rPr lang="en-US" dirty="0" smtClean="0"/>
              <a:t>Trade vendor</a:t>
            </a:r>
          </a:p>
          <a:p>
            <a:pPr lvl="1"/>
            <a:r>
              <a:rPr lang="en-US" dirty="0" smtClean="0"/>
              <a:t>Landlord</a:t>
            </a:r>
          </a:p>
          <a:p>
            <a:pPr lvl="1"/>
            <a:r>
              <a:rPr lang="en-US" dirty="0" smtClean="0"/>
              <a:t>Taxing authority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b="1" dirty="0" smtClean="0"/>
              <a:t>What</a:t>
            </a:r>
            <a:r>
              <a:rPr lang="en-US" dirty="0" smtClean="0"/>
              <a:t> is the claim based on?</a:t>
            </a:r>
          </a:p>
          <a:p>
            <a:pPr lvl="1"/>
            <a:r>
              <a:rPr lang="en-US" dirty="0" smtClean="0"/>
              <a:t>Goods or services</a:t>
            </a:r>
          </a:p>
          <a:p>
            <a:pPr lvl="1"/>
            <a:r>
              <a:rPr lang="en-US" dirty="0" smtClean="0"/>
              <a:t>Slip and fall</a:t>
            </a:r>
          </a:p>
          <a:p>
            <a:pPr lvl="1"/>
            <a:r>
              <a:rPr lang="en-US" dirty="0" smtClean="0"/>
              <a:t>Wrongful termination</a:t>
            </a:r>
          </a:p>
          <a:p>
            <a:pPr lvl="1"/>
            <a:r>
              <a:rPr lang="en-US" dirty="0" smtClean="0"/>
              <a:t>Rent or rejection damages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b="1" dirty="0" smtClean="0"/>
              <a:t>Where</a:t>
            </a:r>
            <a:r>
              <a:rPr lang="en-US" dirty="0" smtClean="0"/>
              <a:t> did the Debtor look to find the relevant facts about this claim?</a:t>
            </a:r>
          </a:p>
          <a:p>
            <a:pPr lvl="1"/>
            <a:r>
              <a:rPr lang="en-US" dirty="0" smtClean="0"/>
              <a:t>“the Debtor’s PeopleSoft employee records system”</a:t>
            </a:r>
          </a:p>
          <a:p>
            <a:pPr lvl="1"/>
            <a:r>
              <a:rPr lang="en-US" dirty="0" smtClean="0"/>
              <a:t>“the Debtor’s Oracle </a:t>
            </a:r>
            <a:r>
              <a:rPr lang="en-US" dirty="0" err="1" smtClean="0"/>
              <a:t>R12</a:t>
            </a:r>
            <a:r>
              <a:rPr lang="en-US" dirty="0" smtClean="0"/>
              <a:t> accounts payable system”</a:t>
            </a:r>
          </a:p>
          <a:p>
            <a:pPr lvl="1"/>
            <a:r>
              <a:rPr lang="en-US" dirty="0" smtClean="0"/>
              <a:t>“the Debtor’s legal files and loss reports”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Why</a:t>
            </a:r>
            <a:r>
              <a:rPr lang="en-US" dirty="0" smtClean="0"/>
              <a:t> am I objecting to this claim?  502, 503, 506, 507</a:t>
            </a:r>
          </a:p>
          <a:p>
            <a:pPr lvl="1"/>
            <a:r>
              <a:rPr lang="en-US" dirty="0" smtClean="0"/>
              <a:t>Claim asserts damages for personal injury for which the debtor denies liability </a:t>
            </a:r>
          </a:p>
          <a:p>
            <a:pPr lvl="1"/>
            <a:r>
              <a:rPr lang="en-US" dirty="0" smtClean="0"/>
              <a:t>Claim </a:t>
            </a:r>
            <a:r>
              <a:rPr lang="en-US" dirty="0"/>
              <a:t>is for </a:t>
            </a:r>
            <a:r>
              <a:rPr lang="en-US" dirty="0" smtClean="0"/>
              <a:t>goods not received within the 20 days before the petition date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laim asserts secured status but is really unsecured</a:t>
            </a:r>
          </a:p>
          <a:p>
            <a:pPr lvl="1"/>
            <a:r>
              <a:rPr lang="en-US" dirty="0" smtClean="0"/>
              <a:t>Claim is for wages earned &gt;180 days before petition date</a:t>
            </a:r>
          </a:p>
          <a:p>
            <a:pPr lvl="1"/>
            <a:r>
              <a:rPr lang="en-US" dirty="0" smtClean="0"/>
              <a:t>I disagree with the amount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How</a:t>
            </a:r>
            <a:r>
              <a:rPr lang="en-US" dirty="0" smtClean="0"/>
              <a:t> did I come to the conclusion that the debtor isn’t liable?</a:t>
            </a:r>
          </a:p>
          <a:p>
            <a:pPr lvl="1"/>
            <a:r>
              <a:rPr lang="en-US" dirty="0" smtClean="0"/>
              <a:t>The goods were actually delivered on X date, or were never delivered</a:t>
            </a:r>
          </a:p>
          <a:p>
            <a:pPr lvl="1"/>
            <a:r>
              <a:rPr lang="en-US" dirty="0" smtClean="0"/>
              <a:t>The employee was terminated </a:t>
            </a:r>
            <a:r>
              <a:rPr lang="en-US" dirty="0"/>
              <a:t>&gt;</a:t>
            </a:r>
            <a:r>
              <a:rPr lang="en-US" dirty="0" smtClean="0"/>
              <a:t>180 days before the petition date</a:t>
            </a:r>
          </a:p>
          <a:p>
            <a:pPr lvl="1"/>
            <a:r>
              <a:rPr lang="en-US" dirty="0" smtClean="0"/>
              <a:t>The lease was rejected as of [date], therefore the rejection damages are $__</a:t>
            </a:r>
          </a:p>
          <a:p>
            <a:pPr lvl="1"/>
            <a:r>
              <a:rPr lang="en-US" dirty="0" smtClean="0"/>
              <a:t>I’ve paid my taxes already</a:t>
            </a:r>
          </a:p>
          <a:p>
            <a:pPr lvl="1"/>
            <a:r>
              <a:rPr lang="en-US" dirty="0" smtClean="0"/>
              <a:t>The debtor isn’t at fault for the claimant’s injury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168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78AD-92D6-4EFB-B882-D67EFE37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6525"/>
            <a:ext cx="10515600" cy="1325563"/>
          </a:xfrm>
        </p:spPr>
        <p:txBody>
          <a:bodyPr/>
          <a:lstStyle/>
          <a:p>
            <a:pPr algn="ctr"/>
            <a:r>
              <a:rPr lang="en-US"/>
              <a:t>Omnibus Claim Objections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CDB34-3CD1-4442-A247-998E6E146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488680" cy="4351338"/>
          </a:xfrm>
        </p:spPr>
        <p:txBody>
          <a:bodyPr>
            <a:normAutofit/>
          </a:bodyPr>
          <a:lstStyle/>
          <a:p>
            <a:r>
              <a:rPr lang="en-US" dirty="0"/>
              <a:t>FRBP 3007(d):  omnibus claim objection grounds - </a:t>
            </a:r>
          </a:p>
          <a:p>
            <a:pPr marL="400050" lvl="1" indent="0">
              <a:buNone/>
            </a:pPr>
            <a:r>
              <a:rPr lang="en-US" dirty="0" smtClean="0"/>
              <a:t>(0) Filed by the same claimant</a:t>
            </a:r>
          </a:p>
          <a:p>
            <a:pPr marL="400050" lvl="1" indent="0">
              <a:buNone/>
            </a:pPr>
            <a:r>
              <a:rPr lang="en-US" dirty="0" smtClean="0"/>
              <a:t>(1</a:t>
            </a:r>
            <a:r>
              <a:rPr lang="en-US" dirty="0"/>
              <a:t>) </a:t>
            </a:r>
            <a:r>
              <a:rPr lang="en-US" dirty="0" smtClean="0"/>
              <a:t>Duplicate 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(2) Wrong Debtor </a:t>
            </a:r>
          </a:p>
          <a:p>
            <a:pPr marL="400050" lvl="1" indent="0">
              <a:buNone/>
            </a:pPr>
            <a:r>
              <a:rPr lang="en-US" dirty="0"/>
              <a:t>(3) Amended</a:t>
            </a:r>
          </a:p>
          <a:p>
            <a:pPr marL="400050" lvl="1" indent="0">
              <a:buNone/>
            </a:pPr>
            <a:r>
              <a:rPr lang="en-US" dirty="0"/>
              <a:t>(4) Late filed</a:t>
            </a:r>
          </a:p>
          <a:p>
            <a:pPr marL="400050" lvl="1" indent="0">
              <a:buNone/>
            </a:pPr>
            <a:r>
              <a:rPr lang="en-US" dirty="0"/>
              <a:t>(5) Satisfied</a:t>
            </a:r>
          </a:p>
          <a:p>
            <a:pPr marL="400050" lvl="1" indent="0">
              <a:buNone/>
            </a:pPr>
            <a:r>
              <a:rPr lang="en-US" dirty="0"/>
              <a:t>(6</a:t>
            </a:r>
            <a:r>
              <a:rPr lang="en-US" dirty="0" smtClean="0"/>
              <a:t>) “</a:t>
            </a:r>
            <a:r>
              <a:rPr lang="en-US" dirty="0"/>
              <a:t>they were presented in a form that does not comply with applicable rules, and the objection states that the objector is unable to determine the validity of the claim because of the noncompliance.”</a:t>
            </a:r>
          </a:p>
          <a:p>
            <a:pPr marL="400050" lvl="1" indent="0">
              <a:buNone/>
            </a:pPr>
            <a:r>
              <a:rPr lang="en-US" dirty="0"/>
              <a:t>(7) Interest rather than claim </a:t>
            </a:r>
          </a:p>
          <a:p>
            <a:pPr marL="400050" lvl="1" indent="0">
              <a:buNone/>
            </a:pPr>
            <a:r>
              <a:rPr lang="en-US" dirty="0"/>
              <a:t>(8) Priority in amount greater than allowed under 507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A20E2-D47C-41B2-9B2F-6B5D7118402C}"/>
              </a:ext>
            </a:extLst>
          </p:cNvPr>
          <p:cNvSpPr txBox="1"/>
          <p:nvPr/>
        </p:nvSpPr>
        <p:spPr>
          <a:xfrm>
            <a:off x="1814648" y="1320691"/>
            <a:ext cx="999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/>
              <a:t>Tip:  Comply with the Code, Rules, and Local Rules &amp; include the financial advisor early on. </a:t>
            </a:r>
          </a:p>
          <a:p>
            <a:endParaRPr lang="en-US" b="1" i="1" u="sng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7D88AFD-81EF-463D-9634-462DD28A5F0A}"/>
              </a:ext>
            </a:extLst>
          </p:cNvPr>
          <p:cNvSpPr/>
          <p:nvPr/>
        </p:nvSpPr>
        <p:spPr>
          <a:xfrm>
            <a:off x="665117" y="1345783"/>
            <a:ext cx="1149531" cy="368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881E97D-B872-4E3C-9648-31A9DA87DEFC}"/>
              </a:ext>
            </a:extLst>
          </p:cNvPr>
          <p:cNvSpPr/>
          <p:nvPr/>
        </p:nvSpPr>
        <p:spPr>
          <a:xfrm rot="10800000">
            <a:off x="10584178" y="1345783"/>
            <a:ext cx="1149531" cy="368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497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Omnibus Claim Objections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870961" cy="4023360"/>
          </a:xfrm>
        </p:spPr>
        <p:txBody>
          <a:bodyPr/>
          <a:lstStyle/>
          <a:p>
            <a:r>
              <a:rPr lang="en-US" u="sng" dirty="0" smtClean="0"/>
              <a:t>Body of Objection / Declaration</a:t>
            </a:r>
            <a:r>
              <a:rPr lang="en-US" dirty="0" smtClean="0"/>
              <a:t>	        vs.</a:t>
            </a:r>
          </a:p>
          <a:p>
            <a:endParaRPr lang="en-US" dirty="0"/>
          </a:p>
          <a:p>
            <a:r>
              <a:rPr lang="en-US" dirty="0" smtClean="0"/>
              <a:t>“These claims have been satisfied during the pendency of the case”</a:t>
            </a:r>
          </a:p>
          <a:p>
            <a:endParaRPr lang="en-US" dirty="0"/>
          </a:p>
          <a:p>
            <a:r>
              <a:rPr lang="en-US" dirty="0" smtClean="0"/>
              <a:t>“These claims are not entitled to priority under 507(a)(4) because they are not based on wages earned within the 180 days before the petition date”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236720" cy="4023360"/>
          </a:xfrm>
        </p:spPr>
        <p:txBody>
          <a:bodyPr/>
          <a:lstStyle/>
          <a:p>
            <a:r>
              <a:rPr lang="en-US" u="sng" dirty="0" smtClean="0"/>
              <a:t>Description of Claims on Schedules</a:t>
            </a:r>
          </a:p>
          <a:p>
            <a:endParaRPr lang="en-US" dirty="0"/>
          </a:p>
          <a:p>
            <a:r>
              <a:rPr lang="en-US" dirty="0" smtClean="0"/>
              <a:t>“This claim was paid [in full/part] via [method] on [date]”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“This employee was fired on [date]”</a:t>
            </a:r>
          </a:p>
          <a:p>
            <a:r>
              <a:rPr lang="en-US" dirty="0" smtClean="0"/>
              <a:t>“This claimant was an independent contractor rather than an employee”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53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6661D3-7CDE-4AE5-94FD-D7ECB94E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Expanding 3007(d)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EC685295-5FE5-E235-BB4A-5D051B9C6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97908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65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50CF-7BE4-489C-AE57-2AF06A4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Claim Objections that Don’t Work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4FF43-5BDA-4A71-A925-E41193D7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9" r="7575" b="1"/>
          <a:stretch>
            <a:fillRect/>
          </a:stretch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14AF21-DE8A-4296-9D84-6DFAB0C67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443782"/>
              </p:ext>
            </p:extLst>
          </p:nvPr>
        </p:nvGraphicFramePr>
        <p:xfrm>
          <a:off x="4639733" y="1845734"/>
          <a:ext cx="6515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56254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4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1572</TotalTime>
  <Words>1171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Retrospect</vt:lpstr>
      <vt:lpstr>The ABCs of Claim Objections</vt:lpstr>
      <vt:lpstr>The Basics</vt:lpstr>
      <vt:lpstr>Why we are all here: The Debtor doesn’t owe the money! </vt:lpstr>
      <vt:lpstr>What Makes a Good Declaration in Support of a Claim Objection?</vt:lpstr>
      <vt:lpstr>Who, What, Where, Why, and How?</vt:lpstr>
      <vt:lpstr>Omnibus Claim Objections</vt:lpstr>
      <vt:lpstr>Omnibus Claim Objections </vt:lpstr>
      <vt:lpstr>Expanding 3007(d)</vt:lpstr>
      <vt:lpstr>Claim Objections that Don’t Work </vt:lpstr>
      <vt:lpstr>Who has the burden at the hearing?</vt:lpstr>
      <vt:lpstr>Discussion</vt:lpstr>
      <vt:lpstr>Speaker 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ABCs of Claim Objections</dc:title>
  <dc:creator>Wyrick, Martha</dc:creator>
  <cp:lastModifiedBy>Argeroplos, Victoria</cp:lastModifiedBy>
  <cp:revision>20</cp:revision>
  <dcterms:created xsi:type="dcterms:W3CDTF">2022-04-13T18:09:30Z</dcterms:created>
  <dcterms:modified xsi:type="dcterms:W3CDTF">2022-04-15T16:29:39Z</dcterms:modified>
</cp:coreProperties>
</file>