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17" r:id="rId2"/>
    <p:sldId id="300" r:id="rId3"/>
    <p:sldId id="333" r:id="rId4"/>
    <p:sldId id="319" r:id="rId5"/>
    <p:sldId id="321" r:id="rId6"/>
    <p:sldId id="334" r:id="rId7"/>
    <p:sldId id="330" r:id="rId8"/>
    <p:sldId id="322" r:id="rId9"/>
    <p:sldId id="338" r:id="rId10"/>
    <p:sldId id="336" r:id="rId11"/>
    <p:sldId id="331" r:id="rId12"/>
    <p:sldId id="332" r:id="rId13"/>
    <p:sldId id="297" r:id="rId14"/>
    <p:sldId id="323" r:id="rId15"/>
    <p:sldId id="325" r:id="rId16"/>
    <p:sldId id="324" r:id="rId17"/>
    <p:sldId id="327" r:id="rId18"/>
    <p:sldId id="320" r:id="rId19"/>
    <p:sldId id="326" r:id="rId20"/>
    <p:sldId id="283"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n, Tiana DeLeo" initials="DTD" lastIdx="1" clrIdx="0">
    <p:extLst>
      <p:ext uri="{19B8F6BF-5375-455C-9EA6-DF929625EA0E}">
        <p15:presenceInfo xmlns:p15="http://schemas.microsoft.com/office/powerpoint/2012/main" userId="S-1-5-21-1495908064-2424489798-2521348555-758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0038" autoAdjust="0"/>
  </p:normalViewPr>
  <p:slideViewPr>
    <p:cSldViewPr>
      <p:cViewPr varScale="1">
        <p:scale>
          <a:sx n="69" d="100"/>
          <a:sy n="69" d="100"/>
        </p:scale>
        <p:origin x="1056" y="6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40FFA-33AD-45F7-8667-6DFBDB4DDAB3}" type="datetimeFigureOut">
              <a:rPr lang="en-US" smtClean="0"/>
              <a:t>4/15/2022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30FAE-FEA0-4189-846A-87EFBDB9B333}" type="slidenum">
              <a:rPr lang="en-US" smtClean="0"/>
              <a:t>‹#›</a:t>
            </a:fld>
            <a:endParaRPr lang="en-US" dirty="0"/>
          </a:p>
        </p:txBody>
      </p:sp>
    </p:spTree>
    <p:extLst>
      <p:ext uri="{BB962C8B-B14F-4D97-AF65-F5344CB8AC3E}">
        <p14:creationId xmlns:p14="http://schemas.microsoft.com/office/powerpoint/2010/main" val="371016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1</a:t>
            </a:fld>
            <a:endParaRPr lang="en-US" dirty="0"/>
          </a:p>
        </p:txBody>
      </p:sp>
    </p:spTree>
    <p:extLst>
      <p:ext uri="{BB962C8B-B14F-4D97-AF65-F5344CB8AC3E}">
        <p14:creationId xmlns:p14="http://schemas.microsoft.com/office/powerpoint/2010/main" val="132474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15</a:t>
            </a:fld>
            <a:endParaRPr lang="en-US" dirty="0"/>
          </a:p>
        </p:txBody>
      </p:sp>
    </p:spTree>
    <p:extLst>
      <p:ext uri="{BB962C8B-B14F-4D97-AF65-F5344CB8AC3E}">
        <p14:creationId xmlns:p14="http://schemas.microsoft.com/office/powerpoint/2010/main" val="290856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16</a:t>
            </a:fld>
            <a:endParaRPr lang="en-US" dirty="0"/>
          </a:p>
        </p:txBody>
      </p:sp>
    </p:spTree>
    <p:extLst>
      <p:ext uri="{BB962C8B-B14F-4D97-AF65-F5344CB8AC3E}">
        <p14:creationId xmlns:p14="http://schemas.microsoft.com/office/powerpoint/2010/main" val="163391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17</a:t>
            </a:fld>
            <a:endParaRPr lang="en-US" dirty="0"/>
          </a:p>
        </p:txBody>
      </p:sp>
    </p:spTree>
    <p:extLst>
      <p:ext uri="{BB962C8B-B14F-4D97-AF65-F5344CB8AC3E}">
        <p14:creationId xmlns:p14="http://schemas.microsoft.com/office/powerpoint/2010/main" val="225415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18</a:t>
            </a:fld>
            <a:endParaRPr lang="en-US" dirty="0"/>
          </a:p>
        </p:txBody>
      </p:sp>
    </p:spTree>
    <p:extLst>
      <p:ext uri="{BB962C8B-B14F-4D97-AF65-F5344CB8AC3E}">
        <p14:creationId xmlns:p14="http://schemas.microsoft.com/office/powerpoint/2010/main" val="2642914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19</a:t>
            </a:fld>
            <a:endParaRPr lang="en-US" dirty="0"/>
          </a:p>
        </p:txBody>
      </p:sp>
    </p:spTree>
    <p:extLst>
      <p:ext uri="{BB962C8B-B14F-4D97-AF65-F5344CB8AC3E}">
        <p14:creationId xmlns:p14="http://schemas.microsoft.com/office/powerpoint/2010/main" val="426902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2</a:t>
            </a:fld>
            <a:endParaRPr lang="en-US" dirty="0"/>
          </a:p>
        </p:txBody>
      </p:sp>
    </p:spTree>
    <p:extLst>
      <p:ext uri="{BB962C8B-B14F-4D97-AF65-F5344CB8AC3E}">
        <p14:creationId xmlns:p14="http://schemas.microsoft.com/office/powerpoint/2010/main" val="193102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3</a:t>
            </a:fld>
            <a:endParaRPr lang="en-US" dirty="0"/>
          </a:p>
        </p:txBody>
      </p:sp>
    </p:spTree>
    <p:extLst>
      <p:ext uri="{BB962C8B-B14F-4D97-AF65-F5344CB8AC3E}">
        <p14:creationId xmlns:p14="http://schemas.microsoft.com/office/powerpoint/2010/main" val="147369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4</a:t>
            </a:fld>
            <a:endParaRPr lang="en-US" dirty="0"/>
          </a:p>
        </p:txBody>
      </p:sp>
    </p:spTree>
    <p:extLst>
      <p:ext uri="{BB962C8B-B14F-4D97-AF65-F5344CB8AC3E}">
        <p14:creationId xmlns:p14="http://schemas.microsoft.com/office/powerpoint/2010/main" val="424404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5</a:t>
            </a:fld>
            <a:endParaRPr lang="en-US" dirty="0"/>
          </a:p>
        </p:txBody>
      </p:sp>
    </p:spTree>
    <p:extLst>
      <p:ext uri="{BB962C8B-B14F-4D97-AF65-F5344CB8AC3E}">
        <p14:creationId xmlns:p14="http://schemas.microsoft.com/office/powerpoint/2010/main" val="96439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6</a:t>
            </a:fld>
            <a:endParaRPr lang="en-US" dirty="0"/>
          </a:p>
        </p:txBody>
      </p:sp>
    </p:spTree>
    <p:extLst>
      <p:ext uri="{BB962C8B-B14F-4D97-AF65-F5344CB8AC3E}">
        <p14:creationId xmlns:p14="http://schemas.microsoft.com/office/powerpoint/2010/main" val="388409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8</a:t>
            </a:fld>
            <a:endParaRPr lang="en-US" dirty="0"/>
          </a:p>
        </p:txBody>
      </p:sp>
    </p:spTree>
    <p:extLst>
      <p:ext uri="{BB962C8B-B14F-4D97-AF65-F5344CB8AC3E}">
        <p14:creationId xmlns:p14="http://schemas.microsoft.com/office/powerpoint/2010/main" val="2421890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10</a:t>
            </a:fld>
            <a:endParaRPr lang="en-US" dirty="0"/>
          </a:p>
        </p:txBody>
      </p:sp>
    </p:spTree>
    <p:extLst>
      <p:ext uri="{BB962C8B-B14F-4D97-AF65-F5344CB8AC3E}">
        <p14:creationId xmlns:p14="http://schemas.microsoft.com/office/powerpoint/2010/main" val="5668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30FAE-FEA0-4189-846A-87EFBDB9B333}" type="slidenum">
              <a:rPr lang="en-US" smtClean="0"/>
              <a:t>14</a:t>
            </a:fld>
            <a:endParaRPr lang="en-US" dirty="0"/>
          </a:p>
        </p:txBody>
      </p:sp>
    </p:spTree>
    <p:extLst>
      <p:ext uri="{BB962C8B-B14F-4D97-AF65-F5344CB8AC3E}">
        <p14:creationId xmlns:p14="http://schemas.microsoft.com/office/powerpoint/2010/main" val="252438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FC10-5BAA-4C2A-9DEC-F3997E40FE1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EC6E9A-7D23-4760-A2C1-EE349C1427E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A4282CD-6644-40A6-96C2-AC9EB14BEAFF}"/>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5" name="Footer Placeholder 4">
            <a:extLst>
              <a:ext uri="{FF2B5EF4-FFF2-40B4-BE49-F238E27FC236}">
                <a16:creationId xmlns:a16="http://schemas.microsoft.com/office/drawing/2014/main" id="{14F22479-77D9-4052-AF4F-E3443D3C8D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E47FC0-34B5-4018-8CAC-CDAD89B868E4}"/>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294166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E153-3569-492E-85D2-3D961D30C5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CCC314-9BB8-4A4E-8FCE-F40F3F29D5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82BDF-7907-4CD5-9787-86A0690167E4}"/>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5" name="Footer Placeholder 4">
            <a:extLst>
              <a:ext uri="{FF2B5EF4-FFF2-40B4-BE49-F238E27FC236}">
                <a16:creationId xmlns:a16="http://schemas.microsoft.com/office/drawing/2014/main" id="{CDDB440F-5B1F-4847-AEDE-BE982A1A88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270E5-B5D9-44E4-B438-342DC7A4BAE2}"/>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49081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BC331-471F-4E43-90BB-A828EF1E532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C39575-8C8F-4CE3-8D34-190B9B62057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DC92D-A55D-4F95-B439-C68901EF1F35}"/>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5" name="Footer Placeholder 4">
            <a:extLst>
              <a:ext uri="{FF2B5EF4-FFF2-40B4-BE49-F238E27FC236}">
                <a16:creationId xmlns:a16="http://schemas.microsoft.com/office/drawing/2014/main" id="{4309CAA8-0BB0-4195-B7F2-2BA9B47D7F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5EF0FB-111F-4D1F-8DCD-764573A533EA}"/>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59246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8A773-6997-4BD7-BE2B-8BFD20205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363B5-8155-49EA-8BC8-32BFA9E46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01CEE-45E0-4A5E-8C43-183799F8DF57}"/>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5" name="Footer Placeholder 4">
            <a:extLst>
              <a:ext uri="{FF2B5EF4-FFF2-40B4-BE49-F238E27FC236}">
                <a16:creationId xmlns:a16="http://schemas.microsoft.com/office/drawing/2014/main" id="{274DE816-1E66-427D-92AA-B6DE2056D3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B7A91F-9AFA-427B-83CA-396758052FAA}"/>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208090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5154-17FF-4E8E-AE4B-066B957B618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8E18835-F639-4AF5-AD33-568ABCA0033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5D4A1D-C1D5-4817-825C-3EA698DF1285}"/>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5" name="Footer Placeholder 4">
            <a:extLst>
              <a:ext uri="{FF2B5EF4-FFF2-40B4-BE49-F238E27FC236}">
                <a16:creationId xmlns:a16="http://schemas.microsoft.com/office/drawing/2014/main" id="{BFA86266-55F9-4A4A-9C95-6937BC18E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A4B3FC-D5CD-46CB-8AD7-CC3A2F2DAFDE}"/>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289836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A2E0-8E8B-4782-8036-4C62E812D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1B803B-2D6B-48D2-90D0-34A52492093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5E0E2A-3373-4DAC-8B5F-D76216A2283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A6764C-6674-47DD-99C6-1F4D6229504A}"/>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6" name="Footer Placeholder 5">
            <a:extLst>
              <a:ext uri="{FF2B5EF4-FFF2-40B4-BE49-F238E27FC236}">
                <a16:creationId xmlns:a16="http://schemas.microsoft.com/office/drawing/2014/main" id="{3DC73BE3-8B4B-4205-9261-BE7BD601CF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0992F9-8426-434C-B5A9-677FB893711C}"/>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7764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93847-75B3-477A-8B21-34F19250B8D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37FDD-FE9A-4DE0-9996-69FA604737C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A495DB6-A7EE-486E-8DB1-CCA608C1176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551DE-F79C-42EB-AE78-23DAD810F88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535E3-0595-4855-9EAD-F9304789CF3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B859B-204F-4203-A843-9DF5C8C3D8AA}"/>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8" name="Footer Placeholder 7">
            <a:extLst>
              <a:ext uri="{FF2B5EF4-FFF2-40B4-BE49-F238E27FC236}">
                <a16:creationId xmlns:a16="http://schemas.microsoft.com/office/drawing/2014/main" id="{815B0FF4-1220-402D-862C-BC902D1E677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72AE4EB-0B03-4384-8D18-9D903A9A16AB}"/>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29907497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37F9-F3E6-490A-B12C-4975C3C67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1CA83B-DB34-4524-93ED-06BD4E2AC410}"/>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4" name="Footer Placeholder 3">
            <a:extLst>
              <a:ext uri="{FF2B5EF4-FFF2-40B4-BE49-F238E27FC236}">
                <a16:creationId xmlns:a16="http://schemas.microsoft.com/office/drawing/2014/main" id="{211C9360-4FEC-4B22-A377-43F6F5624E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D607F2F-1917-49F0-B396-6C3AC968A408}"/>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116796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DBE38-F3FF-4B02-98F4-CBA8DC18BD4A}"/>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3" name="Footer Placeholder 2">
            <a:extLst>
              <a:ext uri="{FF2B5EF4-FFF2-40B4-BE49-F238E27FC236}">
                <a16:creationId xmlns:a16="http://schemas.microsoft.com/office/drawing/2014/main" id="{5307EF68-EB93-4529-85DC-C1A78BEA69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31BB1B3-F5E6-48AD-BBFA-97A317F400FD}"/>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209824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662F-4E39-4EA2-8246-04CCCAE81EC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89076A8-329F-40DA-8DCA-5C916106668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2E4489-B16A-487F-9E1E-3754187047A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52A3FB-9EE1-440A-B752-F37A302E9C4F}"/>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6" name="Footer Placeholder 5">
            <a:extLst>
              <a:ext uri="{FF2B5EF4-FFF2-40B4-BE49-F238E27FC236}">
                <a16:creationId xmlns:a16="http://schemas.microsoft.com/office/drawing/2014/main" id="{1B226913-570D-47C2-88B7-A8AA513EE4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6C5536-8FBF-43E6-810D-FC7A8A179052}"/>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84827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1999-F256-4422-AC49-8D418F55D88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E0FD40-5338-4DAB-A7A2-39026FACCE6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66B95B1-08C1-4ACE-9E22-7DB005C7AEC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EA6E05-EF60-4E38-9E2E-88A2DC180532}"/>
              </a:ext>
            </a:extLst>
          </p:cNvPr>
          <p:cNvSpPr>
            <a:spLocks noGrp="1"/>
          </p:cNvSpPr>
          <p:nvPr>
            <p:ph type="dt" sz="half" idx="10"/>
          </p:nvPr>
        </p:nvSpPr>
        <p:spPr/>
        <p:txBody>
          <a:bodyPr/>
          <a:lstStyle/>
          <a:p>
            <a:fld id="{3E1FF617-4C9C-440E-A968-E43CCDD5EA82}" type="datetimeFigureOut">
              <a:rPr lang="en-US" smtClean="0"/>
              <a:t>4/15/2022</a:t>
            </a:fld>
            <a:endParaRPr lang="en-US" dirty="0"/>
          </a:p>
        </p:txBody>
      </p:sp>
      <p:sp>
        <p:nvSpPr>
          <p:cNvPr id="6" name="Footer Placeholder 5">
            <a:extLst>
              <a:ext uri="{FF2B5EF4-FFF2-40B4-BE49-F238E27FC236}">
                <a16:creationId xmlns:a16="http://schemas.microsoft.com/office/drawing/2014/main" id="{FE2E0015-A6F2-4C23-A051-AC499D099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FAEA66-8230-4587-B7AD-F7F246D838E8}"/>
              </a:ext>
            </a:extLst>
          </p:cNvPr>
          <p:cNvSpPr>
            <a:spLocks noGrp="1"/>
          </p:cNvSpPr>
          <p:nvPr>
            <p:ph type="sldNum" sz="quarter" idx="12"/>
          </p:nvPr>
        </p:nvSpPr>
        <p:spPr/>
        <p:txBody>
          <a:bodyPr/>
          <a:lstStyle/>
          <a:p>
            <a:fld id="{0AF3A64D-D582-4567-A1D1-0640C6C3BF5A}" type="slidenum">
              <a:rPr lang="en-US" smtClean="0"/>
              <a:t>‹#›</a:t>
            </a:fld>
            <a:endParaRPr lang="en-US" dirty="0"/>
          </a:p>
        </p:txBody>
      </p:sp>
    </p:spTree>
    <p:extLst>
      <p:ext uri="{BB962C8B-B14F-4D97-AF65-F5344CB8AC3E}">
        <p14:creationId xmlns:p14="http://schemas.microsoft.com/office/powerpoint/2010/main" val="18631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7B7B69-32B2-4ABF-AAAA-73443E4D0A0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F9DB8F-8E37-4A16-9326-16A0EAF963A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21D18-A5E9-436B-8921-75F84565A35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1FF617-4C9C-440E-A968-E43CCDD5EA82}" type="datetimeFigureOut">
              <a:rPr lang="en-US" smtClean="0"/>
              <a:t>4/15/2022</a:t>
            </a:fld>
            <a:endParaRPr lang="en-US" dirty="0"/>
          </a:p>
        </p:txBody>
      </p:sp>
      <p:sp>
        <p:nvSpPr>
          <p:cNvPr id="5" name="Footer Placeholder 4">
            <a:extLst>
              <a:ext uri="{FF2B5EF4-FFF2-40B4-BE49-F238E27FC236}">
                <a16:creationId xmlns:a16="http://schemas.microsoft.com/office/drawing/2014/main" id="{B3934D11-9BBD-4C3F-83B4-097BD3ECEBB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17BE76-0A67-4DED-8C04-FC33CD0159C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F3A64D-D582-4567-A1D1-0640C6C3BF5A}" type="slidenum">
              <a:rPr lang="en-US" smtClean="0"/>
              <a:t>‹#›</a:t>
            </a:fld>
            <a:endParaRPr lang="en-US" dirty="0"/>
          </a:p>
        </p:txBody>
      </p:sp>
    </p:spTree>
    <p:extLst>
      <p:ext uri="{BB962C8B-B14F-4D97-AF65-F5344CB8AC3E}">
        <p14:creationId xmlns:p14="http://schemas.microsoft.com/office/powerpoint/2010/main" val="3505763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43000" y="590550"/>
            <a:ext cx="6858000" cy="2422922"/>
          </a:xfrm>
        </p:spPr>
        <p:txBody>
          <a:bodyPr>
            <a:noAutofit/>
          </a:bodyPr>
          <a:lstStyle/>
          <a:p>
            <a:r>
              <a:rPr lang="en-US" sz="1900" b="1" dirty="0" smtClean="0">
                <a:latin typeface="+mn-lt"/>
              </a:rPr>
              <a:t>SOUTHERN DISTRICT OF TEXAS BANKRUPTCY BENCH BAR </a:t>
            </a:r>
            <a:r>
              <a:rPr lang="en-US" sz="1800" b="1" dirty="0" smtClean="0"/>
              <a:t/>
            </a:r>
            <a:br>
              <a:rPr lang="en-US" sz="1800" b="1" dirty="0" smtClean="0"/>
            </a:br>
            <a:r>
              <a:rPr lang="en-US" sz="1800" b="1" dirty="0" smtClean="0"/>
              <a:t/>
            </a:r>
            <a:br>
              <a:rPr lang="en-US" sz="1800" b="1" dirty="0" smtClean="0"/>
            </a:br>
            <a:r>
              <a:rPr lang="en-US" sz="1800" b="1" dirty="0" smtClean="0">
                <a:latin typeface="+mn-lt"/>
              </a:rPr>
              <a:t>Tuesday, April 19, 2022</a:t>
            </a:r>
            <a:r>
              <a:rPr lang="en-US" b="1" dirty="0">
                <a:latin typeface="+mn-lt"/>
              </a:rPr>
              <a:t/>
            </a:r>
            <a:br>
              <a:rPr lang="en-US" b="1" dirty="0">
                <a:latin typeface="+mn-lt"/>
              </a:rPr>
            </a:br>
            <a:r>
              <a:rPr lang="en-US" sz="1800" b="1" dirty="0">
                <a:latin typeface="+mn-lt"/>
              </a:rPr>
              <a:t/>
            </a:r>
            <a:br>
              <a:rPr lang="en-US" sz="1800" b="1" dirty="0">
                <a:latin typeface="+mn-lt"/>
              </a:rPr>
            </a:br>
            <a:r>
              <a:rPr lang="en-US" sz="1800" b="1" dirty="0" smtClean="0">
                <a:latin typeface="+mn-lt"/>
              </a:rPr>
              <a:t>10:45 – 11:15 </a:t>
            </a:r>
            <a:r>
              <a:rPr lang="en-US" sz="1800" b="1" dirty="0">
                <a:latin typeface="+mn-lt"/>
              </a:rPr>
              <a:t>AM</a:t>
            </a:r>
            <a:r>
              <a:rPr lang="en-US" sz="1800" b="1" dirty="0">
                <a:latin typeface="+mn-lt"/>
                <a:cs typeface="Arial" panose="020B0604020202020204" pitchFamily="34" charset="0"/>
              </a:rPr>
              <a:t/>
            </a:r>
            <a:br>
              <a:rPr lang="en-US" sz="1800" b="1" dirty="0">
                <a:latin typeface="+mn-lt"/>
                <a:cs typeface="Arial" panose="020B0604020202020204" pitchFamily="34" charset="0"/>
              </a:rPr>
            </a:br>
            <a:r>
              <a:rPr lang="en-US" sz="1800" b="1" dirty="0">
                <a:latin typeface="+mn-lt"/>
                <a:cs typeface="Arial" panose="020B0604020202020204" pitchFamily="34" charset="0"/>
              </a:rPr>
              <a:t/>
            </a:r>
            <a:br>
              <a:rPr lang="en-US" sz="1800" b="1" dirty="0">
                <a:latin typeface="+mn-lt"/>
                <a:cs typeface="Arial" panose="020B0604020202020204" pitchFamily="34" charset="0"/>
              </a:rPr>
            </a:br>
            <a:r>
              <a:rPr lang="en-US" sz="1800" b="1" i="1" dirty="0" smtClean="0">
                <a:latin typeface="+mn-lt"/>
              </a:rPr>
              <a:t>Getting the Lay of the Land: Negotiating with Landlords</a:t>
            </a:r>
            <a:endParaRPr lang="en-US" sz="1800" b="1" i="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2751697852"/>
              </p:ext>
            </p:extLst>
          </p:nvPr>
        </p:nvGraphicFramePr>
        <p:xfrm>
          <a:off x="533400" y="3384570"/>
          <a:ext cx="5562600" cy="1128713"/>
        </p:xfrm>
        <a:graphic>
          <a:graphicData uri="http://schemas.openxmlformats.org/drawingml/2006/table">
            <a:tbl>
              <a:tblPr firstRow="1" firstCol="1" bandRow="1">
                <a:effectLst/>
                <a:tableStyleId>{5C22544A-7EE6-4342-B048-85BDC9FD1C3A}</a:tableStyleId>
              </a:tblPr>
              <a:tblGrid>
                <a:gridCol w="2438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1128713">
                <a:tc>
                  <a:txBody>
                    <a:bodyPr/>
                    <a:lstStyle/>
                    <a:p>
                      <a:pPr marL="0" marR="0" algn="ctr">
                        <a:spcBef>
                          <a:spcPts val="0"/>
                        </a:spcBef>
                        <a:spcAft>
                          <a:spcPts val="0"/>
                        </a:spcAft>
                      </a:pPr>
                      <a:r>
                        <a:rPr lang="en-US" sz="11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Douglas Greenspan</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Senior</a:t>
                      </a:r>
                      <a:r>
                        <a:rPr lang="en-US" sz="110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Managing Director</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dirty="0" err="1" smtClean="0">
                          <a:solidFill>
                            <a:srgbClr val="000000"/>
                          </a:solidFill>
                          <a:effectLst/>
                          <a:latin typeface="Arial" panose="020B0604020202020204" pitchFamily="34" charset="0"/>
                          <a:ea typeface="Arial" panose="020B0604020202020204" pitchFamily="34" charset="0"/>
                          <a:cs typeface="Arial" panose="020B0604020202020204" pitchFamily="34" charset="0"/>
                        </a:rPr>
                        <a:t>A&amp;G</a:t>
                      </a:r>
                      <a:r>
                        <a:rPr lang="en-US" sz="11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Real Estate Partners</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445 </a:t>
                      </a:r>
                      <a:r>
                        <a:rPr lang="en-US" sz="1100" dirty="0" err="1" smtClean="0">
                          <a:solidFill>
                            <a:srgbClr val="000000"/>
                          </a:solidFill>
                          <a:effectLst/>
                          <a:latin typeface="Arial" panose="020B0604020202020204" pitchFamily="34" charset="0"/>
                          <a:ea typeface="Arial" panose="020B0604020202020204" pitchFamily="34" charset="0"/>
                          <a:cs typeface="Arial" panose="020B0604020202020204" pitchFamily="34" charset="0"/>
                        </a:rPr>
                        <a:t>Broadhollow</a:t>
                      </a:r>
                      <a:r>
                        <a:rPr lang="en-US" sz="110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Road, Suite 410</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Melville,</a:t>
                      </a:r>
                      <a:r>
                        <a:rPr lang="en-US" sz="110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New York 11747</a:t>
                      </a:r>
                      <a:endParaRPr lang="en-US" sz="11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doug@agrep.com</a:t>
                      </a:r>
                      <a:endParaRPr lang="en-US" sz="1100" dirty="0">
                        <a:effectLst/>
                        <a:latin typeface="Arial" panose="020B0604020202020204" pitchFamily="34" charset="0"/>
                        <a:ea typeface="Arial" panose="020B0604020202020204" pitchFamily="34" charset="0"/>
                        <a:cs typeface="Arial" panose="020B0604020202020204" pitchFamily="34" charset="0"/>
                      </a:endParaRPr>
                    </a:p>
                  </a:txBody>
                  <a:tcPr marL="114300" marR="11430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1" dirty="0" smtClean="0">
                          <a:solidFill>
                            <a:srgbClr val="000000"/>
                          </a:solidFill>
                          <a:effectLst/>
                          <a:latin typeface="Arial" panose="020B0604020202020204" pitchFamily="34" charset="0"/>
                          <a:ea typeface="Arial" panose="020B0604020202020204" pitchFamily="34" charset="0"/>
                        </a:rPr>
                        <a:t>Tiana</a:t>
                      </a:r>
                      <a:r>
                        <a:rPr lang="en-US" sz="1100" b="1" baseline="0" dirty="0" smtClean="0">
                          <a:solidFill>
                            <a:srgbClr val="000000"/>
                          </a:solidFill>
                          <a:effectLst/>
                          <a:latin typeface="Arial" panose="020B0604020202020204" pitchFamily="34" charset="0"/>
                          <a:ea typeface="Arial" panose="020B0604020202020204" pitchFamily="34" charset="0"/>
                        </a:rPr>
                        <a:t> D. Dunn</a:t>
                      </a:r>
                      <a:endParaRPr lang="en-US" sz="1100" dirty="0">
                        <a:effectLst/>
                        <a:latin typeface="Calibri" panose="020F0502020204030204" pitchFamily="34" charset="0"/>
                        <a:ea typeface="Arial" panose="020B0604020202020204" pitchFamily="34" charset="0"/>
                      </a:endParaRP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rPr>
                        <a:t>Senior Counsel </a:t>
                      </a:r>
                      <a:endParaRPr lang="en-US" sz="1100" dirty="0">
                        <a:effectLst/>
                        <a:latin typeface="Calibri" panose="020F0502020204030204" pitchFamily="34" charset="0"/>
                        <a:ea typeface="Arial" panose="020B0604020202020204" pitchFamily="34" charset="0"/>
                      </a:endParaRP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rPr>
                        <a:t>Jackson Walker LLP</a:t>
                      </a:r>
                      <a:endParaRPr lang="en-US" sz="1100" dirty="0">
                        <a:effectLst/>
                        <a:latin typeface="Calibri" panose="020F0502020204030204" pitchFamily="34" charset="0"/>
                        <a:ea typeface="Arial" panose="020B0604020202020204" pitchFamily="34" charset="0"/>
                      </a:endParaRP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rPr>
                        <a:t>1401 McKinney, Suite 1900</a:t>
                      </a:r>
                      <a:endParaRPr lang="en-US" sz="1100" dirty="0">
                        <a:effectLst/>
                        <a:latin typeface="Calibri" panose="020F0502020204030204" pitchFamily="34" charset="0"/>
                        <a:ea typeface="Arial" panose="020B0604020202020204" pitchFamily="34" charset="0"/>
                      </a:endParaRP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rPr>
                        <a:t>Houston, Texas 77010</a:t>
                      </a:r>
                    </a:p>
                    <a:p>
                      <a:pPr marL="0" marR="0" algn="ctr">
                        <a:spcBef>
                          <a:spcPts val="0"/>
                        </a:spcBef>
                        <a:spcAft>
                          <a:spcPts val="0"/>
                        </a:spcAft>
                      </a:pPr>
                      <a:r>
                        <a:rPr lang="en-US" sz="1100" dirty="0" smtClean="0">
                          <a:solidFill>
                            <a:srgbClr val="000000"/>
                          </a:solidFill>
                          <a:effectLst/>
                          <a:latin typeface="Arial" panose="020B0604020202020204" pitchFamily="34" charset="0"/>
                          <a:ea typeface="Arial" panose="020B0604020202020204" pitchFamily="34" charset="0"/>
                        </a:rPr>
                        <a:t>tdunn@jw.com</a:t>
                      </a:r>
                      <a:endParaRPr lang="en-US" sz="1100" dirty="0">
                        <a:effectLst/>
                        <a:latin typeface="Calibri" panose="020F0502020204030204" pitchFamily="34" charset="0"/>
                        <a:ea typeface="Arial" panose="020B0604020202020204" pitchFamily="34" charset="0"/>
                      </a:endParaRPr>
                    </a:p>
                  </a:txBody>
                  <a:tcPr marL="114300" marR="11430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7" name="Rectangle 6"/>
          <p:cNvSpPr/>
          <p:nvPr/>
        </p:nvSpPr>
        <p:spPr>
          <a:xfrm>
            <a:off x="5867400" y="3310291"/>
            <a:ext cx="2819400" cy="1107996"/>
          </a:xfrm>
          <a:prstGeom prst="rect">
            <a:avLst/>
          </a:prstGeom>
        </p:spPr>
        <p:txBody>
          <a:bodyPr wrap="square">
            <a:spAutoFit/>
          </a:bodyPr>
          <a:lstStyle/>
          <a:p>
            <a:pPr lvl="0" algn="ctr"/>
            <a:r>
              <a:rPr lang="en-US" sz="1100" b="1" dirty="0" smtClean="0">
                <a:solidFill>
                  <a:sysClr val="windowText" lastClr="000000"/>
                </a:solidFill>
                <a:latin typeface="Arial" panose="020B0604020202020204" pitchFamily="34" charset="0"/>
                <a:cs typeface="Arial" panose="020B0604020202020204" pitchFamily="34" charset="0"/>
              </a:rPr>
              <a:t>Sean T. Wilson </a:t>
            </a:r>
            <a:endParaRPr lang="en-US" sz="1100" b="1" dirty="0">
              <a:solidFill>
                <a:sysClr val="windowText" lastClr="000000"/>
              </a:solidFill>
              <a:latin typeface="Arial" panose="020B0604020202020204" pitchFamily="34" charset="0"/>
              <a:cs typeface="Arial" panose="020B0604020202020204" pitchFamily="34" charset="0"/>
            </a:endParaRPr>
          </a:p>
          <a:p>
            <a:pPr lvl="0" algn="ctr"/>
            <a:r>
              <a:rPr lang="en-US" sz="1100" b="1" dirty="0" smtClean="0">
                <a:solidFill>
                  <a:sysClr val="windowText" lastClr="000000"/>
                </a:solidFill>
                <a:latin typeface="Arial" panose="020B0604020202020204" pitchFamily="34" charset="0"/>
                <a:cs typeface="Arial" panose="020B0604020202020204" pitchFamily="34" charset="0"/>
              </a:rPr>
              <a:t>Senior Associate </a:t>
            </a:r>
            <a:endParaRPr lang="en-US" sz="1100" b="1" dirty="0">
              <a:solidFill>
                <a:sysClr val="windowText" lastClr="000000"/>
              </a:solidFill>
              <a:latin typeface="Arial" panose="020B0604020202020204" pitchFamily="34" charset="0"/>
              <a:cs typeface="Arial" panose="020B0604020202020204" pitchFamily="34" charset="0"/>
            </a:endParaRPr>
          </a:p>
          <a:p>
            <a:pPr lvl="0" algn="ctr"/>
            <a:r>
              <a:rPr lang="en-US" sz="1100" b="1" dirty="0">
                <a:solidFill>
                  <a:sysClr val="windowText" lastClr="000000"/>
                </a:solidFill>
                <a:latin typeface="Arial" panose="020B0604020202020204" pitchFamily="34" charset="0"/>
                <a:cs typeface="Arial" panose="020B0604020202020204" pitchFamily="34" charset="0"/>
              </a:rPr>
              <a:t>Kelley Drye &amp; Warren LLP</a:t>
            </a:r>
          </a:p>
          <a:p>
            <a:pPr lvl="0" algn="ctr"/>
            <a:r>
              <a:rPr lang="en-US" sz="1100" b="1" dirty="0" smtClean="0">
                <a:solidFill>
                  <a:sysClr val="windowText" lastClr="000000"/>
                </a:solidFill>
                <a:latin typeface="Arial" panose="020B0604020202020204" pitchFamily="34" charset="0"/>
                <a:cs typeface="Arial" panose="020B0604020202020204" pitchFamily="34" charset="0"/>
              </a:rPr>
              <a:t>515 Post Oak Boulevard, Suite 900</a:t>
            </a:r>
          </a:p>
          <a:p>
            <a:pPr lvl="0" algn="ctr"/>
            <a:r>
              <a:rPr lang="en-US" sz="1100" b="1" dirty="0" smtClean="0">
                <a:solidFill>
                  <a:sysClr val="windowText" lastClr="000000"/>
                </a:solidFill>
                <a:latin typeface="Arial" panose="020B0604020202020204" pitchFamily="34" charset="0"/>
                <a:cs typeface="Arial" panose="020B0604020202020204" pitchFamily="34" charset="0"/>
              </a:rPr>
              <a:t>Houston, Texas 77027</a:t>
            </a:r>
            <a:endParaRPr lang="en-US" sz="1100" b="1" dirty="0">
              <a:solidFill>
                <a:sysClr val="windowText" lastClr="000000"/>
              </a:solidFill>
              <a:latin typeface="Arial" panose="020B0604020202020204" pitchFamily="34" charset="0"/>
              <a:cs typeface="Arial" panose="020B0604020202020204" pitchFamily="34" charset="0"/>
            </a:endParaRPr>
          </a:p>
          <a:p>
            <a:pPr lvl="0" algn="ctr"/>
            <a:r>
              <a:rPr lang="en-US" sz="1100" b="1" dirty="0" smtClean="0">
                <a:solidFill>
                  <a:sysClr val="windowText" lastClr="000000"/>
                </a:solidFill>
                <a:latin typeface="Arial" panose="020B0604020202020204" pitchFamily="34" charset="0"/>
                <a:cs typeface="Arial" panose="020B0604020202020204" pitchFamily="34" charset="0"/>
              </a:rPr>
              <a:t>swilson@kelleydrye.com</a:t>
            </a:r>
            <a:endParaRPr lang="en-US" sz="1100" b="1"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162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82112"/>
            <a:ext cx="6477000" cy="3570208"/>
          </a:xfrm>
          <a:prstGeom prst="rect">
            <a:avLst/>
          </a:prstGeom>
          <a:noFill/>
        </p:spPr>
        <p:txBody>
          <a:bodyPr wrap="square" rtlCol="0">
            <a:spAutoFit/>
          </a:bodyPr>
          <a:lstStyle/>
          <a:p>
            <a:endParaRPr lang="en-US" sz="1100" dirty="0" smtClean="0"/>
          </a:p>
          <a:p>
            <a:pPr marL="457200" indent="-457200">
              <a:buFont typeface="Arial" panose="020B0604020202020204" pitchFamily="34" charset="0"/>
              <a:buChar char="•"/>
            </a:pPr>
            <a:r>
              <a:rPr lang="en-US" sz="2600" dirty="0" smtClean="0"/>
              <a:t>What terms can be negotiated?</a:t>
            </a:r>
          </a:p>
          <a:p>
            <a:pPr marL="457200" indent="-457200">
              <a:buFont typeface="Arial" panose="020B0604020202020204" pitchFamily="34" charset="0"/>
              <a:buChar char="•"/>
            </a:pPr>
            <a:r>
              <a:rPr lang="en-US" sz="2600" dirty="0" smtClean="0"/>
              <a:t>Who benefits?</a:t>
            </a:r>
          </a:p>
          <a:p>
            <a:pPr marL="457200" indent="-457200">
              <a:buFont typeface="Arial" panose="020B0604020202020204" pitchFamily="34" charset="0"/>
              <a:buChar char="•"/>
            </a:pPr>
            <a:r>
              <a:rPr lang="en-US" sz="2600" dirty="0" smtClean="0"/>
              <a:t>How to consider both Landlord and Tenant perspectives?</a:t>
            </a:r>
          </a:p>
          <a:p>
            <a:pPr marL="457200" indent="-457200">
              <a:buFont typeface="Arial" panose="020B0604020202020204" pitchFamily="34" charset="0"/>
              <a:buChar char="•"/>
            </a:pPr>
            <a:r>
              <a:rPr lang="en-US" sz="2600" dirty="0" smtClean="0"/>
              <a:t>Market concessions during Pandemic vs now?</a:t>
            </a:r>
          </a:p>
          <a:p>
            <a:endParaRPr lang="en-US" sz="2600" dirty="0"/>
          </a:p>
          <a:p>
            <a:endParaRPr lang="en-US" sz="1100" dirty="0" smtClean="0"/>
          </a:p>
          <a:p>
            <a:pPr marL="285750" indent="-285750">
              <a:buFont typeface="Arial" panose="020B0604020202020204" pitchFamily="34" charset="0"/>
              <a:buChar char="•"/>
            </a:pPr>
            <a:endParaRPr lang="en-US" sz="1100" dirty="0"/>
          </a:p>
          <a:p>
            <a:endParaRPr lang="en-US" sz="1100" dirty="0"/>
          </a:p>
        </p:txBody>
      </p:sp>
      <p:pic>
        <p:nvPicPr>
          <p:cNvPr id="2" name="Picture 1"/>
          <p:cNvPicPr>
            <a:picLocks noChangeAspect="1"/>
          </p:cNvPicPr>
          <p:nvPr/>
        </p:nvPicPr>
        <p:blipFill>
          <a:blip r:embed="rId3"/>
          <a:stretch>
            <a:fillRect/>
          </a:stretch>
        </p:blipFill>
        <p:spPr>
          <a:xfrm>
            <a:off x="5334000" y="2961894"/>
            <a:ext cx="3662363" cy="2050923"/>
          </a:xfrm>
          <a:prstGeom prst="rect">
            <a:avLst/>
          </a:prstGeom>
        </p:spPr>
      </p:pic>
      <p:sp>
        <p:nvSpPr>
          <p:cNvPr id="6" name="Title 1"/>
          <p:cNvSpPr txBox="1">
            <a:spLocks/>
          </p:cNvSpPr>
          <p:nvPr/>
        </p:nvSpPr>
        <p:spPr>
          <a:xfrm>
            <a:off x="76200" y="285750"/>
            <a:ext cx="8763000" cy="516836"/>
          </a:xfrm>
          <a:prstGeom prst="rect">
            <a:avLst/>
          </a:prstGeom>
        </p:spPr>
        <p:txBody>
          <a:bodyP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smtClean="0"/>
              <a:t> </a:t>
            </a:r>
            <a:r>
              <a:rPr lang="en-US" sz="3000" b="1" dirty="0" smtClean="0">
                <a:latin typeface="+mn-lt"/>
              </a:rPr>
              <a:t>Lease Negotiations</a:t>
            </a:r>
            <a:endParaRPr lang="en-US" sz="3000" b="1" dirty="0">
              <a:latin typeface="+mn-lt"/>
            </a:endParaRPr>
          </a:p>
        </p:txBody>
      </p:sp>
    </p:spTree>
    <p:extLst>
      <p:ext uri="{BB962C8B-B14F-4D97-AF65-F5344CB8AC3E}">
        <p14:creationId xmlns:p14="http://schemas.microsoft.com/office/powerpoint/2010/main" val="1180118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8783"/>
            <a:ext cx="8763000" cy="516836"/>
          </a:xfrm>
        </p:spPr>
        <p:txBody>
          <a:bodyPr>
            <a:normAutofit fontScale="90000"/>
          </a:bodyPr>
          <a:lstStyle/>
          <a:p>
            <a:r>
              <a:rPr lang="en-US" sz="3300" dirty="0"/>
              <a:t> </a:t>
            </a:r>
            <a:r>
              <a:rPr lang="en-US" sz="3200" b="1" dirty="0">
                <a:latin typeface="+mn-lt"/>
              </a:rPr>
              <a:t>Lease Negotiations</a:t>
            </a:r>
          </a:p>
        </p:txBody>
      </p:sp>
      <p:sp>
        <p:nvSpPr>
          <p:cNvPr id="4" name="Subtitle 2"/>
          <p:cNvSpPr txBox="1">
            <a:spLocks/>
          </p:cNvSpPr>
          <p:nvPr/>
        </p:nvSpPr>
        <p:spPr>
          <a:xfrm>
            <a:off x="685800" y="895350"/>
            <a:ext cx="7364896" cy="3795920"/>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800" u="sng" dirty="0"/>
              <a:t>Tenant Asks</a:t>
            </a:r>
            <a:r>
              <a:rPr lang="en-US" sz="1800" dirty="0"/>
              <a:t> – </a:t>
            </a:r>
            <a:endParaRPr lang="en-US" sz="1800" dirty="0" smtClean="0"/>
          </a:p>
          <a:p>
            <a:pPr marL="257175" indent="-257175" algn="just">
              <a:buFont typeface="Arial" panose="020B0604020202020204" pitchFamily="34" charset="0"/>
              <a:buChar char="•"/>
            </a:pPr>
            <a:r>
              <a:rPr lang="en-US" sz="1800" dirty="0" smtClean="0"/>
              <a:t>Reduced rent</a:t>
            </a:r>
          </a:p>
          <a:p>
            <a:pPr marL="257175" indent="-257175" algn="just">
              <a:buFont typeface="Arial" panose="020B0604020202020204" pitchFamily="34" charset="0"/>
              <a:buChar char="•"/>
            </a:pPr>
            <a:r>
              <a:rPr lang="en-US" sz="1800" dirty="0" smtClean="0"/>
              <a:t>Forgiveness </a:t>
            </a:r>
            <a:r>
              <a:rPr lang="en-US" sz="1800" dirty="0"/>
              <a:t>of base rent and CAM arrears and/or deferral of same</a:t>
            </a:r>
          </a:p>
          <a:p>
            <a:pPr marL="257175" indent="-257175" algn="just">
              <a:buFont typeface="Arial" panose="020B0604020202020204" pitchFamily="34" charset="0"/>
              <a:buChar char="•"/>
            </a:pPr>
            <a:r>
              <a:rPr lang="en-US" sz="1800" dirty="0" smtClean="0"/>
              <a:t>Extended term and additional </a:t>
            </a:r>
            <a:r>
              <a:rPr lang="en-US" sz="1800" dirty="0"/>
              <a:t>renewal rights/term(s)</a:t>
            </a:r>
          </a:p>
          <a:p>
            <a:pPr marL="257175" indent="-257175" algn="just">
              <a:buFont typeface="Arial" panose="020B0604020202020204" pitchFamily="34" charset="0"/>
              <a:buChar char="•"/>
            </a:pPr>
            <a:r>
              <a:rPr lang="en-US" sz="1800" dirty="0"/>
              <a:t>Additional assignment/transfer rights</a:t>
            </a:r>
          </a:p>
          <a:p>
            <a:pPr marL="257175" indent="-257175" algn="just">
              <a:buFont typeface="Arial" panose="020B0604020202020204" pitchFamily="34" charset="0"/>
              <a:buChar char="•"/>
            </a:pPr>
            <a:r>
              <a:rPr lang="en-US" sz="1800" dirty="0"/>
              <a:t>Extension of tenant rights to </a:t>
            </a:r>
            <a:r>
              <a:rPr lang="en-US" sz="1800" dirty="0" smtClean="0"/>
              <a:t>assignee </a:t>
            </a:r>
          </a:p>
          <a:p>
            <a:pPr marL="257175" indent="-257175" algn="just">
              <a:buFont typeface="Arial" panose="020B0604020202020204" pitchFamily="34" charset="0"/>
              <a:buChar char="•"/>
            </a:pPr>
            <a:r>
              <a:rPr lang="en-US" sz="1800" dirty="0" smtClean="0"/>
              <a:t>Continuation </a:t>
            </a:r>
            <a:r>
              <a:rPr lang="en-US" sz="1800" dirty="0"/>
              <a:t>of exclusive/co-tenancy rights for assignee’s benefit</a:t>
            </a:r>
          </a:p>
          <a:p>
            <a:pPr marL="600075" lvl="1" indent="-257175" algn="just">
              <a:buSzPct val="75000"/>
              <a:buFont typeface="Courier New" panose="02070309020205020404" pitchFamily="49" charset="0"/>
              <a:buChar char="o"/>
            </a:pPr>
            <a:r>
              <a:rPr lang="en-US" sz="1800" dirty="0"/>
              <a:t>Permitted transfer/assignment and renewal rights extending to assignee</a:t>
            </a:r>
          </a:p>
          <a:p>
            <a:pPr marL="257175" indent="-257175" algn="just">
              <a:buFont typeface="Arial" panose="020B0604020202020204" pitchFamily="34" charset="0"/>
              <a:buChar char="•"/>
            </a:pPr>
            <a:r>
              <a:rPr lang="en-US" sz="1800" dirty="0"/>
              <a:t>Confidentiality of amended terms</a:t>
            </a:r>
          </a:p>
          <a:p>
            <a:pPr marL="257175" indent="-257175" algn="just">
              <a:buFont typeface="Arial" panose="020B0604020202020204" pitchFamily="34" charset="0"/>
              <a:buChar char="•"/>
            </a:pPr>
            <a:r>
              <a:rPr lang="en-US" sz="1800" dirty="0"/>
              <a:t>Effectiveness of modification – amended financial obligations shall be effective as of amendment date (rather than on confirmation of plan)</a:t>
            </a:r>
          </a:p>
          <a:p>
            <a:pPr marL="257175" indent="-257175" algn="just">
              <a:buFont typeface="Arial" panose="020B0604020202020204" pitchFamily="34" charset="0"/>
              <a:buChar char="•"/>
            </a:pPr>
            <a:endParaRPr lang="en-US" sz="1800" dirty="0"/>
          </a:p>
          <a:p>
            <a:pPr marL="257175" indent="-257175" algn="just">
              <a:buFont typeface="Arial" panose="020B0604020202020204" pitchFamily="34" charset="0"/>
              <a:buChar char="•"/>
            </a:pPr>
            <a:endParaRPr lang="en-US" sz="1800" dirty="0"/>
          </a:p>
        </p:txBody>
      </p:sp>
    </p:spTree>
    <p:extLst>
      <p:ext uri="{BB962C8B-B14F-4D97-AF65-F5344CB8AC3E}">
        <p14:creationId xmlns:p14="http://schemas.microsoft.com/office/powerpoint/2010/main" val="2015057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5"/>
            <a:ext cx="8763000" cy="491469"/>
          </a:xfrm>
        </p:spPr>
        <p:txBody>
          <a:bodyPr>
            <a:normAutofit/>
          </a:bodyPr>
          <a:lstStyle/>
          <a:p>
            <a:pPr algn="ctr"/>
            <a:r>
              <a:rPr lang="en-US" sz="2900" b="1" dirty="0" smtClean="0">
                <a:latin typeface="+mn-lt"/>
              </a:rPr>
              <a:t>Lease Negotiations</a:t>
            </a:r>
            <a:endParaRPr lang="en-US" sz="2900" b="1" dirty="0">
              <a:latin typeface="+mn-lt"/>
            </a:endParaRPr>
          </a:p>
        </p:txBody>
      </p:sp>
      <p:sp>
        <p:nvSpPr>
          <p:cNvPr id="3" name="Content Placeholder 2"/>
          <p:cNvSpPr>
            <a:spLocks noGrp="1"/>
          </p:cNvSpPr>
          <p:nvPr>
            <p:ph idx="1"/>
          </p:nvPr>
        </p:nvSpPr>
        <p:spPr>
          <a:xfrm>
            <a:off x="628650" y="834888"/>
            <a:ext cx="7886700" cy="3836504"/>
          </a:xfrm>
        </p:spPr>
        <p:txBody>
          <a:bodyPr>
            <a:normAutofit fontScale="92500" lnSpcReduction="10000"/>
          </a:bodyPr>
          <a:lstStyle/>
          <a:p>
            <a:pPr marL="0" indent="0">
              <a:buNone/>
            </a:pPr>
            <a:r>
              <a:rPr lang="en-US" sz="1800" u="sng" dirty="0"/>
              <a:t>Landlord Asks</a:t>
            </a:r>
            <a:r>
              <a:rPr lang="en-US" sz="1800" dirty="0"/>
              <a:t> – </a:t>
            </a:r>
            <a:endParaRPr lang="en-US" sz="1800" dirty="0" smtClean="0"/>
          </a:p>
          <a:p>
            <a:pPr algn="just"/>
            <a:r>
              <a:rPr lang="en-US" sz="1800" dirty="0" smtClean="0"/>
              <a:t>Payment </a:t>
            </a:r>
            <a:r>
              <a:rPr lang="en-US" sz="1800" dirty="0"/>
              <a:t>of existing arrears within 30/60 days of amendment effective date</a:t>
            </a:r>
          </a:p>
          <a:p>
            <a:pPr algn="just"/>
            <a:r>
              <a:rPr lang="en-US" sz="1800" dirty="0"/>
              <a:t>Addition of estoppel language – requesting tenant rep and warrant condition of premises, no existing landlord defaults, repairs, improvements, etc.</a:t>
            </a:r>
          </a:p>
          <a:p>
            <a:pPr algn="just"/>
            <a:r>
              <a:rPr lang="en-US" sz="1800" dirty="0"/>
              <a:t>Negation or limitation of previously negotiated tenant rights – </a:t>
            </a:r>
          </a:p>
          <a:p>
            <a:pPr lvl="1" algn="just">
              <a:buSzPct val="75000"/>
              <a:buFont typeface="Courier New" panose="02070309020205020404" pitchFamily="49" charset="0"/>
              <a:buChar char="o"/>
            </a:pPr>
            <a:r>
              <a:rPr lang="en-US" dirty="0" smtClean="0"/>
              <a:t>Exclusive/co-tenancy rights to become null upon transfer</a:t>
            </a:r>
          </a:p>
          <a:p>
            <a:pPr lvl="1" algn="just">
              <a:buSzPct val="75000"/>
              <a:buFont typeface="Courier New" panose="02070309020205020404" pitchFamily="49" charset="0"/>
              <a:buChar char="o"/>
            </a:pPr>
            <a:r>
              <a:rPr lang="en-US" dirty="0" smtClean="0"/>
              <a:t>Permitted transfer/assignment and renewal rights shall not extend to assignee</a:t>
            </a:r>
          </a:p>
          <a:p>
            <a:pPr algn="just"/>
            <a:r>
              <a:rPr lang="en-US" sz="1800" dirty="0"/>
              <a:t>Release of landlord’s commitment to provide future/present tenant improvement allowance to assignee</a:t>
            </a:r>
          </a:p>
          <a:p>
            <a:pPr algn="just"/>
            <a:r>
              <a:rPr lang="en-US" sz="1800" dirty="0"/>
              <a:t>Request replacement guarantor</a:t>
            </a:r>
          </a:p>
          <a:p>
            <a:pPr algn="just"/>
            <a:r>
              <a:rPr lang="en-US" sz="1800" dirty="0"/>
              <a:t>Effectiveness of modification – all amended terms to be effective upon confirmation of plan</a:t>
            </a:r>
          </a:p>
          <a:p>
            <a:pPr algn="just"/>
            <a:r>
              <a:rPr lang="en-US" sz="1800" dirty="0" smtClean="0"/>
              <a:t>Change to use restrictions</a:t>
            </a:r>
            <a:endParaRPr lang="en-US" sz="1800" dirty="0"/>
          </a:p>
          <a:p>
            <a:pPr algn="just"/>
            <a:endParaRPr lang="en-US" sz="1800" dirty="0"/>
          </a:p>
          <a:p>
            <a:pPr algn="just"/>
            <a:endParaRPr lang="en-US" sz="1800" dirty="0"/>
          </a:p>
          <a:p>
            <a:endParaRPr lang="en-US" dirty="0" smtClean="0"/>
          </a:p>
          <a:p>
            <a:endParaRPr lang="en-US" dirty="0" smtClean="0"/>
          </a:p>
          <a:p>
            <a:endParaRPr lang="en-US" dirty="0"/>
          </a:p>
        </p:txBody>
      </p:sp>
    </p:spTree>
    <p:extLst>
      <p:ext uri="{BB962C8B-B14F-4D97-AF65-F5344CB8AC3E}">
        <p14:creationId xmlns:p14="http://schemas.microsoft.com/office/powerpoint/2010/main" val="1118268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52400" y="436595"/>
            <a:ext cx="8839200" cy="6873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900" b="1" dirty="0" smtClean="0"/>
              <a:t>In exchange for Relief</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657350"/>
            <a:ext cx="3767667" cy="2119313"/>
          </a:xfrm>
          <a:prstGeom prst="rect">
            <a:avLst/>
          </a:prstGeom>
        </p:spPr>
      </p:pic>
      <p:pic>
        <p:nvPicPr>
          <p:cNvPr id="2" name="Picture 1"/>
          <p:cNvPicPr>
            <a:picLocks noChangeAspect="1"/>
          </p:cNvPicPr>
          <p:nvPr/>
        </p:nvPicPr>
        <p:blipFill>
          <a:blip r:embed="rId3"/>
          <a:stretch>
            <a:fillRect/>
          </a:stretch>
        </p:blipFill>
        <p:spPr>
          <a:xfrm>
            <a:off x="2209800" y="1299686"/>
            <a:ext cx="4724400" cy="2834640"/>
          </a:xfrm>
          <a:prstGeom prst="rect">
            <a:avLst/>
          </a:prstGeom>
        </p:spPr>
      </p:pic>
    </p:spTree>
    <p:extLst>
      <p:ext uri="{BB962C8B-B14F-4D97-AF65-F5344CB8AC3E}">
        <p14:creationId xmlns:p14="http://schemas.microsoft.com/office/powerpoint/2010/main" val="303452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2000"/>
                                        <p:tgtEl>
                                          <p:spTgt spid="3"/>
                                        </p:tgtEl>
                                      </p:cBhvr>
                                    </p:animEffect>
                                    <p:anim calcmode="lin" valueType="num">
                                      <p:cBhvr>
                                        <p:cTn id="10" dur="2000" fill="hold"/>
                                        <p:tgtEl>
                                          <p:spTgt spid="3"/>
                                        </p:tgtEl>
                                        <p:attrNameLst>
                                          <p:attrName>ppt_w</p:attrName>
                                        </p:attrNameLst>
                                      </p:cBhvr>
                                      <p:tavLst>
                                        <p:tav tm="0" fmla="#ppt_w*sin(2.5*pi*$)">
                                          <p:val>
                                            <p:fltVal val="0"/>
                                          </p:val>
                                        </p:tav>
                                        <p:tav tm="100000">
                                          <p:val>
                                            <p:fltVal val="1"/>
                                          </p:val>
                                        </p:tav>
                                      </p:tavLst>
                                    </p:anim>
                                    <p:anim calcmode="lin" valueType="num">
                                      <p:cBhvr>
                                        <p:cTn id="1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533400" y="438150"/>
            <a:ext cx="7886700" cy="685800"/>
          </a:xfrm>
        </p:spPr>
        <p:txBody>
          <a:bodyPr>
            <a:noAutofit/>
          </a:bodyPr>
          <a:lstStyle/>
          <a:p>
            <a:pPr algn="ctr"/>
            <a:r>
              <a:rPr lang="en-US" sz="2900" b="1" dirty="0" smtClean="0">
                <a:latin typeface="+mn-lt"/>
              </a:rPr>
              <a:t>Landlord Protections In Exchange for Relief</a:t>
            </a:r>
            <a:r>
              <a:rPr lang="en-US" sz="2900" b="1" dirty="0" smtClean="0"/>
              <a:t/>
            </a:r>
            <a:br>
              <a:rPr lang="en-US" sz="2900" b="1" dirty="0" smtClean="0"/>
            </a:br>
            <a:endParaRPr lang="en-US" sz="2900" b="1" dirty="0"/>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76200" y="1200150"/>
            <a:ext cx="7924800" cy="3263504"/>
          </a:xfrm>
        </p:spPr>
        <p:txBody>
          <a:bodyPr>
            <a:normAutofit lnSpcReduction="10000"/>
          </a:bodyPr>
          <a:lstStyle/>
          <a:p>
            <a:pPr lvl="0" algn="just"/>
            <a:r>
              <a:rPr lang="en-US" u="sng" dirty="0"/>
              <a:t>Lease Disposition</a:t>
            </a:r>
            <a:r>
              <a:rPr lang="en-US" dirty="0"/>
              <a:t>: </a:t>
            </a:r>
            <a:r>
              <a:rPr lang="en-US" dirty="0" smtClean="0"/>
              <a:t>Assumption </a:t>
            </a:r>
            <a:r>
              <a:rPr lang="en-US" dirty="0"/>
              <a:t>of the </a:t>
            </a:r>
            <a:r>
              <a:rPr lang="en-US" dirty="0" smtClean="0"/>
              <a:t>lease immediately </a:t>
            </a:r>
            <a:r>
              <a:rPr lang="en-US" dirty="0"/>
              <a:t>upon execution of rent relief agreement.  Voiding of agreement if lease is assigned or rejected, plus return to full rent and an allowed administrative claim for any rent relief already taken prior to disposition of lease.</a:t>
            </a:r>
          </a:p>
          <a:p>
            <a:pPr algn="just"/>
            <a:r>
              <a:rPr lang="en-US" u="sng" dirty="0" smtClean="0"/>
              <a:t>Timing </a:t>
            </a:r>
            <a:r>
              <a:rPr lang="en-US" u="sng" dirty="0"/>
              <a:t>of Rent </a:t>
            </a:r>
            <a:r>
              <a:rPr lang="en-US" u="sng" dirty="0" smtClean="0"/>
              <a:t>Relief</a:t>
            </a:r>
            <a:r>
              <a:rPr lang="en-US" dirty="0" smtClean="0"/>
              <a:t>: Concessions </a:t>
            </a:r>
            <a:r>
              <a:rPr lang="en-US" dirty="0"/>
              <a:t>should commence upon assumption of lease.  If parties agree to retroactive rent relief, upon assumption, any overpayment of rent may be credited first against cure amount due to landlord and then against future </a:t>
            </a:r>
            <a:r>
              <a:rPr lang="en-US" dirty="0" smtClean="0"/>
              <a:t>rent</a:t>
            </a:r>
          </a:p>
          <a:p>
            <a:pPr algn="just"/>
            <a:r>
              <a:rPr lang="en-US" u="sng" dirty="0"/>
              <a:t>Type of Rent Relief</a:t>
            </a:r>
            <a:r>
              <a:rPr lang="en-US" dirty="0"/>
              <a:t>:  Deferral, instead of reduction, of rent.  Or rent reduction for a limited duration</a:t>
            </a:r>
            <a:r>
              <a:rPr lang="en-US" dirty="0" smtClean="0"/>
              <a:t>.</a:t>
            </a:r>
          </a:p>
          <a:p>
            <a:endParaRPr lang="en-US" dirty="0"/>
          </a:p>
          <a:p>
            <a:endParaRPr lang="en-US" dirty="0"/>
          </a:p>
          <a:p>
            <a:endParaRPr lang="en-US" dirty="0"/>
          </a:p>
          <a:p>
            <a:pPr lvl="1"/>
            <a:endParaRPr lang="en-US" u="sng" dirty="0"/>
          </a:p>
        </p:txBody>
      </p:sp>
    </p:spTree>
    <p:extLst>
      <p:ext uri="{BB962C8B-B14F-4D97-AF65-F5344CB8AC3E}">
        <p14:creationId xmlns:p14="http://schemas.microsoft.com/office/powerpoint/2010/main" val="3324233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533400" y="438150"/>
            <a:ext cx="7886700" cy="609600"/>
          </a:xfrm>
        </p:spPr>
        <p:txBody>
          <a:bodyPr>
            <a:noAutofit/>
          </a:bodyPr>
          <a:lstStyle/>
          <a:p>
            <a:pPr algn="ctr"/>
            <a:r>
              <a:rPr lang="en-US" sz="2900" b="1" dirty="0" smtClean="0">
                <a:latin typeface="+mn-lt"/>
              </a:rPr>
              <a:t>Landlord Protections In Exchange for Relief</a:t>
            </a:r>
            <a:br>
              <a:rPr lang="en-US" sz="2900" b="1" dirty="0" smtClean="0">
                <a:latin typeface="+mn-lt"/>
              </a:rPr>
            </a:br>
            <a:endParaRPr lang="en-US" sz="2900" b="1" dirty="0">
              <a:latin typeface="+mn-lt"/>
            </a:endParaRPr>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76200" y="1200150"/>
            <a:ext cx="7924800" cy="3263504"/>
          </a:xfrm>
        </p:spPr>
        <p:txBody>
          <a:bodyPr>
            <a:normAutofit/>
          </a:bodyPr>
          <a:lstStyle/>
          <a:p>
            <a:pPr algn="just"/>
            <a:r>
              <a:rPr lang="en-US" u="sng" dirty="0" smtClean="0"/>
              <a:t>Cure </a:t>
            </a:r>
            <a:r>
              <a:rPr lang="en-US" u="sng" dirty="0"/>
              <a:t>of Defaults</a:t>
            </a:r>
            <a:r>
              <a:rPr lang="en-US" dirty="0"/>
              <a:t>:  It is in both parties’ best interests to quantify the amounts due for cure and pecuniary loss and to provide for prompt payment after assumption.  This avoids unnecessary delay and </a:t>
            </a:r>
            <a:r>
              <a:rPr lang="en-US" dirty="0" smtClean="0"/>
              <a:t>litigation later.</a:t>
            </a:r>
          </a:p>
          <a:p>
            <a:pPr lvl="1" algn="just"/>
            <a:r>
              <a:rPr lang="en-US" dirty="0" smtClean="0">
                <a:ea typeface="Calibri" panose="020F0502020204030204" pitchFamily="34" charset="0"/>
              </a:rPr>
              <a:t>In re Senior Care Centers, LLC, 607 </a:t>
            </a:r>
            <a:r>
              <a:rPr lang="en-US" dirty="0" err="1" smtClean="0">
                <a:ea typeface="Calibri" panose="020F0502020204030204" pitchFamily="34" charset="0"/>
              </a:rPr>
              <a:t>B.R</a:t>
            </a:r>
            <a:r>
              <a:rPr lang="en-US" dirty="0" smtClean="0">
                <a:ea typeface="Calibri" panose="020F0502020204030204" pitchFamily="34" charset="0"/>
              </a:rPr>
              <a:t>. 580, 593 (</a:t>
            </a:r>
            <a:r>
              <a:rPr lang="en-US" dirty="0" err="1" smtClean="0">
                <a:ea typeface="Calibri" panose="020F0502020204030204" pitchFamily="34" charset="0"/>
              </a:rPr>
              <a:t>Bankr</a:t>
            </a:r>
            <a:r>
              <a:rPr lang="en-US" dirty="0" smtClean="0">
                <a:ea typeface="Calibri" panose="020F0502020204030204" pitchFamily="34" charset="0"/>
              </a:rPr>
              <a:t>. N.D. Tex. 2019)</a:t>
            </a:r>
          </a:p>
          <a:p>
            <a:pPr lvl="1" algn="just"/>
            <a:r>
              <a:rPr lang="en-US" dirty="0" smtClean="0"/>
              <a:t>In re </a:t>
            </a:r>
            <a:r>
              <a:rPr lang="en-US" dirty="0" err="1" smtClean="0"/>
              <a:t>PRK</a:t>
            </a:r>
            <a:r>
              <a:rPr lang="en-US" dirty="0" smtClean="0"/>
              <a:t> Enterprises, Inc., 235 </a:t>
            </a:r>
            <a:r>
              <a:rPr lang="en-US" dirty="0" err="1" smtClean="0"/>
              <a:t>B.R</a:t>
            </a:r>
            <a:r>
              <a:rPr lang="en-US" dirty="0" smtClean="0"/>
              <a:t>. 597, 601 (</a:t>
            </a:r>
            <a:r>
              <a:rPr lang="en-US" dirty="0" err="1" smtClean="0"/>
              <a:t>Bankr</a:t>
            </a:r>
            <a:r>
              <a:rPr lang="en-US" dirty="0" smtClean="0"/>
              <a:t>. E.D. Tex. 1999).</a:t>
            </a:r>
          </a:p>
          <a:p>
            <a:pPr algn="just"/>
            <a:r>
              <a:rPr lang="en-US" u="sng" dirty="0" smtClean="0"/>
              <a:t>Lease Obligations During Bankruptcy Case</a:t>
            </a:r>
            <a:r>
              <a:rPr lang="en-US" dirty="0" smtClean="0"/>
              <a:t>:  Tenant should timely comply with all lease requirements, including payment of rent.  If monetary or non-monetary default occurs and is not cured, amendment should be null and void.</a:t>
            </a:r>
          </a:p>
          <a:p>
            <a:endParaRPr lang="en-US" dirty="0"/>
          </a:p>
          <a:p>
            <a:endParaRPr lang="en-US" dirty="0"/>
          </a:p>
          <a:p>
            <a:endParaRPr lang="en-US" dirty="0"/>
          </a:p>
          <a:p>
            <a:pPr lvl="1"/>
            <a:endParaRPr lang="en-US" u="sng" dirty="0"/>
          </a:p>
        </p:txBody>
      </p:sp>
    </p:spTree>
    <p:extLst>
      <p:ext uri="{BB962C8B-B14F-4D97-AF65-F5344CB8AC3E}">
        <p14:creationId xmlns:p14="http://schemas.microsoft.com/office/powerpoint/2010/main" val="389491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228600" y="438150"/>
            <a:ext cx="8534400" cy="762000"/>
          </a:xfrm>
        </p:spPr>
        <p:txBody>
          <a:bodyPr>
            <a:noAutofit/>
          </a:bodyPr>
          <a:lstStyle/>
          <a:p>
            <a:pPr algn="ctr"/>
            <a:r>
              <a:rPr lang="en-US" sz="2900" b="1" dirty="0" smtClean="0">
                <a:latin typeface="+mn-lt"/>
              </a:rPr>
              <a:t>Landlord Protections In Exchange for Relief</a:t>
            </a:r>
            <a:r>
              <a:rPr lang="en-US" sz="2900" b="1" dirty="0" smtClean="0"/>
              <a:t/>
            </a:r>
            <a:br>
              <a:rPr lang="en-US" sz="2900" b="1" dirty="0" smtClean="0"/>
            </a:br>
            <a:endParaRPr lang="en-US" sz="2900" b="1" dirty="0"/>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76200" y="1200150"/>
            <a:ext cx="7924800" cy="3263504"/>
          </a:xfrm>
        </p:spPr>
        <p:txBody>
          <a:bodyPr>
            <a:normAutofit/>
          </a:bodyPr>
          <a:lstStyle/>
          <a:p>
            <a:pPr algn="just"/>
            <a:r>
              <a:rPr lang="en-US" u="sng" dirty="0" smtClean="0"/>
              <a:t>Post-Assumption </a:t>
            </a:r>
            <a:r>
              <a:rPr lang="en-US" u="sng" dirty="0"/>
              <a:t>Lease Obligations</a:t>
            </a:r>
            <a:r>
              <a:rPr lang="en-US" dirty="0"/>
              <a:t>:  Tenant should continue to be responsible for year-end reconciliations and indemnification obligations as they come due in the ordinary course of business and to honor any obligation to indemnify landlord.</a:t>
            </a:r>
          </a:p>
          <a:p>
            <a:pPr algn="just"/>
            <a:r>
              <a:rPr lang="en-US" u="sng" dirty="0"/>
              <a:t>Multiple Leases</a:t>
            </a:r>
            <a:r>
              <a:rPr lang="en-US" dirty="0"/>
              <a:t>:  If landlord is party to more than one lease with tenant, rent relief should be conditioned on all leases being assumed.</a:t>
            </a:r>
          </a:p>
          <a:p>
            <a:pPr algn="just"/>
            <a:r>
              <a:rPr lang="en-US" u="sng" dirty="0" smtClean="0"/>
              <a:t>Court </a:t>
            </a:r>
            <a:r>
              <a:rPr lang="en-US" u="sng" dirty="0"/>
              <a:t>Approval</a:t>
            </a:r>
            <a:r>
              <a:rPr lang="en-US" dirty="0"/>
              <a:t>:  Necessary to ensure that the modified terms are enforceable upon a debtor’s breach and are not considered restrictions on assignment. </a:t>
            </a:r>
          </a:p>
          <a:p>
            <a:endParaRPr lang="en-US" dirty="0"/>
          </a:p>
          <a:p>
            <a:endParaRPr lang="en-US" dirty="0"/>
          </a:p>
          <a:p>
            <a:pPr lvl="1"/>
            <a:endParaRPr lang="en-US" u="sng" dirty="0"/>
          </a:p>
        </p:txBody>
      </p:sp>
    </p:spTree>
    <p:extLst>
      <p:ext uri="{BB962C8B-B14F-4D97-AF65-F5344CB8AC3E}">
        <p14:creationId xmlns:p14="http://schemas.microsoft.com/office/powerpoint/2010/main" val="1944143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533400" y="438150"/>
            <a:ext cx="7886700" cy="994172"/>
          </a:xfrm>
        </p:spPr>
        <p:txBody>
          <a:bodyPr>
            <a:noAutofit/>
          </a:bodyPr>
          <a:lstStyle/>
          <a:p>
            <a:pPr algn="ctr"/>
            <a:r>
              <a:rPr lang="en-US" sz="2900" b="1" dirty="0">
                <a:latin typeface="+mn-lt"/>
              </a:rPr>
              <a:t>Landlord Protections In Exchange for </a:t>
            </a:r>
            <a:r>
              <a:rPr lang="en-US" sz="2900" b="1" dirty="0" smtClean="0">
                <a:latin typeface="+mn-lt"/>
              </a:rPr>
              <a:t>Relief – Examples</a:t>
            </a:r>
            <a:r>
              <a:rPr lang="en-US" sz="2900" b="1" dirty="0" smtClean="0"/>
              <a:t/>
            </a:r>
            <a:br>
              <a:rPr lang="en-US" sz="2900" b="1" dirty="0" smtClean="0"/>
            </a:br>
            <a:endParaRPr lang="en-US" sz="2900" b="1" dirty="0"/>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76200" y="1200150"/>
            <a:ext cx="7924800" cy="3263504"/>
          </a:xfrm>
        </p:spPr>
        <p:txBody>
          <a:bodyPr>
            <a:normAutofit fontScale="85000" lnSpcReduction="10000"/>
          </a:bodyPr>
          <a:lstStyle/>
          <a:p>
            <a:pPr marL="342900" lvl="1" indent="0" algn="just">
              <a:buNone/>
            </a:pPr>
            <a:endParaRPr lang="en-US" b="1" dirty="0" smtClean="0"/>
          </a:p>
          <a:p>
            <a:pPr marL="342900" lvl="1" indent="0" algn="just">
              <a:buNone/>
            </a:pPr>
            <a:r>
              <a:rPr lang="en-US" b="1" dirty="0" smtClean="0"/>
              <a:t>EFFECTIVENESS </a:t>
            </a:r>
            <a:r>
              <a:rPr lang="en-US" b="1" dirty="0"/>
              <a:t>OF LEASE MODIFICATION:  </a:t>
            </a:r>
            <a:r>
              <a:rPr lang="en-US" dirty="0"/>
              <a:t> </a:t>
            </a:r>
            <a:r>
              <a:rPr lang="en-US" dirty="0" smtClean="0"/>
              <a:t>The </a:t>
            </a:r>
            <a:r>
              <a:rPr lang="en-US" dirty="0"/>
              <a:t>amendments, modifications, and waivers with respect to the Lease set forth in this Amendment shall be effective upon the date that the United States Bankruptcy Court for the Southern District of Texas (Houston Division) (the “</a:t>
            </a:r>
            <a:r>
              <a:rPr lang="en-US" b="1" i="1" dirty="0"/>
              <a:t>Bankruptcy Court</a:t>
            </a:r>
            <a:r>
              <a:rPr lang="en-US" dirty="0"/>
              <a:t>”) enters an order approving the assumption or assignment of the Lease, whether pursuant to or in connection with a sale of the Tenant’s assets pursuant to Section 363 of the Bankruptcy Code, confirmation of Tenant’s Chapter 11 plan of reorganization, or a stand-alone motion for assumption or assignment of the Lease (in each case, the “</a:t>
            </a:r>
            <a:r>
              <a:rPr lang="en-US" b="1" i="1" dirty="0"/>
              <a:t>Restructuring Effective Date</a:t>
            </a:r>
            <a:r>
              <a:rPr lang="en-US" dirty="0"/>
              <a:t>”); provided, however, that so long as the Tenant is in compliance with all obligations under the Lease as of the date of this Amendment, Tenant’s rent, percentage rent, CAM, taxes and other financial obligations under the Lease shall be deemed amended in accordance with this Amendment as of the date of this Amendment; provided further, however, that in the event the Restructuring Effective Date does not occur or the Lease is rejected in accordance with the Bankruptcy Code, this Amendment shall be null and void and the parties shall revert to their respective positions as if this Amendment never existed. The Tenant shall provide the Landlord with prompt written notice of the Restructuring Effective Date and any information reasonably required by Landlord with respect to such restructuring.</a:t>
            </a:r>
          </a:p>
          <a:p>
            <a:pPr lvl="1" algn="just"/>
            <a:endParaRPr lang="en-US" u="sng" dirty="0"/>
          </a:p>
        </p:txBody>
      </p:sp>
    </p:spTree>
    <p:extLst>
      <p:ext uri="{BB962C8B-B14F-4D97-AF65-F5344CB8AC3E}">
        <p14:creationId xmlns:p14="http://schemas.microsoft.com/office/powerpoint/2010/main" val="2566773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533400" y="438150"/>
            <a:ext cx="7886700" cy="994172"/>
          </a:xfrm>
        </p:spPr>
        <p:txBody>
          <a:bodyPr>
            <a:noAutofit/>
          </a:bodyPr>
          <a:lstStyle/>
          <a:p>
            <a:pPr algn="ctr"/>
            <a:r>
              <a:rPr lang="en-US" sz="2900" b="1" dirty="0">
                <a:latin typeface="+mn-lt"/>
              </a:rPr>
              <a:t>Landlord Protections In Exchange for </a:t>
            </a:r>
            <a:r>
              <a:rPr lang="en-US" sz="2900" b="1" dirty="0" smtClean="0">
                <a:latin typeface="+mn-lt"/>
              </a:rPr>
              <a:t>Relief – Examples</a:t>
            </a:r>
            <a:br>
              <a:rPr lang="en-US" sz="2900" b="1" dirty="0" smtClean="0">
                <a:latin typeface="+mn-lt"/>
              </a:rPr>
            </a:br>
            <a:endParaRPr lang="en-US" sz="2900" b="1" dirty="0">
              <a:latin typeface="+mn-lt"/>
            </a:endParaRPr>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533400" y="1276350"/>
            <a:ext cx="7886700" cy="3124200"/>
          </a:xfrm>
        </p:spPr>
        <p:txBody>
          <a:bodyPr>
            <a:normAutofit fontScale="70000" lnSpcReduction="20000"/>
          </a:bodyPr>
          <a:lstStyle/>
          <a:p>
            <a:pPr marL="0" lvl="0" indent="0" algn="just">
              <a:buNone/>
            </a:pPr>
            <a:endParaRPr lang="en-US" sz="2400" b="1" dirty="0" smtClean="0"/>
          </a:p>
          <a:p>
            <a:pPr marL="0" lvl="0" indent="0" algn="just">
              <a:buNone/>
            </a:pPr>
            <a:r>
              <a:rPr lang="en-US" sz="2400" b="1" dirty="0" smtClean="0"/>
              <a:t>CONFIDENTIALITY</a:t>
            </a:r>
            <a:r>
              <a:rPr lang="en-US" sz="2400" b="1" dirty="0"/>
              <a:t>:  </a:t>
            </a:r>
            <a:r>
              <a:rPr lang="en-US" sz="2400" b="1" dirty="0" smtClean="0"/>
              <a:t> </a:t>
            </a:r>
            <a:r>
              <a:rPr lang="en-US" sz="2400" dirty="0" smtClean="0"/>
              <a:t>Tenant hereby </a:t>
            </a:r>
            <a:r>
              <a:rPr lang="en-US" sz="2400" dirty="0"/>
              <a:t>agrees and acknowledges that </a:t>
            </a:r>
            <a:r>
              <a:rPr lang="en-US" sz="2400" dirty="0" smtClean="0"/>
              <a:t>Tenant, </a:t>
            </a:r>
            <a:r>
              <a:rPr lang="en-US" sz="2400" dirty="0"/>
              <a:t>including its employees, agents, affiliates and consultants, shall not disclose any of the terms of this Amendment including but not limited to the terms herein and the negotiations had with Landlord (including its employees, agents, affiliates and consultants) (the “</a:t>
            </a:r>
            <a:r>
              <a:rPr lang="en-US" sz="2400" b="1" i="1" dirty="0"/>
              <a:t>Landlord Parties</a:t>
            </a:r>
            <a:r>
              <a:rPr lang="en-US" sz="2400" dirty="0"/>
              <a:t>”) in connection with this Amendment and the Lease, to any tenant or occupant at the Property</a:t>
            </a:r>
            <a:r>
              <a:rPr lang="en-US" sz="2400" b="1" dirty="0"/>
              <a:t> </a:t>
            </a:r>
            <a:r>
              <a:rPr lang="en-US" sz="2400" dirty="0"/>
              <a:t>or any other party, without first obtaining the prior written consent of Landlord, which Landlord may withhold in Landlord’s sole and absolute discretion.  </a:t>
            </a:r>
            <a:r>
              <a:rPr lang="en-US" sz="2400" dirty="0" smtClean="0"/>
              <a:t>Tenant </a:t>
            </a:r>
            <a:r>
              <a:rPr lang="en-US" sz="2400" dirty="0"/>
              <a:t>shall </a:t>
            </a:r>
            <a:r>
              <a:rPr lang="en-US" sz="2400" dirty="0" smtClean="0"/>
              <a:t>use, </a:t>
            </a:r>
            <a:r>
              <a:rPr lang="en-US" sz="2400" dirty="0"/>
              <a:t>as a </a:t>
            </a:r>
            <a:r>
              <a:rPr lang="en-US" sz="2400" dirty="0" smtClean="0"/>
              <a:t>minimum, </a:t>
            </a:r>
            <a:r>
              <a:rPr lang="en-US" sz="2400" dirty="0"/>
              <a:t>the same degree of care to avoid disclosure of hereunder as it employs with respect to its own confidential and proprietary information</a:t>
            </a:r>
            <a:r>
              <a:rPr lang="en-US" sz="2400" dirty="0" smtClean="0"/>
              <a:t>.  Tenant will </a:t>
            </a:r>
            <a:r>
              <a:rPr lang="en-US" sz="2400" dirty="0"/>
              <a:t>not make any announcements, disclosures or public statements of any kind regarding this Amendment, including but not limited to the terms herein and the negotiations had with Landlord Parties in connection with this Amendment and the Lease, without Landlord’s prior written consent, which Landlord may withhold in Landlord’s sole and absolute discretion.</a:t>
            </a:r>
            <a:endParaRPr lang="en-US" u="sng" dirty="0"/>
          </a:p>
        </p:txBody>
      </p:sp>
    </p:spTree>
    <p:extLst>
      <p:ext uri="{BB962C8B-B14F-4D97-AF65-F5344CB8AC3E}">
        <p14:creationId xmlns:p14="http://schemas.microsoft.com/office/powerpoint/2010/main" val="31685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533400" y="438150"/>
            <a:ext cx="7886700" cy="994172"/>
          </a:xfrm>
        </p:spPr>
        <p:txBody>
          <a:bodyPr>
            <a:noAutofit/>
          </a:bodyPr>
          <a:lstStyle/>
          <a:p>
            <a:pPr algn="ctr"/>
            <a:r>
              <a:rPr lang="en-US" sz="2900" b="1" dirty="0">
                <a:latin typeface="+mn-lt"/>
              </a:rPr>
              <a:t>Landlord Protections In Exchange for </a:t>
            </a:r>
            <a:r>
              <a:rPr lang="en-US" sz="2900" b="1" dirty="0" smtClean="0">
                <a:latin typeface="+mn-lt"/>
              </a:rPr>
              <a:t>Relief – Examples</a:t>
            </a:r>
            <a:r>
              <a:rPr lang="en-US" sz="2900" b="1" dirty="0" smtClean="0"/>
              <a:t/>
            </a:r>
            <a:br>
              <a:rPr lang="en-US" sz="2900" b="1" dirty="0" smtClean="0"/>
            </a:br>
            <a:endParaRPr lang="en-US" sz="2900" b="1" dirty="0"/>
          </a:p>
        </p:txBody>
      </p:sp>
      <p:sp>
        <p:nvSpPr>
          <p:cNvPr id="4" name="Content Placeholder 2">
            <a:extLst>
              <a:ext uri="{FF2B5EF4-FFF2-40B4-BE49-F238E27FC236}">
                <a16:creationId xmlns:a16="http://schemas.microsoft.com/office/drawing/2014/main" id="{43C740B8-90AD-4E65-AE26-20AEA3359887}"/>
              </a:ext>
            </a:extLst>
          </p:cNvPr>
          <p:cNvSpPr>
            <a:spLocks noGrp="1"/>
          </p:cNvSpPr>
          <p:nvPr>
            <p:ph idx="1"/>
          </p:nvPr>
        </p:nvSpPr>
        <p:spPr>
          <a:xfrm>
            <a:off x="76200" y="1200150"/>
            <a:ext cx="7924800" cy="3263900"/>
          </a:xfrm>
        </p:spPr>
        <p:txBody>
          <a:bodyPr>
            <a:normAutofit fontScale="85000" lnSpcReduction="10000"/>
          </a:bodyPr>
          <a:lstStyle/>
          <a:p>
            <a:pPr marL="342900" lvl="1" indent="0" algn="just">
              <a:buNone/>
            </a:pPr>
            <a:endParaRPr lang="en-US" b="1" dirty="0" smtClean="0"/>
          </a:p>
          <a:p>
            <a:pPr marL="342900" lvl="1" indent="0" algn="just">
              <a:buNone/>
            </a:pPr>
            <a:r>
              <a:rPr lang="en-US" b="1" dirty="0" smtClean="0"/>
              <a:t>ATTORNEYS’ FEES AND EXPENSES:  </a:t>
            </a:r>
            <a:r>
              <a:rPr lang="en-US" dirty="0"/>
              <a:t> </a:t>
            </a:r>
            <a:r>
              <a:rPr lang="en-US" u="sng" dirty="0"/>
              <a:t>Tenant shall pay to Landlord all costs and expenses incurred by Landlord in enforcing or preserving Landlord’s rights under this Lease </a:t>
            </a:r>
            <a:r>
              <a:rPr lang="en-US" dirty="0"/>
              <a:t>and the security for this Lease, and in all matters of collection, </a:t>
            </a:r>
            <a:r>
              <a:rPr lang="en-US" u="sng" dirty="0"/>
              <a:t>whether or not an Event of Default has actually occurred </a:t>
            </a:r>
            <a:r>
              <a:rPr lang="en-US" dirty="0"/>
              <a:t>or has been declared and thereafter cured, including, but not limited to, (a) attorney's and paralegal, consulting and witness fees and disbursements, whether in house or outside counsel; (b) the fees, costs and expenses of any litigation, appellate, administrative, bankruptcy, insolvency, receivership and any other similar proceeding; (c) court costs; (d) the expenses of Landlord, its employees, agents, attorneys and witnesses in preparing for litigation, administrative, bankruptcy, insolvency and other proceedings, including, without limitation, lodging, meals, travel, and attendance at meetings, hearings, depositions, and trials in connection therewith; and (e) consulting and witness fees and expenses incurred by Landlord in connection with any litigation or other proceeding. </a:t>
            </a:r>
            <a:r>
              <a:rPr lang="en-US" u="sng" dirty="0"/>
              <a:t>Notwithstanding the foregoing, in the event litigation is commenced with respect to any alleged default under this Lease,</a:t>
            </a:r>
            <a:r>
              <a:rPr lang="en-US" dirty="0"/>
              <a:t> the </a:t>
            </a:r>
            <a:r>
              <a:rPr lang="en-US" u="sng" dirty="0"/>
              <a:t>prevailing party </a:t>
            </a:r>
            <a:r>
              <a:rPr lang="en-US" dirty="0"/>
              <a:t>in such litigation </a:t>
            </a:r>
            <a:r>
              <a:rPr lang="en-US" u="sng" dirty="0"/>
              <a:t>shall be entitled to receive</a:t>
            </a:r>
            <a:r>
              <a:rPr lang="en-US" dirty="0"/>
              <a:t>, in addition to any award of damages, such sum as the court shall determine as its </a:t>
            </a:r>
            <a:r>
              <a:rPr lang="en-US" u="sng" dirty="0"/>
              <a:t>reasonable attorneys' fees </a:t>
            </a:r>
            <a:r>
              <a:rPr lang="en-US" dirty="0"/>
              <a:t>and litigation expenses incurred in connection with such litigation.</a:t>
            </a:r>
          </a:p>
          <a:p>
            <a:pPr lvl="1" algn="just"/>
            <a:endParaRPr lang="en-US" u="sng" dirty="0"/>
          </a:p>
        </p:txBody>
      </p:sp>
    </p:spTree>
    <p:extLst>
      <p:ext uri="{BB962C8B-B14F-4D97-AF65-F5344CB8AC3E}">
        <p14:creationId xmlns:p14="http://schemas.microsoft.com/office/powerpoint/2010/main" val="17136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152400" y="361950"/>
            <a:ext cx="8763000" cy="457200"/>
          </a:xfrm>
        </p:spPr>
        <p:txBody>
          <a:bodyPr>
            <a:noAutofit/>
          </a:bodyPr>
          <a:lstStyle/>
          <a:p>
            <a:pPr algn="ctr"/>
            <a:r>
              <a:rPr lang="en-US" sz="2900" b="1" dirty="0" smtClean="0">
                <a:latin typeface="+mn-lt"/>
              </a:rPr>
              <a:t>Introduction </a:t>
            </a:r>
            <a:endParaRPr lang="en-US" sz="2900" b="1" dirty="0">
              <a:latin typeface="+mn-lt"/>
            </a:endParaRPr>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76200" y="1200150"/>
            <a:ext cx="5257800" cy="3263504"/>
          </a:xfrm>
        </p:spPr>
        <p:txBody>
          <a:bodyPr>
            <a:normAutofit/>
          </a:bodyPr>
          <a:lstStyle/>
          <a:p>
            <a:pPr lvl="1">
              <a:buFont typeface="Wingdings" panose="05000000000000000000" pitchFamily="2" charset="2"/>
              <a:buChar char="§"/>
            </a:pPr>
            <a:endParaRPr lang="en-US" sz="2600" dirty="0" smtClean="0"/>
          </a:p>
          <a:p>
            <a:pPr lvl="1" algn="just">
              <a:lnSpc>
                <a:spcPct val="100000"/>
              </a:lnSpc>
              <a:spcAft>
                <a:spcPts val="600"/>
              </a:spcAft>
            </a:pPr>
            <a:r>
              <a:rPr lang="en-US" sz="2600" dirty="0" smtClean="0"/>
              <a:t>Market Update </a:t>
            </a:r>
          </a:p>
          <a:p>
            <a:pPr lvl="1" algn="just">
              <a:lnSpc>
                <a:spcPct val="100000"/>
              </a:lnSpc>
              <a:spcAft>
                <a:spcPts val="600"/>
              </a:spcAft>
            </a:pPr>
            <a:r>
              <a:rPr lang="en-US" sz="2600" dirty="0" smtClean="0"/>
              <a:t>Pre-Bankruptcy – Considerations</a:t>
            </a:r>
          </a:p>
          <a:p>
            <a:pPr lvl="1" algn="just">
              <a:lnSpc>
                <a:spcPct val="100000"/>
              </a:lnSpc>
              <a:spcAft>
                <a:spcPts val="600"/>
              </a:spcAft>
            </a:pPr>
            <a:r>
              <a:rPr lang="en-US" sz="2600" dirty="0" smtClean="0"/>
              <a:t>Bankruptcy Filing – Negotiations  </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299" y="1614488"/>
            <a:ext cx="3086101" cy="2434828"/>
          </a:xfrm>
          <a:prstGeom prst="rect">
            <a:avLst/>
          </a:prstGeom>
        </p:spPr>
      </p:pic>
    </p:spTree>
    <p:extLst>
      <p:ext uri="{BB962C8B-B14F-4D97-AF65-F5344CB8AC3E}">
        <p14:creationId xmlns:p14="http://schemas.microsoft.com/office/powerpoint/2010/main" val="847977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83680"/>
            <a:ext cx="8458200" cy="572988"/>
          </a:xfrm>
        </p:spPr>
        <p:txBody>
          <a:bodyPr>
            <a:noAutofit/>
          </a:bodyPr>
          <a:lstStyle/>
          <a:p>
            <a:pPr algn="ctr"/>
            <a:r>
              <a:rPr lang="en-US" sz="2900" b="1" dirty="0" smtClean="0">
                <a:latin typeface="+mn-lt"/>
              </a:rPr>
              <a:t>Contacts</a:t>
            </a:r>
            <a:r>
              <a:rPr lang="en-US" sz="2900" b="1" dirty="0">
                <a:latin typeface="+mn-lt"/>
              </a:rPr>
              <a:t/>
            </a:r>
            <a:br>
              <a:rPr lang="en-US" sz="2900" b="1" dirty="0">
                <a:latin typeface="+mn-lt"/>
              </a:rPr>
            </a:br>
            <a:endParaRPr lang="en-US" sz="2900" b="1" dirty="0">
              <a:latin typeface="+mn-lt"/>
            </a:endParaRPr>
          </a:p>
        </p:txBody>
      </p:sp>
      <p:sp>
        <p:nvSpPr>
          <p:cNvPr id="7" name="Rectangle 6"/>
          <p:cNvSpPr/>
          <p:nvPr/>
        </p:nvSpPr>
        <p:spPr>
          <a:xfrm>
            <a:off x="5867400" y="2114550"/>
            <a:ext cx="2819400" cy="1277273"/>
          </a:xfrm>
          <a:prstGeom prst="rect">
            <a:avLst/>
          </a:prstGeom>
        </p:spPr>
        <p:txBody>
          <a:bodyPr wrap="square">
            <a:spAutoFit/>
          </a:bodyPr>
          <a:lstStyle/>
          <a:p>
            <a:pPr lvl="0" algn="ctr"/>
            <a:r>
              <a:rPr lang="en-US" sz="1100" dirty="0">
                <a:solidFill>
                  <a:sysClr val="windowText" lastClr="000000"/>
                </a:solidFill>
                <a:latin typeface="Arial" panose="020B0604020202020204" pitchFamily="34" charset="0"/>
                <a:cs typeface="Arial" panose="020B0604020202020204" pitchFamily="34" charset="0"/>
              </a:rPr>
              <a:t>Sean T. Wilson </a:t>
            </a:r>
          </a:p>
          <a:p>
            <a:pPr lvl="0" algn="ctr"/>
            <a:r>
              <a:rPr lang="en-US" sz="1100" dirty="0">
                <a:solidFill>
                  <a:sysClr val="windowText" lastClr="000000"/>
                </a:solidFill>
                <a:latin typeface="Arial" panose="020B0604020202020204" pitchFamily="34" charset="0"/>
                <a:cs typeface="Arial" panose="020B0604020202020204" pitchFamily="34" charset="0"/>
              </a:rPr>
              <a:t>Senior Associate </a:t>
            </a:r>
          </a:p>
          <a:p>
            <a:pPr lvl="0" algn="ctr"/>
            <a:r>
              <a:rPr lang="en-US" sz="1100" dirty="0">
                <a:solidFill>
                  <a:sysClr val="windowText" lastClr="000000"/>
                </a:solidFill>
                <a:latin typeface="Arial" panose="020B0604020202020204" pitchFamily="34" charset="0"/>
                <a:cs typeface="Arial" panose="020B0604020202020204" pitchFamily="34" charset="0"/>
              </a:rPr>
              <a:t>Kelley Drye &amp; Warren LLP</a:t>
            </a:r>
          </a:p>
          <a:p>
            <a:pPr lvl="0" algn="ctr"/>
            <a:r>
              <a:rPr lang="en-US" sz="1100" dirty="0">
                <a:solidFill>
                  <a:sysClr val="windowText" lastClr="000000"/>
                </a:solidFill>
                <a:latin typeface="Arial" panose="020B0604020202020204" pitchFamily="34" charset="0"/>
                <a:cs typeface="Arial" panose="020B0604020202020204" pitchFamily="34" charset="0"/>
              </a:rPr>
              <a:t>515 Post Oak </a:t>
            </a:r>
            <a:r>
              <a:rPr lang="en-US" sz="1100" dirty="0" smtClean="0">
                <a:solidFill>
                  <a:sysClr val="windowText" lastClr="000000"/>
                </a:solidFill>
                <a:latin typeface="Arial" panose="020B0604020202020204" pitchFamily="34" charset="0"/>
                <a:cs typeface="Arial" panose="020B0604020202020204" pitchFamily="34" charset="0"/>
              </a:rPr>
              <a:t>Boulevard </a:t>
            </a:r>
          </a:p>
          <a:p>
            <a:pPr lvl="0" algn="ctr"/>
            <a:r>
              <a:rPr lang="en-US" sz="1100" dirty="0" smtClean="0">
                <a:solidFill>
                  <a:sysClr val="windowText" lastClr="000000"/>
                </a:solidFill>
                <a:latin typeface="Arial" panose="020B0604020202020204" pitchFamily="34" charset="0"/>
                <a:cs typeface="Arial" panose="020B0604020202020204" pitchFamily="34" charset="0"/>
              </a:rPr>
              <a:t>Suite </a:t>
            </a:r>
            <a:r>
              <a:rPr lang="en-US" sz="1100" dirty="0">
                <a:solidFill>
                  <a:sysClr val="windowText" lastClr="000000"/>
                </a:solidFill>
                <a:latin typeface="Arial" panose="020B0604020202020204" pitchFamily="34" charset="0"/>
                <a:cs typeface="Arial" panose="020B0604020202020204" pitchFamily="34" charset="0"/>
              </a:rPr>
              <a:t>900</a:t>
            </a:r>
          </a:p>
          <a:p>
            <a:pPr lvl="0" algn="ctr"/>
            <a:r>
              <a:rPr lang="en-US" sz="1100" dirty="0">
                <a:solidFill>
                  <a:sysClr val="windowText" lastClr="000000"/>
                </a:solidFill>
                <a:latin typeface="Arial" panose="020B0604020202020204" pitchFamily="34" charset="0"/>
                <a:cs typeface="Arial" panose="020B0604020202020204" pitchFamily="34" charset="0"/>
              </a:rPr>
              <a:t>Houston, </a:t>
            </a:r>
            <a:r>
              <a:rPr lang="en-US" sz="1100" dirty="0" smtClean="0">
                <a:solidFill>
                  <a:sysClr val="windowText" lastClr="000000"/>
                </a:solidFill>
                <a:latin typeface="Arial" panose="020B0604020202020204" pitchFamily="34" charset="0"/>
                <a:cs typeface="Arial" panose="020B0604020202020204" pitchFamily="34" charset="0"/>
              </a:rPr>
              <a:t>Texas </a:t>
            </a:r>
            <a:r>
              <a:rPr lang="en-US" sz="1100" dirty="0">
                <a:solidFill>
                  <a:sysClr val="windowText" lastClr="000000"/>
                </a:solidFill>
                <a:latin typeface="Arial" panose="020B0604020202020204" pitchFamily="34" charset="0"/>
                <a:cs typeface="Arial" panose="020B0604020202020204" pitchFamily="34" charset="0"/>
              </a:rPr>
              <a:t>77027</a:t>
            </a:r>
          </a:p>
          <a:p>
            <a:pPr lvl="0" algn="ctr"/>
            <a:r>
              <a:rPr lang="en-US" sz="1100" dirty="0">
                <a:solidFill>
                  <a:sysClr val="windowText" lastClr="000000"/>
                </a:solidFill>
                <a:latin typeface="Arial" panose="020B0604020202020204" pitchFamily="34" charset="0"/>
                <a:cs typeface="Arial" panose="020B0604020202020204" pitchFamily="34" charset="0"/>
              </a:rPr>
              <a:t>swilson@kelleydrye.com</a:t>
            </a:r>
          </a:p>
        </p:txBody>
      </p:sp>
      <p:graphicFrame>
        <p:nvGraphicFramePr>
          <p:cNvPr id="8" name="Table 7"/>
          <p:cNvGraphicFramePr>
            <a:graphicFrameLocks noGrp="1"/>
          </p:cNvGraphicFramePr>
          <p:nvPr>
            <p:extLst>
              <p:ext uri="{D42A27DB-BD31-4B8C-83A1-F6EECF244321}">
                <p14:modId xmlns:p14="http://schemas.microsoft.com/office/powerpoint/2010/main" val="3805396953"/>
              </p:ext>
            </p:extLst>
          </p:nvPr>
        </p:nvGraphicFramePr>
        <p:xfrm>
          <a:off x="609600" y="2186166"/>
          <a:ext cx="5257800" cy="1173480"/>
        </p:xfrm>
        <a:graphic>
          <a:graphicData uri="http://schemas.openxmlformats.org/drawingml/2006/table">
            <a:tbl>
              <a:tblPr firstRow="1" firstCol="1" bandRow="1">
                <a:effectLst/>
                <a:tableStyleId>{5C22544A-7EE6-4342-B048-85BDC9FD1C3A}</a:tableStyleId>
              </a:tblPr>
              <a:tblGrid>
                <a:gridCol w="2304789">
                  <a:extLst>
                    <a:ext uri="{9D8B030D-6E8A-4147-A177-3AD203B41FA5}">
                      <a16:colId xmlns:a16="http://schemas.microsoft.com/office/drawing/2014/main" val="20000"/>
                    </a:ext>
                  </a:extLst>
                </a:gridCol>
                <a:gridCol w="2953011">
                  <a:extLst>
                    <a:ext uri="{9D8B030D-6E8A-4147-A177-3AD203B41FA5}">
                      <a16:colId xmlns:a16="http://schemas.microsoft.com/office/drawing/2014/main" val="20001"/>
                    </a:ext>
                  </a:extLst>
                </a:gridCol>
              </a:tblGrid>
              <a:tr h="1128713">
                <a:tc>
                  <a:txBody>
                    <a:bodyPr/>
                    <a:lstStyle/>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Douglas Greenspan</a:t>
                      </a:r>
                      <a:endParaRPr lang="en-US" sz="1100" b="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Senior</a:t>
                      </a:r>
                      <a:r>
                        <a:rPr lang="en-US" sz="1100" b="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Managing Director</a:t>
                      </a:r>
                      <a:endParaRPr lang="en-US" sz="1100" b="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err="1" smtClean="0">
                          <a:solidFill>
                            <a:srgbClr val="000000"/>
                          </a:solidFill>
                          <a:effectLst/>
                          <a:latin typeface="Arial" panose="020B0604020202020204" pitchFamily="34" charset="0"/>
                          <a:ea typeface="Arial" panose="020B0604020202020204" pitchFamily="34" charset="0"/>
                          <a:cs typeface="Arial" panose="020B0604020202020204" pitchFamily="34" charset="0"/>
                        </a:rPr>
                        <a:t>A&amp;G</a:t>
                      </a: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Real Estate Partners</a:t>
                      </a:r>
                      <a:endParaRPr lang="en-US" sz="1100" b="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445 </a:t>
                      </a:r>
                      <a:r>
                        <a:rPr lang="en-US" sz="1100" b="0" dirty="0" err="1" smtClean="0">
                          <a:solidFill>
                            <a:srgbClr val="000000"/>
                          </a:solidFill>
                          <a:effectLst/>
                          <a:latin typeface="Arial" panose="020B0604020202020204" pitchFamily="34" charset="0"/>
                          <a:ea typeface="Arial" panose="020B0604020202020204" pitchFamily="34" charset="0"/>
                          <a:cs typeface="Arial" panose="020B0604020202020204" pitchFamily="34" charset="0"/>
                        </a:rPr>
                        <a:t>Broadhollow</a:t>
                      </a:r>
                      <a:r>
                        <a:rPr lang="en-US" sz="1100" b="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Road</a:t>
                      </a:r>
                    </a:p>
                    <a:p>
                      <a:pPr marL="0" marR="0" algn="ctr">
                        <a:spcBef>
                          <a:spcPts val="0"/>
                        </a:spcBef>
                        <a:spcAft>
                          <a:spcPts val="0"/>
                        </a:spcAft>
                      </a:pPr>
                      <a:r>
                        <a:rPr lang="en-US" sz="1100" b="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Suite 410</a:t>
                      </a:r>
                      <a:endParaRPr lang="en-US" sz="1100" b="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Melville,</a:t>
                      </a:r>
                      <a:r>
                        <a:rPr lang="en-US" sz="1100" b="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New York 11747</a:t>
                      </a:r>
                      <a:endPar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doug@agrep.com</a:t>
                      </a:r>
                      <a:endParaRPr lang="en-US" sz="1100" b="0" dirty="0">
                        <a:effectLst/>
                        <a:latin typeface="Arial" panose="020B0604020202020204" pitchFamily="34" charset="0"/>
                        <a:ea typeface="Arial" panose="020B0604020202020204" pitchFamily="34" charset="0"/>
                        <a:cs typeface="Arial" panose="020B0604020202020204" pitchFamily="34" charset="0"/>
                      </a:endParaRPr>
                    </a:p>
                  </a:txBody>
                  <a:tcPr marL="114300" marR="11430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Tiana</a:t>
                      </a:r>
                      <a:r>
                        <a:rPr lang="en-US" sz="1100" b="0" baseline="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 D. Dunn</a:t>
                      </a:r>
                      <a:endParaRPr lang="en-US" sz="1100" b="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Senior Counsel </a:t>
                      </a:r>
                      <a:endParaRPr lang="en-US" sz="1100" b="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Jackson Walker LLP</a:t>
                      </a:r>
                      <a:endParaRPr lang="en-US" sz="1100" b="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1401 McKinney </a:t>
                      </a: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Suite 1900</a:t>
                      </a:r>
                      <a:endParaRPr lang="en-US" sz="1100" b="0" dirty="0">
                        <a:effectLst/>
                        <a:latin typeface="Arial" panose="020B0604020202020204" pitchFamily="34" charset="0"/>
                        <a:ea typeface="Arial" panose="020B0604020202020204" pitchFamily="34" charset="0"/>
                        <a:cs typeface="Arial" panose="020B0604020202020204" pitchFamily="34" charset="0"/>
                      </a:endParaRP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Houston, Texas 77010</a:t>
                      </a:r>
                    </a:p>
                    <a:p>
                      <a:pPr marL="0" marR="0" algn="ctr">
                        <a:spcBef>
                          <a:spcPts val="0"/>
                        </a:spcBef>
                        <a:spcAft>
                          <a:spcPts val="0"/>
                        </a:spcAft>
                      </a:pPr>
                      <a:r>
                        <a:rPr lang="en-US" sz="1100" b="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tdunn@jw.com</a:t>
                      </a:r>
                      <a:endParaRPr lang="en-US" sz="1100" b="0" dirty="0">
                        <a:effectLst/>
                        <a:latin typeface="Arial" panose="020B0604020202020204" pitchFamily="34" charset="0"/>
                        <a:ea typeface="Arial" panose="020B0604020202020204" pitchFamily="34" charset="0"/>
                        <a:cs typeface="Arial" panose="020B0604020202020204" pitchFamily="34" charset="0"/>
                      </a:endParaRPr>
                    </a:p>
                  </a:txBody>
                  <a:tcPr marL="114300" marR="11430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4302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42602"/>
            <a:ext cx="4572000" cy="3970318"/>
          </a:xfrm>
          <a:prstGeom prst="rect">
            <a:avLst/>
          </a:prstGeom>
          <a:noFill/>
        </p:spPr>
        <p:txBody>
          <a:bodyPr wrap="square" rtlCol="0">
            <a:spAutoFit/>
          </a:bodyPr>
          <a:lstStyle/>
          <a:p>
            <a:pPr marL="285750" lvl="0" indent="-285750" algn="just" eaLnBrk="0" fontAlgn="base" hangingPunct="0">
              <a:spcBef>
                <a:spcPct val="0"/>
              </a:spcBef>
              <a:spcAft>
                <a:spcPct val="0"/>
              </a:spcAft>
              <a:buFont typeface="Arial" panose="020B0604020202020204" pitchFamily="34" charset="0"/>
              <a:buChar char="•"/>
            </a:pPr>
            <a:r>
              <a:rPr lang="en-US" altLang="en-US" sz="1400" dirty="0"/>
              <a:t>“NRF expects retail sales to increase in 2022, as consumers are ready to spend and have the resources to do so.”  NRF President and CEO Matthew Shay</a:t>
            </a:r>
            <a:endParaRPr lang="en-US" sz="1400" dirty="0"/>
          </a:p>
          <a:p>
            <a:pPr algn="just"/>
            <a:endParaRPr lang="en-US" sz="1400" dirty="0" smtClean="0"/>
          </a:p>
          <a:p>
            <a:pPr marL="285750" indent="-285750" algn="just">
              <a:buFont typeface="Arial" panose="020B0604020202020204" pitchFamily="34" charset="0"/>
              <a:buChar char="•"/>
            </a:pPr>
            <a:r>
              <a:rPr lang="en-US" sz="1400" dirty="0" smtClean="0"/>
              <a:t>Retail </a:t>
            </a:r>
            <a:r>
              <a:rPr lang="en-US" sz="1400" dirty="0"/>
              <a:t>sales are forecast to rise 6-8% in 2022, based on the NRF forecast </a:t>
            </a:r>
            <a:endParaRPr lang="en-US" sz="1400" dirty="0" smtClean="0"/>
          </a:p>
          <a:p>
            <a:pPr lvl="1" algn="just"/>
            <a:endParaRPr lang="en-US" sz="1400" dirty="0" smtClean="0"/>
          </a:p>
          <a:p>
            <a:pPr marL="285750" indent="-285750" algn="just">
              <a:buFont typeface="Arial" panose="020B0604020202020204" pitchFamily="34" charset="0"/>
              <a:buChar char="•"/>
            </a:pPr>
            <a:r>
              <a:rPr lang="en-US" sz="1400" dirty="0" smtClean="0"/>
              <a:t>Starting to see a shift in spending from goods to services</a:t>
            </a:r>
            <a:endParaRPr lang="en-US" sz="1400" dirty="0"/>
          </a:p>
          <a:p>
            <a:pPr marL="285750" indent="-285750" algn="just">
              <a:buFont typeface="Arial" panose="020B0604020202020204" pitchFamily="34" charset="0"/>
              <a:buChar char="•"/>
            </a:pPr>
            <a:endParaRPr lang="en-US" sz="1400" dirty="0" smtClean="0"/>
          </a:p>
          <a:p>
            <a:pPr marL="285750" indent="-285750" algn="just">
              <a:buFont typeface="Arial" panose="020B0604020202020204" pitchFamily="34" charset="0"/>
              <a:buChar char="•"/>
            </a:pPr>
            <a:r>
              <a:rPr lang="en-US" sz="1400" dirty="0" smtClean="0"/>
              <a:t>Retailers </a:t>
            </a:r>
            <a:r>
              <a:rPr lang="en-US" sz="1400" dirty="0"/>
              <a:t>and </a:t>
            </a:r>
            <a:r>
              <a:rPr lang="en-US" sz="1400" dirty="0" smtClean="0"/>
              <a:t>restaurants responding with expansion</a:t>
            </a:r>
          </a:p>
          <a:p>
            <a:pPr marL="285750" indent="-285750" algn="just">
              <a:buFont typeface="Arial" panose="020B0604020202020204" pitchFamily="34" charset="0"/>
              <a:buChar char="•"/>
            </a:pPr>
            <a:endParaRPr lang="en-US" sz="1400" dirty="0" smtClean="0"/>
          </a:p>
          <a:p>
            <a:pPr marL="285750" indent="-285750" algn="just">
              <a:buFont typeface="Arial" panose="020B0604020202020204" pitchFamily="34" charset="0"/>
              <a:buChar char="•"/>
            </a:pPr>
            <a:r>
              <a:rPr lang="en-US" sz="1400" dirty="0" smtClean="0"/>
              <a:t>Challenges remain: </a:t>
            </a:r>
          </a:p>
          <a:p>
            <a:pPr marL="742950" lvl="1" indent="-285750" algn="just">
              <a:buFont typeface="Arial" panose="020B0604020202020204" pitchFamily="34" charset="0"/>
              <a:buChar char="•"/>
            </a:pPr>
            <a:r>
              <a:rPr lang="en-US" sz="1400" dirty="0" smtClean="0"/>
              <a:t>Supply </a:t>
            </a:r>
            <a:r>
              <a:rPr lang="en-US" sz="1400" dirty="0"/>
              <a:t>chain </a:t>
            </a:r>
            <a:r>
              <a:rPr lang="en-US" sz="1400" dirty="0" smtClean="0"/>
              <a:t>challenges won’t go away, </a:t>
            </a:r>
          </a:p>
          <a:p>
            <a:pPr marL="742950" lvl="1" indent="-285750" algn="just">
              <a:buFont typeface="Arial" panose="020B0604020202020204" pitchFamily="34" charset="0"/>
              <a:buChar char="•"/>
            </a:pPr>
            <a:r>
              <a:rPr lang="en-US" sz="1400" dirty="0" smtClean="0"/>
              <a:t>Labor </a:t>
            </a:r>
            <a:r>
              <a:rPr lang="en-US" sz="1400" dirty="0"/>
              <a:t>shortages, </a:t>
            </a:r>
            <a:endParaRPr lang="en-US" sz="1400" dirty="0" smtClean="0"/>
          </a:p>
          <a:p>
            <a:pPr marL="742950" lvl="1" indent="-285750" algn="just">
              <a:buFont typeface="Arial" panose="020B0604020202020204" pitchFamily="34" charset="0"/>
              <a:buChar char="•"/>
            </a:pPr>
            <a:r>
              <a:rPr lang="en-US" sz="1400" dirty="0" smtClean="0"/>
              <a:t>Rising </a:t>
            </a:r>
            <a:r>
              <a:rPr lang="en-US" sz="1400" dirty="0"/>
              <a:t>input </a:t>
            </a:r>
            <a:r>
              <a:rPr lang="en-US" sz="1400" dirty="0" smtClean="0"/>
              <a:t>costs</a:t>
            </a:r>
          </a:p>
          <a:p>
            <a:pPr marL="742950" lvl="1" indent="-285750" algn="just">
              <a:buFont typeface="Arial" panose="020B0604020202020204" pitchFamily="34" charset="0"/>
              <a:buChar char="•"/>
            </a:pPr>
            <a:r>
              <a:rPr lang="en-US" sz="1400" dirty="0" smtClean="0"/>
              <a:t>Interest rates rising</a:t>
            </a:r>
          </a:p>
          <a:p>
            <a:pPr marL="285750" indent="-285750" algn="just">
              <a:buFont typeface="Arial" panose="020B0604020202020204" pitchFamily="34" charset="0"/>
              <a:buChar char="•"/>
            </a:pPr>
            <a:endParaRPr lang="en-US" sz="1400" dirty="0" smtClean="0"/>
          </a:p>
          <a:p>
            <a:pPr marL="285750" indent="-285750" algn="just">
              <a:buFont typeface="Arial" panose="020B0604020202020204" pitchFamily="34" charset="0"/>
              <a:buChar char="•"/>
            </a:pPr>
            <a:r>
              <a:rPr lang="en-US" sz="1400" dirty="0" smtClean="0"/>
              <a:t>Rents </a:t>
            </a:r>
            <a:r>
              <a:rPr lang="en-US" sz="1400" dirty="0"/>
              <a:t>have </a:t>
            </a:r>
            <a:r>
              <a:rPr lang="en-US" sz="1400" dirty="0" smtClean="0"/>
              <a:t>rebounded</a:t>
            </a:r>
          </a:p>
        </p:txBody>
      </p:sp>
      <p:sp>
        <p:nvSpPr>
          <p:cNvPr id="5" name="TextBox 4"/>
          <p:cNvSpPr txBox="1"/>
          <p:nvPr/>
        </p:nvSpPr>
        <p:spPr>
          <a:xfrm>
            <a:off x="158097" y="272623"/>
            <a:ext cx="8763000" cy="538609"/>
          </a:xfrm>
          <a:prstGeom prst="rect">
            <a:avLst/>
          </a:prstGeom>
          <a:noFill/>
        </p:spPr>
        <p:txBody>
          <a:bodyPr wrap="square" rtlCol="0">
            <a:spAutoFit/>
          </a:bodyPr>
          <a:lstStyle/>
          <a:p>
            <a:pPr algn="ctr"/>
            <a:r>
              <a:rPr lang="en-US" sz="2900" b="1" dirty="0" smtClean="0"/>
              <a:t>Market Update</a:t>
            </a:r>
            <a:endParaRPr lang="en-US" sz="2900" b="1" dirty="0"/>
          </a:p>
        </p:txBody>
      </p:sp>
      <p:pic>
        <p:nvPicPr>
          <p:cNvPr id="2" name="Picture 1"/>
          <p:cNvPicPr>
            <a:picLocks noChangeAspect="1"/>
          </p:cNvPicPr>
          <p:nvPr/>
        </p:nvPicPr>
        <p:blipFill rotWithShape="1">
          <a:blip r:embed="rId3"/>
          <a:srcRect l="67067" t="26251" r="5093" b="24898"/>
          <a:stretch/>
        </p:blipFill>
        <p:spPr>
          <a:xfrm>
            <a:off x="5396882" y="666749"/>
            <a:ext cx="3547716" cy="4377541"/>
          </a:xfrm>
          <a:prstGeom prst="rect">
            <a:avLst/>
          </a:prstGeom>
        </p:spPr>
      </p:pic>
    </p:spTree>
    <p:extLst>
      <p:ext uri="{BB962C8B-B14F-4D97-AF65-F5344CB8AC3E}">
        <p14:creationId xmlns:p14="http://schemas.microsoft.com/office/powerpoint/2010/main" val="224739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533400" y="285750"/>
            <a:ext cx="7886700" cy="457200"/>
          </a:xfrm>
        </p:spPr>
        <p:txBody>
          <a:bodyPr>
            <a:noAutofit/>
          </a:bodyPr>
          <a:lstStyle/>
          <a:p>
            <a:pPr algn="ctr"/>
            <a:r>
              <a:rPr lang="en-US" sz="2900" b="1" dirty="0" smtClean="0">
                <a:latin typeface="+mn-lt"/>
              </a:rPr>
              <a:t>Pre-Bankruptc</a:t>
            </a:r>
            <a:r>
              <a:rPr lang="en-US" sz="2900" b="1" dirty="0">
                <a:latin typeface="+mn-lt"/>
              </a:rPr>
              <a:t>y</a:t>
            </a:r>
            <a:r>
              <a:rPr lang="en-US" sz="2900" b="1" dirty="0" smtClean="0">
                <a:latin typeface="+mn-lt"/>
              </a:rPr>
              <a:t> </a:t>
            </a:r>
            <a:endParaRPr lang="en-US" sz="2900" b="1" dirty="0">
              <a:latin typeface="+mn-lt"/>
            </a:endParaRPr>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228600" y="895350"/>
            <a:ext cx="4114800" cy="3886200"/>
          </a:xfrm>
        </p:spPr>
        <p:txBody>
          <a:bodyPr>
            <a:normAutofit/>
          </a:bodyPr>
          <a:lstStyle/>
          <a:p>
            <a:pPr marL="0" indent="0">
              <a:buNone/>
            </a:pPr>
            <a:r>
              <a:rPr lang="en-US" sz="2800" u="sng" dirty="0" smtClean="0"/>
              <a:t>Landlord’s Perspective</a:t>
            </a:r>
          </a:p>
          <a:p>
            <a:pPr marL="0" indent="0">
              <a:buNone/>
            </a:pPr>
            <a:endParaRPr lang="en-US" sz="2000" u="sng" dirty="0" smtClean="0"/>
          </a:p>
          <a:p>
            <a:pPr lvl="1" algn="just"/>
            <a:r>
              <a:rPr lang="en-US" sz="2000" dirty="0" smtClean="0"/>
              <a:t>May be unwilling to make concessions when the tenant may file bankruptcy and take “another bite of the apple” </a:t>
            </a:r>
          </a:p>
          <a:p>
            <a:pPr marL="342900" lvl="1" indent="0">
              <a:buNone/>
            </a:pPr>
            <a:endParaRPr lang="en-US" sz="2000" dirty="0" smtClean="0"/>
          </a:p>
          <a:p>
            <a:pPr lvl="1" algn="just"/>
            <a:r>
              <a:rPr lang="en-US" sz="2000" dirty="0" smtClean="0"/>
              <a:t>If making rent concessions, then draft so  amendment is void upon default and rejection </a:t>
            </a:r>
          </a:p>
          <a:p>
            <a:pPr algn="just"/>
            <a:endParaRPr lang="en-US" dirty="0" smtClean="0"/>
          </a:p>
          <a:p>
            <a:pPr lvl="1"/>
            <a:endParaRPr lang="en-US" u="sng" dirty="0"/>
          </a:p>
        </p:txBody>
      </p:sp>
      <p:pic>
        <p:nvPicPr>
          <p:cNvPr id="7" name="Picture 6"/>
          <p:cNvPicPr>
            <a:picLocks noChangeAspect="1"/>
          </p:cNvPicPr>
          <p:nvPr/>
        </p:nvPicPr>
        <p:blipFill>
          <a:blip r:embed="rId3"/>
          <a:stretch>
            <a:fillRect/>
          </a:stretch>
        </p:blipFill>
        <p:spPr>
          <a:xfrm>
            <a:off x="4780961" y="1341239"/>
            <a:ext cx="3639139" cy="2981325"/>
          </a:xfrm>
          <a:prstGeom prst="rect">
            <a:avLst/>
          </a:prstGeom>
        </p:spPr>
      </p:pic>
    </p:spTree>
    <p:extLst>
      <p:ext uri="{BB962C8B-B14F-4D97-AF65-F5344CB8AC3E}">
        <p14:creationId xmlns:p14="http://schemas.microsoft.com/office/powerpoint/2010/main" val="183890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304800" y="438150"/>
            <a:ext cx="8534400" cy="457200"/>
          </a:xfrm>
        </p:spPr>
        <p:txBody>
          <a:bodyPr>
            <a:noAutofit/>
          </a:bodyPr>
          <a:lstStyle/>
          <a:p>
            <a:pPr algn="ctr"/>
            <a:r>
              <a:rPr lang="en-US" sz="2900" b="1" dirty="0">
                <a:latin typeface="+mn-lt"/>
              </a:rPr>
              <a:t>Pre-Bankruptcy</a:t>
            </a:r>
            <a:r>
              <a:rPr lang="en-US" sz="2900" b="1" dirty="0"/>
              <a:t> </a:t>
            </a:r>
            <a:endParaRPr lang="en-US" sz="2900" b="1" dirty="0"/>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76200" y="1200150"/>
            <a:ext cx="7924800" cy="3263504"/>
          </a:xfrm>
        </p:spPr>
        <p:txBody>
          <a:bodyPr>
            <a:normAutofit fontScale="85000" lnSpcReduction="20000"/>
          </a:bodyPr>
          <a:lstStyle/>
          <a:p>
            <a:pPr marL="342900" lvl="1" indent="0" algn="just">
              <a:buNone/>
            </a:pPr>
            <a:r>
              <a:rPr lang="en-US" sz="2400" u="sng" dirty="0"/>
              <a:t>Landlord’s Perspective</a:t>
            </a:r>
          </a:p>
          <a:p>
            <a:pPr marL="342900" lvl="1" indent="0" algn="just">
              <a:buNone/>
            </a:pPr>
            <a:endParaRPr lang="en-US" sz="2400" dirty="0" smtClean="0"/>
          </a:p>
          <a:p>
            <a:pPr lvl="1" algn="just"/>
            <a:r>
              <a:rPr lang="en-US" sz="2400" dirty="0" smtClean="0"/>
              <a:t>Whether </a:t>
            </a:r>
            <a:r>
              <a:rPr lang="en-US" sz="2400" dirty="0"/>
              <a:t>or not the store is profitable and its recent sales trends; </a:t>
            </a:r>
            <a:endParaRPr lang="en-US" sz="2400" dirty="0" smtClean="0"/>
          </a:p>
          <a:p>
            <a:pPr marL="342900" lvl="1" indent="0" algn="just">
              <a:buNone/>
            </a:pPr>
            <a:endParaRPr lang="en-US" sz="2400" dirty="0" smtClean="0"/>
          </a:p>
          <a:p>
            <a:pPr lvl="1" algn="just"/>
            <a:r>
              <a:rPr lang="en-US" sz="2400" dirty="0" smtClean="0"/>
              <a:t>The </a:t>
            </a:r>
            <a:r>
              <a:rPr lang="en-US" sz="2400" dirty="0"/>
              <a:t>value of the store in the shopping center; </a:t>
            </a:r>
            <a:endParaRPr lang="en-US" sz="2400" dirty="0" smtClean="0"/>
          </a:p>
          <a:p>
            <a:pPr marL="342900" lvl="1" indent="0" algn="just">
              <a:buNone/>
            </a:pPr>
            <a:endParaRPr lang="en-US" sz="2400" dirty="0"/>
          </a:p>
          <a:p>
            <a:pPr lvl="1" algn="just"/>
            <a:r>
              <a:rPr lang="en-US" sz="2400" dirty="0" smtClean="0"/>
              <a:t>Whether </a:t>
            </a:r>
            <a:r>
              <a:rPr lang="en-US" sz="2400" dirty="0"/>
              <a:t>the debtor would reject the lease if the request is denied; </a:t>
            </a:r>
            <a:endParaRPr lang="en-US" sz="2400" dirty="0" smtClean="0"/>
          </a:p>
          <a:p>
            <a:pPr marL="342900" lvl="1" indent="0" algn="just">
              <a:buNone/>
            </a:pPr>
            <a:endParaRPr lang="en-US" sz="2400" dirty="0"/>
          </a:p>
          <a:p>
            <a:pPr lvl="1" algn="just"/>
            <a:r>
              <a:rPr lang="en-US" sz="2400" dirty="0" smtClean="0"/>
              <a:t>Whether </a:t>
            </a:r>
            <a:r>
              <a:rPr lang="en-US" sz="2400" dirty="0"/>
              <a:t>a replacement tenant would be easy to find; </a:t>
            </a:r>
            <a:r>
              <a:rPr lang="en-US" sz="2400" dirty="0" smtClean="0"/>
              <a:t>and</a:t>
            </a:r>
          </a:p>
          <a:p>
            <a:pPr marL="342900" lvl="1" indent="0" algn="just">
              <a:buNone/>
            </a:pPr>
            <a:endParaRPr lang="en-US" sz="2400" dirty="0" smtClean="0"/>
          </a:p>
          <a:p>
            <a:pPr lvl="1" algn="just"/>
            <a:r>
              <a:rPr lang="en-US" sz="2400" dirty="0" smtClean="0"/>
              <a:t>Co-tenancy issues</a:t>
            </a:r>
            <a:endParaRPr lang="en-US" u="sng" dirty="0"/>
          </a:p>
        </p:txBody>
      </p:sp>
    </p:spTree>
    <p:extLst>
      <p:ext uri="{BB962C8B-B14F-4D97-AF65-F5344CB8AC3E}">
        <p14:creationId xmlns:p14="http://schemas.microsoft.com/office/powerpoint/2010/main" val="17244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564" y="677903"/>
            <a:ext cx="4191000" cy="4216539"/>
          </a:xfrm>
          <a:prstGeom prst="rect">
            <a:avLst/>
          </a:prstGeom>
          <a:noFill/>
        </p:spPr>
        <p:txBody>
          <a:bodyPr wrap="square" rtlCol="0">
            <a:spAutoFit/>
          </a:bodyPr>
          <a:lstStyle/>
          <a:p>
            <a:r>
              <a:rPr lang="en-US" sz="2800" u="sng" dirty="0" smtClean="0"/>
              <a:t>Tenant’s Perspective</a:t>
            </a:r>
          </a:p>
          <a:p>
            <a:endParaRPr lang="en-US" sz="2000" u="sng" dirty="0" smtClean="0"/>
          </a:p>
          <a:p>
            <a:pPr marL="285750" indent="-285750">
              <a:buFont typeface="Arial" panose="020B0604020202020204" pitchFamily="34" charset="0"/>
              <a:buChar char="•"/>
            </a:pPr>
            <a:r>
              <a:rPr lang="en-US" sz="2000" dirty="0" smtClean="0"/>
              <a:t>Why work with a tenant outside of a bankruptcy filing?</a:t>
            </a:r>
          </a:p>
          <a:p>
            <a:pPr marL="285750"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Downtime</a:t>
            </a:r>
          </a:p>
          <a:p>
            <a:pPr marL="742950" lvl="1" indent="-285750">
              <a:buFont typeface="Arial" panose="020B0604020202020204" pitchFamily="34" charset="0"/>
              <a:buChar char="•"/>
            </a:pPr>
            <a:r>
              <a:rPr lang="en-US" sz="2000" dirty="0" smtClean="0"/>
              <a:t>Broker commissions</a:t>
            </a:r>
          </a:p>
          <a:p>
            <a:pPr marL="742950" lvl="1" indent="-285750">
              <a:buFont typeface="Arial" panose="020B0604020202020204" pitchFamily="34" charset="0"/>
              <a:buChar char="•"/>
            </a:pPr>
            <a:r>
              <a:rPr lang="en-US" sz="2000" dirty="0" smtClean="0"/>
              <a:t>Tenant Allowance </a:t>
            </a:r>
          </a:p>
          <a:p>
            <a:pPr marL="742950" lvl="1" indent="-285750">
              <a:buFont typeface="Arial" panose="020B0604020202020204" pitchFamily="34" charset="0"/>
              <a:buChar char="•"/>
            </a:pPr>
            <a:r>
              <a:rPr lang="en-US" sz="2000" dirty="0" smtClean="0"/>
              <a:t>Market rent risks</a:t>
            </a:r>
          </a:p>
          <a:p>
            <a:pPr marL="742950" lvl="1" indent="-285750">
              <a:buFont typeface="Arial" panose="020B0604020202020204" pitchFamily="34" charset="0"/>
              <a:buChar char="•"/>
            </a:pPr>
            <a:r>
              <a:rPr lang="en-US" sz="2000" dirty="0" smtClean="0"/>
              <a:t>BK is expensive for everyone</a:t>
            </a:r>
          </a:p>
          <a:p>
            <a:pPr lvl="1"/>
            <a:endParaRPr lang="en-US" sz="2000" dirty="0" smtClean="0"/>
          </a:p>
          <a:p>
            <a:pPr marL="285750" indent="-285750">
              <a:buFont typeface="Arial" panose="020B0604020202020204" pitchFamily="34" charset="0"/>
              <a:buChar char="•"/>
            </a:pPr>
            <a:r>
              <a:rPr lang="en-US" sz="2000" dirty="0" smtClean="0"/>
              <a:t>Strength of the retail market makes terminating a lease more viable.</a:t>
            </a:r>
            <a:endParaRPr lang="en-US" sz="2000" dirty="0"/>
          </a:p>
        </p:txBody>
      </p:sp>
      <p:sp>
        <p:nvSpPr>
          <p:cNvPr id="5" name="TextBox 4"/>
          <p:cNvSpPr txBox="1"/>
          <p:nvPr/>
        </p:nvSpPr>
        <p:spPr>
          <a:xfrm>
            <a:off x="321564" y="133350"/>
            <a:ext cx="8441436" cy="538609"/>
          </a:xfrm>
          <a:prstGeom prst="rect">
            <a:avLst/>
          </a:prstGeom>
          <a:noFill/>
        </p:spPr>
        <p:txBody>
          <a:bodyPr wrap="square" rtlCol="0">
            <a:spAutoFit/>
          </a:bodyPr>
          <a:lstStyle/>
          <a:p>
            <a:pPr algn="ctr"/>
            <a:r>
              <a:rPr lang="en-US" sz="2900" b="1" dirty="0" smtClean="0"/>
              <a:t>Pre-Bankruptcy</a:t>
            </a:r>
            <a:endParaRPr lang="en-US" sz="2900" b="1" dirty="0"/>
          </a:p>
        </p:txBody>
      </p:sp>
      <p:pic>
        <p:nvPicPr>
          <p:cNvPr id="3" name="Picture 2"/>
          <p:cNvPicPr>
            <a:picLocks noChangeAspect="1"/>
          </p:cNvPicPr>
          <p:nvPr/>
        </p:nvPicPr>
        <p:blipFill rotWithShape="1">
          <a:blip r:embed="rId3"/>
          <a:srcRect l="74354" t="46668" r="4146" b="26665"/>
          <a:stretch/>
        </p:blipFill>
        <p:spPr>
          <a:xfrm>
            <a:off x="4648200" y="1123950"/>
            <a:ext cx="4114800" cy="2743200"/>
          </a:xfrm>
          <a:prstGeom prst="rect">
            <a:avLst/>
          </a:prstGeom>
        </p:spPr>
      </p:pic>
    </p:spTree>
    <p:extLst>
      <p:ext uri="{BB962C8B-B14F-4D97-AF65-F5344CB8AC3E}">
        <p14:creationId xmlns:p14="http://schemas.microsoft.com/office/powerpoint/2010/main" val="1525849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844"/>
            <a:ext cx="8497957" cy="662918"/>
          </a:xfrm>
        </p:spPr>
        <p:txBody>
          <a:bodyPr>
            <a:normAutofit fontScale="90000"/>
          </a:bodyPr>
          <a:lstStyle/>
          <a:p>
            <a:pPr algn="ctr"/>
            <a:r>
              <a:rPr lang="en-US" dirty="0" smtClean="0"/>
              <a:t/>
            </a:r>
            <a:br>
              <a:rPr lang="en-US" dirty="0" smtClean="0"/>
            </a:br>
            <a:r>
              <a:rPr lang="en-US" sz="3200" b="1" dirty="0" smtClean="0">
                <a:latin typeface="+mn-lt"/>
              </a:rPr>
              <a:t>Bankruptcy Filed </a:t>
            </a:r>
            <a:r>
              <a:rPr lang="en-US" dirty="0" smtClean="0"/>
              <a:t/>
            </a:r>
            <a:br>
              <a:rPr lang="en-US" dirty="0" smtClean="0"/>
            </a:br>
            <a:endParaRPr lang="en-US" sz="4050" dirty="0"/>
          </a:p>
        </p:txBody>
      </p:sp>
      <p:sp>
        <p:nvSpPr>
          <p:cNvPr id="10" name="Subtitle 2"/>
          <p:cNvSpPr txBox="1">
            <a:spLocks/>
          </p:cNvSpPr>
          <p:nvPr/>
        </p:nvSpPr>
        <p:spPr>
          <a:xfrm>
            <a:off x="1143001" y="1133060"/>
            <a:ext cx="6559826" cy="327992"/>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100" dirty="0"/>
          </a:p>
        </p:txBody>
      </p:sp>
      <p:sp>
        <p:nvSpPr>
          <p:cNvPr id="3" name="Content Placeholder 2"/>
          <p:cNvSpPr>
            <a:spLocks noGrp="1"/>
          </p:cNvSpPr>
          <p:nvPr>
            <p:ph idx="1"/>
          </p:nvPr>
        </p:nvSpPr>
        <p:spPr>
          <a:xfrm rot="10800000" flipV="1">
            <a:off x="3296478" y="1118283"/>
            <a:ext cx="2362200" cy="914400"/>
          </a:xfrm>
        </p:spPr>
        <p:txBody>
          <a:bodyPr>
            <a:normAutofit/>
          </a:bodyPr>
          <a:lstStyle/>
          <a:p>
            <a:pPr marL="0" indent="0">
              <a:buNone/>
            </a:pPr>
            <a:r>
              <a:rPr lang="en-US" sz="2800" dirty="0" smtClean="0"/>
              <a:t>WHAT NOW?</a:t>
            </a:r>
          </a:p>
          <a:p>
            <a:pPr marL="0" indent="0">
              <a:buNone/>
            </a:pPr>
            <a:endParaRPr lang="en-US" dirty="0"/>
          </a:p>
        </p:txBody>
      </p:sp>
      <p:pic>
        <p:nvPicPr>
          <p:cNvPr id="7" name="Picture 6"/>
          <p:cNvPicPr>
            <a:picLocks noChangeAspect="1"/>
          </p:cNvPicPr>
          <p:nvPr/>
        </p:nvPicPr>
        <p:blipFill>
          <a:blip r:embed="rId2"/>
          <a:stretch>
            <a:fillRect/>
          </a:stretch>
        </p:blipFill>
        <p:spPr>
          <a:xfrm>
            <a:off x="198475" y="921080"/>
            <a:ext cx="2044003" cy="1736498"/>
          </a:xfrm>
          <a:prstGeom prst="rect">
            <a:avLst/>
          </a:prstGeom>
        </p:spPr>
      </p:pic>
      <p:pic>
        <p:nvPicPr>
          <p:cNvPr id="8" name="Picture 7"/>
          <p:cNvPicPr>
            <a:picLocks noChangeAspect="1"/>
          </p:cNvPicPr>
          <p:nvPr/>
        </p:nvPicPr>
        <p:blipFill>
          <a:blip r:embed="rId3"/>
          <a:stretch>
            <a:fillRect/>
          </a:stretch>
        </p:blipFill>
        <p:spPr>
          <a:xfrm>
            <a:off x="739173" y="2571750"/>
            <a:ext cx="3006609" cy="2323601"/>
          </a:xfrm>
          <a:prstGeom prst="rect">
            <a:avLst/>
          </a:prstGeom>
        </p:spPr>
      </p:pic>
      <p:pic>
        <p:nvPicPr>
          <p:cNvPr id="9" name="Picture 8"/>
          <p:cNvPicPr>
            <a:picLocks noChangeAspect="1"/>
          </p:cNvPicPr>
          <p:nvPr/>
        </p:nvPicPr>
        <p:blipFill>
          <a:blip r:embed="rId4"/>
          <a:stretch>
            <a:fillRect/>
          </a:stretch>
        </p:blipFill>
        <p:spPr>
          <a:xfrm>
            <a:off x="6416359" y="689653"/>
            <a:ext cx="2727641" cy="1514475"/>
          </a:xfrm>
          <a:prstGeom prst="rect">
            <a:avLst/>
          </a:prstGeom>
        </p:spPr>
      </p:pic>
      <p:pic>
        <p:nvPicPr>
          <p:cNvPr id="6" name="Picture 5"/>
          <p:cNvPicPr>
            <a:picLocks noChangeAspect="1"/>
          </p:cNvPicPr>
          <p:nvPr/>
        </p:nvPicPr>
        <p:blipFill>
          <a:blip r:embed="rId5"/>
          <a:stretch>
            <a:fillRect/>
          </a:stretch>
        </p:blipFill>
        <p:spPr>
          <a:xfrm>
            <a:off x="4953000" y="2251237"/>
            <a:ext cx="3829050" cy="2546443"/>
          </a:xfrm>
          <a:prstGeom prst="rect">
            <a:avLst/>
          </a:prstGeom>
        </p:spPr>
      </p:pic>
    </p:spTree>
    <p:extLst>
      <p:ext uri="{BB962C8B-B14F-4D97-AF65-F5344CB8AC3E}">
        <p14:creationId xmlns:p14="http://schemas.microsoft.com/office/powerpoint/2010/main" val="2552649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DC72-B000-4699-B50D-FFBBDA685856}"/>
              </a:ext>
            </a:extLst>
          </p:cNvPr>
          <p:cNvSpPr>
            <a:spLocks noGrp="1"/>
          </p:cNvSpPr>
          <p:nvPr>
            <p:ph type="title"/>
          </p:nvPr>
        </p:nvSpPr>
        <p:spPr>
          <a:xfrm>
            <a:off x="533400" y="438150"/>
            <a:ext cx="7886700" cy="609600"/>
          </a:xfrm>
        </p:spPr>
        <p:txBody>
          <a:bodyPr>
            <a:noAutofit/>
          </a:bodyPr>
          <a:lstStyle/>
          <a:p>
            <a:pPr algn="ctr"/>
            <a:r>
              <a:rPr lang="en-US" sz="2900" b="1" dirty="0" smtClean="0">
                <a:latin typeface="+mn-lt"/>
              </a:rPr>
              <a:t>Timing Considerations</a:t>
            </a:r>
            <a:endParaRPr lang="en-US" sz="2900" b="1" dirty="0">
              <a:latin typeface="+mn-lt"/>
            </a:endParaRPr>
          </a:p>
        </p:txBody>
      </p:sp>
      <p:sp>
        <p:nvSpPr>
          <p:cNvPr id="3" name="Content Placeholder 2">
            <a:extLst>
              <a:ext uri="{FF2B5EF4-FFF2-40B4-BE49-F238E27FC236}">
                <a16:creationId xmlns:a16="http://schemas.microsoft.com/office/drawing/2014/main" id="{43C740B8-90AD-4E65-AE26-20AEA3359887}"/>
              </a:ext>
            </a:extLst>
          </p:cNvPr>
          <p:cNvSpPr>
            <a:spLocks noGrp="1"/>
          </p:cNvSpPr>
          <p:nvPr>
            <p:ph idx="1"/>
          </p:nvPr>
        </p:nvSpPr>
        <p:spPr>
          <a:xfrm>
            <a:off x="76200" y="1200150"/>
            <a:ext cx="7924800" cy="3263504"/>
          </a:xfrm>
        </p:spPr>
        <p:txBody>
          <a:bodyPr>
            <a:normAutofit/>
          </a:bodyPr>
          <a:lstStyle/>
          <a:p>
            <a:r>
              <a:rPr lang="en-US" u="sng" dirty="0" smtClean="0"/>
              <a:t>Debtor’s Time Constraints </a:t>
            </a:r>
          </a:p>
          <a:p>
            <a:pPr lvl="1"/>
            <a:r>
              <a:rPr lang="en-US" dirty="0" smtClean="0"/>
              <a:t>“Case Milestones” Tied to 365(d)(4) Timeline </a:t>
            </a:r>
          </a:p>
          <a:p>
            <a:pPr lvl="1" algn="just"/>
            <a:r>
              <a:rPr lang="en-US" dirty="0" err="1" smtClean="0"/>
              <a:t>ABL</a:t>
            </a:r>
            <a:r>
              <a:rPr lang="en-US" dirty="0" smtClean="0"/>
              <a:t> Lender</a:t>
            </a:r>
          </a:p>
          <a:p>
            <a:pPr marL="342900" lvl="1" indent="0" algn="just">
              <a:buNone/>
            </a:pPr>
            <a:endParaRPr lang="en-US" dirty="0" smtClean="0"/>
          </a:p>
          <a:p>
            <a:pPr algn="just"/>
            <a:r>
              <a:rPr lang="en-US" u="sng" dirty="0" smtClean="0"/>
              <a:t>Landlord’s Time Constraints</a:t>
            </a:r>
          </a:p>
          <a:p>
            <a:pPr lvl="1" algn="just"/>
            <a:r>
              <a:rPr lang="en-US" dirty="0" smtClean="0"/>
              <a:t>Lender approval is typically required</a:t>
            </a:r>
          </a:p>
          <a:p>
            <a:pPr marL="342900" lvl="1" indent="0" algn="just">
              <a:buNone/>
            </a:pPr>
            <a:endParaRPr lang="en-US" u="sng" dirty="0" smtClean="0"/>
          </a:p>
          <a:p>
            <a:r>
              <a:rPr lang="en-US" u="sng" dirty="0" smtClean="0"/>
              <a:t>Tenant’s Process </a:t>
            </a:r>
          </a:p>
          <a:p>
            <a:pPr lvl="1"/>
            <a:r>
              <a:rPr lang="en-US" dirty="0" smtClean="0"/>
              <a:t>Communications Internally and Externally </a:t>
            </a:r>
          </a:p>
          <a:p>
            <a:pPr lvl="1"/>
            <a:endParaRPr lang="en-US" u="sng" dirty="0" smtClean="0"/>
          </a:p>
          <a:p>
            <a:pPr lvl="1"/>
            <a:endParaRPr lang="en-US" u="sng" dirty="0"/>
          </a:p>
          <a:p>
            <a:pPr lvl="1"/>
            <a:endParaRPr lang="en-US" u="sng" dirty="0"/>
          </a:p>
        </p:txBody>
      </p:sp>
    </p:spTree>
    <p:extLst>
      <p:ext uri="{BB962C8B-B14F-4D97-AF65-F5344CB8AC3E}">
        <p14:creationId xmlns:p14="http://schemas.microsoft.com/office/powerpoint/2010/main" val="3799080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The COVID-19 Impact on Lease Negotiations and Selling Your 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119" y="1607124"/>
            <a:ext cx="1798660" cy="11209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273844"/>
            <a:ext cx="8097907" cy="1009013"/>
          </a:xfrm>
        </p:spPr>
        <p:txBody>
          <a:bodyPr>
            <a:normAutofit fontScale="90000"/>
          </a:bodyPr>
          <a:lstStyle/>
          <a:p>
            <a:pPr algn="ctr"/>
            <a:r>
              <a:rPr lang="en-US" sz="3200" b="1" dirty="0" smtClean="0">
                <a:latin typeface="+mn-lt"/>
              </a:rPr>
              <a:t>Lease </a:t>
            </a:r>
            <a:r>
              <a:rPr lang="en-US" sz="3200" b="1" dirty="0">
                <a:latin typeface="+mn-lt"/>
              </a:rPr>
              <a:t>Negotiations</a:t>
            </a:r>
            <a:r>
              <a:rPr lang="en-US" sz="4050" dirty="0"/>
              <a:t/>
            </a:r>
            <a:br>
              <a:rPr lang="en-US" sz="4050" dirty="0"/>
            </a:br>
            <a:endParaRPr lang="en-US" sz="4050" dirty="0"/>
          </a:p>
        </p:txBody>
      </p:sp>
      <p:pic>
        <p:nvPicPr>
          <p:cNvPr id="1028" name="Picture 4" descr="Maximizing Leverage in Lease Negotiations - THE TENANT ADVI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721" y="1533354"/>
            <a:ext cx="2150269" cy="11930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mercial Lease Negotiations - Franzoni &amp; Nelson, PLLC"/>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48129" y="1825304"/>
            <a:ext cx="2713382" cy="18056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8 Commercial Lease Negotiation T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701" y="3067123"/>
            <a:ext cx="2143125" cy="120015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p:cNvSpPr txBox="1">
            <a:spLocks/>
          </p:cNvSpPr>
          <p:nvPr/>
        </p:nvSpPr>
        <p:spPr>
          <a:xfrm>
            <a:off x="1229721" y="884161"/>
            <a:ext cx="6559826" cy="327992"/>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dirty="0"/>
              <a:t>Terms and Concessions</a:t>
            </a:r>
          </a:p>
        </p:txBody>
      </p:sp>
      <p:pic>
        <p:nvPicPr>
          <p:cNvPr id="1030" name="Picture 6" descr="Negotiate Your Commercial Lease | Modern Restaurant Management | The  Business of Eating &amp; Restaurant Management New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812" y="3046903"/>
            <a:ext cx="2243138"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88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4226</TotalTime>
  <Words>1731</Words>
  <Application>Microsoft Office PowerPoint</Application>
  <PresentationFormat>On-screen Show (16:9)</PresentationFormat>
  <Paragraphs>182</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Wingdings</vt:lpstr>
      <vt:lpstr>1_Office Theme</vt:lpstr>
      <vt:lpstr>SOUTHERN DISTRICT OF TEXAS BANKRUPTCY BENCH BAR   Tuesday, April 19, 2022  10:45 – 11:15 AM  Getting the Lay of the Land: Negotiating with Landlords</vt:lpstr>
      <vt:lpstr>Introduction </vt:lpstr>
      <vt:lpstr>PowerPoint Presentation</vt:lpstr>
      <vt:lpstr>Pre-Bankruptcy </vt:lpstr>
      <vt:lpstr>Pre-Bankruptcy </vt:lpstr>
      <vt:lpstr>PowerPoint Presentation</vt:lpstr>
      <vt:lpstr> Bankruptcy Filed  </vt:lpstr>
      <vt:lpstr>Timing Considerations</vt:lpstr>
      <vt:lpstr>Lease Negotiations </vt:lpstr>
      <vt:lpstr>PowerPoint Presentation</vt:lpstr>
      <vt:lpstr> Lease Negotiations</vt:lpstr>
      <vt:lpstr>Lease Negotiations</vt:lpstr>
      <vt:lpstr>PowerPoint Presentation</vt:lpstr>
      <vt:lpstr>Landlord Protections In Exchange for Relief </vt:lpstr>
      <vt:lpstr>Landlord Protections In Exchange for Relief </vt:lpstr>
      <vt:lpstr>Landlord Protections In Exchange for Relief </vt:lpstr>
      <vt:lpstr>Landlord Protections In Exchange for Relief – Examples </vt:lpstr>
      <vt:lpstr>Landlord Protections In Exchange for Relief – Examples </vt:lpstr>
      <vt:lpstr>Landlord Protections In Exchange for Relief – Examples </vt:lpstr>
      <vt:lpstr>Contacts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Reid, Christian</dc:creator>
  <cp:lastModifiedBy>Wilson, Sean T.</cp:lastModifiedBy>
  <cp:revision>492</cp:revision>
  <cp:lastPrinted>2018-08-31T18:24:50Z</cp:lastPrinted>
  <dcterms:created xsi:type="dcterms:W3CDTF">2018-02-09T18:28:22Z</dcterms:created>
  <dcterms:modified xsi:type="dcterms:W3CDTF">2022-04-15T20:14:40Z</dcterms:modified>
</cp:coreProperties>
</file>