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4" r:id="rId7"/>
    <p:sldId id="275" r:id="rId8"/>
    <p:sldId id="276" r:id="rId9"/>
    <p:sldId id="277" r:id="rId10"/>
    <p:sldId id="265" r:id="rId11"/>
    <p:sldId id="266" r:id="rId12"/>
    <p:sldId id="271" r:id="rId13"/>
    <p:sldId id="267" r:id="rId14"/>
    <p:sldId id="268" r:id="rId15"/>
    <p:sldId id="264" r:id="rId16"/>
    <p:sldId id="262" r:id="rId17"/>
    <p:sldId id="263" r:id="rId18"/>
    <p:sldId id="269" r:id="rId19"/>
    <p:sldId id="273"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6/16/2014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6/16/2014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6/16/2014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jpg"/><Relationship Id="rId5" Type="http://schemas.openxmlformats.org/officeDocument/2006/relationships/image" Target="../media/image2.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Petition Preparers </a:t>
            </a:r>
            <a:br>
              <a:rPr lang="en-US" dirty="0" smtClean="0"/>
            </a:br>
            <a:r>
              <a:rPr lang="en-US" dirty="0" smtClean="0"/>
              <a:t>and the Unauthorized Practice of Law</a:t>
            </a:r>
            <a:endParaRPr lang="en-US" dirty="0"/>
          </a:p>
        </p:txBody>
      </p:sp>
      <p:sp>
        <p:nvSpPr>
          <p:cNvPr id="3" name="Subtitle 2"/>
          <p:cNvSpPr>
            <a:spLocks noGrp="1"/>
          </p:cNvSpPr>
          <p:nvPr>
            <p:ph type="subTitle" idx="1"/>
          </p:nvPr>
        </p:nvSpPr>
        <p:spPr/>
        <p:txBody>
          <a:bodyPr>
            <a:normAutofit/>
          </a:bodyPr>
          <a:lstStyle/>
          <a:p>
            <a:pPr algn="ctr"/>
            <a:r>
              <a:rPr lang="en-US" sz="4000" dirty="0" smtClean="0"/>
              <a:t>11 USC </a:t>
            </a:r>
            <a:r>
              <a:rPr lang="en-US" sz="4000" dirty="0"/>
              <a:t>§ </a:t>
            </a:r>
            <a:r>
              <a:rPr lang="en-US" sz="4000" dirty="0" smtClean="0"/>
              <a:t>110</a:t>
            </a:r>
            <a:endParaRPr lang="en-US" sz="4000" dirty="0"/>
          </a:p>
        </p:txBody>
      </p:sp>
    </p:spTree>
    <p:extLst>
      <p:ext uri="{BB962C8B-B14F-4D97-AF65-F5344CB8AC3E}">
        <p14:creationId xmlns:p14="http://schemas.microsoft.com/office/powerpoint/2010/main" val="3800524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98998"/>
            <a:ext cx="10058400" cy="3566160"/>
          </a:xfrm>
        </p:spPr>
        <p:txBody>
          <a:bodyPr>
            <a:normAutofit/>
          </a:bodyPr>
          <a:lstStyle/>
          <a:p>
            <a:pPr algn="ctr"/>
            <a:r>
              <a:rPr lang="en-US" dirty="0" smtClean="0"/>
              <a:t>IFA Home Funding et al, </a:t>
            </a:r>
            <a:br>
              <a:rPr lang="en-US" dirty="0" smtClean="0"/>
            </a:br>
            <a:r>
              <a:rPr lang="en-US" dirty="0" smtClean="0"/>
              <a:t>v. </a:t>
            </a:r>
            <a:br>
              <a:rPr lang="en-US" dirty="0" smtClean="0"/>
            </a:br>
            <a:r>
              <a:rPr lang="en-US" dirty="0" smtClean="0"/>
              <a:t>Juan </a:t>
            </a:r>
            <a:r>
              <a:rPr lang="en-US" dirty="0" err="1" smtClean="0"/>
              <a:t>Castano</a:t>
            </a:r>
            <a:endParaRPr lang="en-US" sz="7200" dirty="0"/>
          </a:p>
        </p:txBody>
      </p:sp>
      <p:sp>
        <p:nvSpPr>
          <p:cNvPr id="3" name="Text Placeholder 2"/>
          <p:cNvSpPr>
            <a:spLocks noGrp="1"/>
          </p:cNvSpPr>
          <p:nvPr>
            <p:ph type="body" idx="1"/>
          </p:nvPr>
        </p:nvSpPr>
        <p:spPr>
          <a:xfrm>
            <a:off x="907810" y="4613189"/>
            <a:ext cx="10058400" cy="1098518"/>
          </a:xfrm>
        </p:spPr>
        <p:txBody>
          <a:bodyPr>
            <a:normAutofit/>
          </a:bodyPr>
          <a:lstStyle/>
          <a:p>
            <a:pPr algn="ctr"/>
            <a:r>
              <a:rPr lang="en-US" sz="6000" dirty="0" smtClean="0"/>
              <a:t>10-00304</a:t>
            </a:r>
            <a:endParaRPr lang="en-US" sz="6000" dirty="0"/>
          </a:p>
        </p:txBody>
      </p:sp>
    </p:spTree>
    <p:extLst>
      <p:ext uri="{BB962C8B-B14F-4D97-AF65-F5344CB8AC3E}">
        <p14:creationId xmlns:p14="http://schemas.microsoft.com/office/powerpoint/2010/main" val="308971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IFA Home Funding	</a:t>
            </a:r>
            <a:endParaRPr lang="en-US" sz="54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Offered customers loan modification services for a fee</a:t>
            </a:r>
          </a:p>
          <a:p>
            <a:pPr>
              <a:buFont typeface="Wingdings" panose="05000000000000000000" pitchFamily="2" charset="2"/>
              <a:buChar char="Ø"/>
            </a:pPr>
            <a:r>
              <a:rPr lang="en-US" sz="2400" dirty="0" smtClean="0"/>
              <a:t>Let customers believe they were working with licensed attorneys</a:t>
            </a:r>
          </a:p>
          <a:p>
            <a:pPr>
              <a:buFont typeface="Wingdings" panose="05000000000000000000" pitchFamily="2" charset="2"/>
              <a:buChar char="Ø"/>
            </a:pPr>
            <a:r>
              <a:rPr lang="en-US" sz="2400" dirty="0" smtClean="0"/>
              <a:t>If the loan modification failed, they would counsel customers on bankruptcy options</a:t>
            </a:r>
          </a:p>
          <a:p>
            <a:pPr>
              <a:buFont typeface="Wingdings" panose="05000000000000000000" pitchFamily="2" charset="2"/>
              <a:buChar char="Ø"/>
            </a:pPr>
            <a:r>
              <a:rPr lang="en-US" sz="2400" dirty="0" smtClean="0"/>
              <a:t>Prepared the petition and other bankruptcy paperwork to stop foreclosure</a:t>
            </a:r>
          </a:p>
          <a:p>
            <a:pPr>
              <a:buFont typeface="Wingdings" panose="05000000000000000000" pitchFamily="2" charset="2"/>
              <a:buChar char="Ø"/>
            </a:pPr>
            <a:r>
              <a:rPr lang="en-US" sz="2400" dirty="0" smtClean="0"/>
              <a:t>Charged additional  fees for bankruptcy work</a:t>
            </a:r>
          </a:p>
          <a:p>
            <a:pPr>
              <a:buFont typeface="Wingdings" panose="05000000000000000000" pitchFamily="2" charset="2"/>
              <a:buChar char="Ø"/>
            </a:pPr>
            <a:r>
              <a:rPr lang="en-US" sz="2400" dirty="0" smtClean="0"/>
              <a:t>Advised debtors on bankruptcy process, attended the meeting of creditors as “friend of debtor” or “translator”</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10090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20491" y="233219"/>
            <a:ext cx="3564547" cy="6270962"/>
          </a:xfrm>
        </p:spPr>
      </p:pic>
      <p:graphicFrame>
        <p:nvGraphicFramePr>
          <p:cNvPr id="12" name="Content Placeholder 11"/>
          <p:cNvGraphicFramePr>
            <a:graphicFrameLocks noGrp="1" noChangeAspect="1"/>
          </p:cNvGraphicFramePr>
          <p:nvPr>
            <p:ph sz="half" idx="2"/>
            <p:extLst>
              <p:ext uri="{D42A27DB-BD31-4B8C-83A1-F6EECF244321}">
                <p14:modId xmlns:p14="http://schemas.microsoft.com/office/powerpoint/2010/main" val="585564741"/>
              </p:ext>
            </p:extLst>
          </p:nvPr>
        </p:nvGraphicFramePr>
        <p:xfrm>
          <a:off x="6218238" y="2209800"/>
          <a:ext cx="4937125" cy="3294063"/>
        </p:xfrm>
        <a:graphic>
          <a:graphicData uri="http://schemas.openxmlformats.org/presentationml/2006/ole">
            <mc:AlternateContent xmlns:mc="http://schemas.openxmlformats.org/markup-compatibility/2006">
              <mc:Choice xmlns:v="urn:schemas-microsoft-com:vml" Requires="v">
                <p:oleObj spid="_x0000_s3086" name="Chart" r:id="rId4" imgW="8125016" imgH="5419534" progId="MSGraph.Chart.8">
                  <p:embed followColorScheme="full"/>
                </p:oleObj>
              </mc:Choice>
              <mc:Fallback>
                <p:oleObj name="Chart" r:id="rId4" imgW="8125016" imgH="5419534" progId="MSGraph.Chart.8">
                  <p:embed followColorScheme="full"/>
                  <p:pic>
                    <p:nvPicPr>
                      <p:cNvPr id="0" name=""/>
                      <p:cNvPicPr/>
                      <p:nvPr/>
                    </p:nvPicPr>
                    <p:blipFill>
                      <a:blip r:embed="rId5"/>
                      <a:stretch>
                        <a:fillRect/>
                      </a:stretch>
                    </p:blipFill>
                    <p:spPr>
                      <a:xfrm>
                        <a:off x="6218238" y="2209800"/>
                        <a:ext cx="4937125" cy="3294063"/>
                      </a:xfrm>
                      <a:prstGeom prst="rect">
                        <a:avLst/>
                      </a:prstGeom>
                    </p:spPr>
                  </p:pic>
                </p:oleObj>
              </mc:Fallback>
            </mc:AlternateContent>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8908" y="204048"/>
            <a:ext cx="3641122" cy="6384182"/>
          </a:xfrm>
          <a:prstGeom prst="rect">
            <a:avLst/>
          </a:prstGeom>
        </p:spPr>
      </p:pic>
    </p:spTree>
    <p:extLst>
      <p:ext uri="{BB962C8B-B14F-4D97-AF65-F5344CB8AC3E}">
        <p14:creationId xmlns:p14="http://schemas.microsoft.com/office/powerpoint/2010/main" val="204123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Cause Order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Failing to perform any service the agency said it would perform (11 USC § 526(a)(1))</a:t>
            </a:r>
          </a:p>
          <a:p>
            <a:pPr>
              <a:buFont typeface="Wingdings" panose="05000000000000000000" pitchFamily="2" charset="2"/>
              <a:buChar char="Ø"/>
            </a:pPr>
            <a:r>
              <a:rPr lang="en-US" dirty="0" smtClean="0"/>
              <a:t>Misrepresenting the services the agency is to provide of the benefits and risks of filing for bankruptcy (11 USC § 526(a)(3))</a:t>
            </a:r>
          </a:p>
          <a:p>
            <a:pPr>
              <a:buFont typeface="Wingdings" panose="05000000000000000000" pitchFamily="2" charset="2"/>
              <a:buChar char="Ø"/>
            </a:pPr>
            <a:r>
              <a:rPr lang="en-US" dirty="0" smtClean="0"/>
              <a:t>Failing to make required disclosures under 11 USC § 527</a:t>
            </a:r>
          </a:p>
          <a:p>
            <a:pPr>
              <a:buFont typeface="Wingdings" panose="05000000000000000000" pitchFamily="2" charset="2"/>
              <a:buChar char="Ø"/>
            </a:pPr>
            <a:r>
              <a:rPr lang="en-US" dirty="0" smtClean="0"/>
              <a:t>Failing to execute and provide a written contract (11 USC § 528(a)(1)-(2))</a:t>
            </a:r>
          </a:p>
          <a:p>
            <a:pPr>
              <a:buFont typeface="Wingdings" panose="05000000000000000000" pitchFamily="2" charset="2"/>
              <a:buChar char="Ø"/>
            </a:pPr>
            <a:r>
              <a:rPr lang="en-US" dirty="0" smtClean="0"/>
              <a:t>Failing to make required disclosures in advertisements (11 USC §528(a)(3)-(b))</a:t>
            </a:r>
          </a:p>
          <a:p>
            <a:pPr>
              <a:buFont typeface="Wingdings" panose="05000000000000000000" pitchFamily="2" charset="2"/>
              <a:buChar char="Ø"/>
            </a:pPr>
            <a:r>
              <a:rPr lang="en-US" dirty="0" smtClean="0"/>
              <a:t>Failing to provide the preparer's own social security number to disclose fees (11 USC § 110)</a:t>
            </a:r>
          </a:p>
          <a:p>
            <a:pPr>
              <a:buFont typeface="Wingdings" panose="05000000000000000000" pitchFamily="2" charset="2"/>
              <a:buChar char="Ø"/>
            </a:pPr>
            <a:r>
              <a:rPr lang="en-US" dirty="0" smtClean="0"/>
              <a:t>Failing to provide notice to the debtor “that a bankruptcy petition preparer is not an  attorney and may not practice law or give legal advice” (11 USC §110(b)(2)(B)(</a:t>
            </a:r>
            <a:r>
              <a:rPr lang="en-US" dirty="0" err="1" smtClean="0"/>
              <a:t>i</a:t>
            </a:r>
            <a:r>
              <a:rPr lang="en-US" dirty="0" smtClean="0"/>
              <a:t>))</a:t>
            </a:r>
            <a:endParaRPr lang="en-US" dirty="0"/>
          </a:p>
        </p:txBody>
      </p:sp>
    </p:spTree>
    <p:extLst>
      <p:ext uri="{BB962C8B-B14F-4D97-AF65-F5344CB8AC3E}">
        <p14:creationId xmlns:p14="http://schemas.microsoft.com/office/powerpoint/2010/main" val="336167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Sanctions, and Damages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dirty="0" smtClean="0"/>
              <a:t>IFA Home Funding was running a unitary business attempting to restructure home mortgage loans, then if it failed, placing individuals in chapter 13 bankruptcy</a:t>
            </a:r>
          </a:p>
          <a:p>
            <a:pPr>
              <a:buFont typeface="Wingdings" panose="05000000000000000000" pitchFamily="2" charset="2"/>
              <a:buChar char="Ø"/>
            </a:pPr>
            <a:r>
              <a:rPr lang="en-US" sz="3200" dirty="0" smtClean="0"/>
              <a:t>Ordered to refund fees for both loan modifications and bankruptcies filed</a:t>
            </a:r>
          </a:p>
          <a:p>
            <a:pPr>
              <a:buFont typeface="Wingdings" panose="05000000000000000000" pitchFamily="2" charset="2"/>
              <a:buChar char="Ø"/>
            </a:pPr>
            <a:r>
              <a:rPr lang="en-US" sz="3200" dirty="0" smtClean="0"/>
              <a:t>Fined $900.00 for violations of 11 USC §</a:t>
            </a:r>
            <a:r>
              <a:rPr lang="en-US" sz="3200" dirty="0"/>
              <a:t> </a:t>
            </a:r>
            <a:r>
              <a:rPr lang="en-US" sz="3200" dirty="0" smtClean="0"/>
              <a:t>§110, 526, and 528</a:t>
            </a:r>
          </a:p>
          <a:p>
            <a:pPr marL="0" indent="0">
              <a:buNone/>
            </a:pPr>
            <a:endParaRPr lang="en-US" dirty="0"/>
          </a:p>
        </p:txBody>
      </p:sp>
    </p:spTree>
    <p:extLst>
      <p:ext uri="{BB962C8B-B14F-4D97-AF65-F5344CB8AC3E}">
        <p14:creationId xmlns:p14="http://schemas.microsoft.com/office/powerpoint/2010/main" val="85454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 Trustee </a:t>
            </a:r>
            <a:br>
              <a:rPr lang="en-US" dirty="0" smtClean="0"/>
            </a:br>
            <a:r>
              <a:rPr lang="en-US" dirty="0" smtClean="0"/>
              <a:t>v</a:t>
            </a:r>
            <a:r>
              <a:rPr lang="en-US" dirty="0" smtClean="0"/>
              <a:t>. </a:t>
            </a:r>
            <a:br>
              <a:rPr lang="en-US" dirty="0" smtClean="0"/>
            </a:br>
            <a:r>
              <a:rPr lang="en-US" dirty="0" smtClean="0"/>
              <a:t>Harold W. Higgins</a:t>
            </a:r>
            <a:endParaRPr lang="en-US" dirty="0"/>
          </a:p>
        </p:txBody>
      </p:sp>
      <p:sp>
        <p:nvSpPr>
          <p:cNvPr id="3" name="Text Placeholder 2"/>
          <p:cNvSpPr>
            <a:spLocks noGrp="1"/>
          </p:cNvSpPr>
          <p:nvPr>
            <p:ph type="body" idx="1"/>
          </p:nvPr>
        </p:nvSpPr>
        <p:spPr/>
        <p:txBody>
          <a:bodyPr>
            <a:normAutofit/>
          </a:bodyPr>
          <a:lstStyle/>
          <a:p>
            <a:pPr algn="ctr"/>
            <a:r>
              <a:rPr lang="en-US" sz="6000" dirty="0"/>
              <a:t>12-03391</a:t>
            </a:r>
          </a:p>
        </p:txBody>
      </p:sp>
    </p:spTree>
    <p:extLst>
      <p:ext uri="{BB962C8B-B14F-4D97-AF65-F5344CB8AC3E}">
        <p14:creationId xmlns:p14="http://schemas.microsoft.com/office/powerpoint/2010/main" val="2421131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Joy Consulting Group</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t> In the business of negotiating solutions for foreclosure, including but not limited to mortgage forbearance agreements, mortgage loan reinstatements, mortgage loan modifications, short sales, and principal and interest reductions </a:t>
            </a:r>
          </a:p>
          <a:p>
            <a:pPr>
              <a:buFont typeface="Wingdings" panose="05000000000000000000" pitchFamily="2" charset="2"/>
              <a:buChar char="Ø"/>
            </a:pPr>
            <a:r>
              <a:rPr lang="en-US" sz="2800" dirty="0" smtClean="0"/>
              <a:t>Specifically targeted minorities and Spanish speakers </a:t>
            </a:r>
          </a:p>
          <a:p>
            <a:pPr>
              <a:buFont typeface="Wingdings" panose="05000000000000000000" pitchFamily="2" charset="2"/>
              <a:buChar char="Ø"/>
            </a:pPr>
            <a:r>
              <a:rPr lang="en-US" sz="2800" dirty="0" smtClean="0"/>
              <a:t>Would refer debtors to a lawyer if they had eviction proceedings</a:t>
            </a:r>
          </a:p>
          <a:p>
            <a:pPr>
              <a:buFont typeface="Wingdings" panose="05000000000000000000" pitchFamily="2" charset="2"/>
              <a:buChar char="Ø"/>
            </a:pPr>
            <a:r>
              <a:rPr lang="en-US" sz="2800" dirty="0"/>
              <a:t> </a:t>
            </a:r>
            <a:r>
              <a:rPr lang="en-US" sz="2800" dirty="0" smtClean="0"/>
              <a:t>Provided debtors with documents necessary to file a chapter 13 bankruptcy for an additional fee</a:t>
            </a:r>
          </a:p>
        </p:txBody>
      </p:sp>
    </p:spTree>
    <p:extLst>
      <p:ext uri="{BB962C8B-B14F-4D97-AF65-F5344CB8AC3E}">
        <p14:creationId xmlns:p14="http://schemas.microsoft.com/office/powerpoint/2010/main" val="2289444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2800" dirty="0" smtClean="0"/>
              <a:t>Post card advertisement from Joy Consulting Group</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622984329"/>
              </p:ext>
            </p:extLst>
          </p:nvPr>
        </p:nvGraphicFramePr>
        <p:xfrm>
          <a:off x="2388977" y="273805"/>
          <a:ext cx="6907626" cy="4990229"/>
        </p:xfrm>
        <a:graphic>
          <a:graphicData uri="http://schemas.openxmlformats.org/presentationml/2006/ole">
            <mc:AlternateContent xmlns:mc="http://schemas.openxmlformats.org/markup-compatibility/2006">
              <mc:Choice xmlns:v="urn:schemas-microsoft-com:vml" Requires="v">
                <p:oleObj spid="_x0000_s2069" name="Acrobat Document" r:id="rId3" imgW="4772025" imgH="3504867" progId="AcroExch.Document.7">
                  <p:embed/>
                </p:oleObj>
              </mc:Choice>
              <mc:Fallback>
                <p:oleObj name="Acrobat Document" r:id="rId3" imgW="4772025" imgH="3504867" progId="AcroExch.Document.7">
                  <p:embed/>
                  <p:pic>
                    <p:nvPicPr>
                      <p:cNvPr id="0" name=""/>
                      <p:cNvPicPr/>
                      <p:nvPr/>
                    </p:nvPicPr>
                    <p:blipFill>
                      <a:blip r:embed="rId4"/>
                      <a:stretch>
                        <a:fillRect/>
                      </a:stretch>
                    </p:blipFill>
                    <p:spPr>
                      <a:xfrm>
                        <a:off x="2388977" y="273805"/>
                        <a:ext cx="6907626" cy="4990229"/>
                      </a:xfrm>
                      <a:prstGeom prst="rect">
                        <a:avLst/>
                      </a:prstGeom>
                    </p:spPr>
                  </p:pic>
                </p:oleObj>
              </mc:Fallback>
            </mc:AlternateContent>
          </a:graphicData>
        </a:graphic>
      </p:graphicFrame>
    </p:spTree>
    <p:extLst>
      <p:ext uri="{BB962C8B-B14F-4D97-AF65-F5344CB8AC3E}">
        <p14:creationId xmlns:p14="http://schemas.microsoft.com/office/powerpoint/2010/main" val="2439606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under </a:t>
            </a:r>
            <a:br>
              <a:rPr lang="en-US" dirty="0" smtClean="0"/>
            </a:br>
            <a:r>
              <a:rPr lang="en-US" dirty="0" smtClean="0"/>
              <a:t>11 USC § 110, 526, 527, &amp; 528</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smtClean="0"/>
              <a:t> </a:t>
            </a:r>
            <a:r>
              <a:rPr lang="en-US" sz="2800" dirty="0"/>
              <a:t>Failed to include signatures and information required on the petition and other bankruptcy documents </a:t>
            </a:r>
            <a:endParaRPr lang="en-US" sz="2800" dirty="0" smtClean="0"/>
          </a:p>
          <a:p>
            <a:pPr>
              <a:buFont typeface="Wingdings" panose="05000000000000000000" pitchFamily="2" charset="2"/>
              <a:buChar char="Ø"/>
            </a:pPr>
            <a:r>
              <a:rPr lang="en-US" sz="2800" dirty="0" smtClean="0"/>
              <a:t>Failed </a:t>
            </a:r>
            <a:r>
              <a:rPr lang="en-US" sz="2800" dirty="0"/>
              <a:t>to provide a written </a:t>
            </a:r>
            <a:r>
              <a:rPr lang="en-US" sz="2800" dirty="0" smtClean="0"/>
              <a:t>contract with terms and disclosures </a:t>
            </a:r>
            <a:r>
              <a:rPr lang="en-US" sz="2800" dirty="0"/>
              <a:t>as required under </a:t>
            </a:r>
            <a:r>
              <a:rPr lang="en-US" sz="2800" dirty="0"/>
              <a:t>§ 528</a:t>
            </a:r>
            <a:endParaRPr lang="en-US" sz="2800" dirty="0" smtClean="0"/>
          </a:p>
          <a:p>
            <a:pPr>
              <a:buFont typeface="Wingdings" panose="05000000000000000000" pitchFamily="2" charset="2"/>
              <a:buChar char="Ø"/>
            </a:pPr>
            <a:r>
              <a:rPr lang="en-US" sz="2800" dirty="0" smtClean="0"/>
              <a:t>Failed to provide proper notices and disclosures required </a:t>
            </a:r>
            <a:r>
              <a:rPr lang="en-US" sz="2800" dirty="0" smtClean="0"/>
              <a:t>under §527</a:t>
            </a:r>
            <a:endParaRPr lang="en-US" sz="2800" dirty="0" smtClean="0"/>
          </a:p>
          <a:p>
            <a:pPr>
              <a:buFont typeface="Wingdings" panose="05000000000000000000" pitchFamily="2" charset="2"/>
              <a:buChar char="Ø"/>
            </a:pPr>
            <a:r>
              <a:rPr lang="en-US" sz="2800" dirty="0" smtClean="0"/>
              <a:t> Intentional violation and clear and consistent pattern or practice of violating 11 USC §526 by misrepresenting services provided and providing legal advice without a license </a:t>
            </a:r>
          </a:p>
          <a:p>
            <a:pPr marL="0" indent="0">
              <a:buNone/>
            </a:pPr>
            <a:endParaRPr lang="en-US" dirty="0"/>
          </a:p>
        </p:txBody>
      </p:sp>
    </p:spTree>
    <p:extLst>
      <p:ext uri="{BB962C8B-B14F-4D97-AF65-F5344CB8AC3E}">
        <p14:creationId xmlns:p14="http://schemas.microsoft.com/office/powerpoint/2010/main" val="114460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3200" dirty="0" smtClean="0"/>
              <a:t>Harold Higgins entered into an agreed judgment </a:t>
            </a:r>
          </a:p>
          <a:p>
            <a:pPr lvl="1">
              <a:buFont typeface="Arial" panose="020B0604020202020204" pitchFamily="34" charset="0"/>
              <a:buChar char="•"/>
            </a:pPr>
            <a:r>
              <a:rPr lang="en-US" sz="3000" dirty="0" smtClean="0"/>
              <a:t>enjoining </a:t>
            </a:r>
            <a:r>
              <a:rPr lang="en-US" sz="3000" dirty="0" smtClean="0"/>
              <a:t>him </a:t>
            </a:r>
            <a:r>
              <a:rPr lang="en-US" sz="3000" dirty="0" smtClean="0"/>
              <a:t>and any member of his staff from collecting any money from any kind of bankruptcy related work and </a:t>
            </a:r>
          </a:p>
          <a:p>
            <a:pPr lvl="1">
              <a:buFont typeface="Arial" panose="020B0604020202020204" pitchFamily="34" charset="0"/>
              <a:buChar char="•"/>
            </a:pPr>
            <a:r>
              <a:rPr lang="en-US" sz="3000" dirty="0" smtClean="0"/>
              <a:t>refunding $11,000.00 in fees collected</a:t>
            </a:r>
          </a:p>
          <a:p>
            <a:pPr lvl="1">
              <a:buFont typeface="Arial" panose="020B0604020202020204" pitchFamily="34" charset="0"/>
              <a:buChar char="•"/>
            </a:pPr>
            <a:r>
              <a:rPr lang="en-US" sz="3000" dirty="0"/>
              <a:t>p</a:t>
            </a:r>
            <a:r>
              <a:rPr lang="en-US" sz="3000" dirty="0" smtClean="0"/>
              <a:t>aying $5,000.00 in statutory damages</a:t>
            </a:r>
          </a:p>
          <a:p>
            <a:pPr>
              <a:buFont typeface="Wingdings" panose="05000000000000000000" pitchFamily="2" charset="2"/>
              <a:buChar char="Ø"/>
            </a:pPr>
            <a:r>
              <a:rPr lang="en-US" sz="3200" dirty="0" smtClean="0"/>
              <a:t>After evidence was entered demonstrating Mr. Higgins violated the terms of the agreed judgment, he entered into another agreed  order assessing monetary sanctions against defendants </a:t>
            </a:r>
          </a:p>
          <a:p>
            <a:pPr>
              <a:buFont typeface="Wingdings" panose="05000000000000000000" pitchFamily="2" charset="2"/>
              <a:buChar char="Ø"/>
            </a:pPr>
            <a:r>
              <a:rPr lang="en-US" sz="3200" dirty="0" smtClean="0"/>
              <a:t>Ordered to disgorge  an additional $9,150.00 in fees collected</a:t>
            </a:r>
          </a:p>
          <a:p>
            <a:pPr marL="0" indent="0">
              <a:buNone/>
            </a:pPr>
            <a:endParaRPr lang="en-US" dirty="0"/>
          </a:p>
        </p:txBody>
      </p:sp>
    </p:spTree>
    <p:extLst>
      <p:ext uri="{BB962C8B-B14F-4D97-AF65-F5344CB8AC3E}">
        <p14:creationId xmlns:p14="http://schemas.microsoft.com/office/powerpoint/2010/main" val="322850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r>
              <a:rPr lang="en-US" dirty="0"/>
              <a:t/>
            </a:r>
            <a:br>
              <a:rPr lang="en-US" dirty="0"/>
            </a:br>
            <a:r>
              <a:rPr lang="en-US" dirty="0"/>
              <a:t/>
            </a:r>
            <a:br>
              <a:rPr lang="en-US" dirty="0"/>
            </a:br>
            <a:r>
              <a:rPr lang="en-US" sz="5300" dirty="0" smtClean="0"/>
              <a:t>11 USC § </a:t>
            </a:r>
            <a:r>
              <a:rPr lang="en-US" sz="5300" dirty="0"/>
              <a:t>110 </a:t>
            </a:r>
            <a:r>
              <a:rPr lang="en-US" sz="4000" dirty="0" smtClean="0"/>
              <a:t/>
            </a:r>
            <a:br>
              <a:rPr lang="en-US" sz="4000" dirty="0" smtClean="0"/>
            </a:br>
            <a:r>
              <a:rPr lang="en-US" sz="3600" dirty="0"/>
              <a:t>Penalty for persons who negligently or fraudulently prepare bankruptcy </a:t>
            </a:r>
            <a:r>
              <a:rPr lang="en-US" sz="3600" dirty="0" smtClean="0"/>
              <a:t>petitions</a:t>
            </a:r>
            <a:endParaRPr lang="en-US" sz="4000" dirty="0"/>
          </a:p>
        </p:txBody>
      </p:sp>
      <p:sp>
        <p:nvSpPr>
          <p:cNvPr id="3" name="Content Placeholder 2"/>
          <p:cNvSpPr>
            <a:spLocks noGrp="1"/>
          </p:cNvSpPr>
          <p:nvPr>
            <p:ph idx="1"/>
          </p:nvPr>
        </p:nvSpPr>
        <p:spPr/>
        <p:txBody>
          <a:bodyPr>
            <a:normAutofit/>
          </a:bodyPr>
          <a:lstStyle/>
          <a:p>
            <a:r>
              <a:rPr lang="en-US" sz="2800" dirty="0"/>
              <a:t>11 U.S. Code § 110 </a:t>
            </a:r>
            <a:r>
              <a:rPr lang="en-US" sz="2800" dirty="0" smtClean="0"/>
              <a:t>(a) In this Section—</a:t>
            </a:r>
          </a:p>
          <a:p>
            <a:r>
              <a:rPr lang="en-US" sz="2800" dirty="0" smtClean="0"/>
              <a:t>(</a:t>
            </a:r>
            <a:r>
              <a:rPr lang="en-US" sz="2800" dirty="0"/>
              <a:t>1)</a:t>
            </a:r>
            <a:r>
              <a:rPr lang="en-US" sz="2800" dirty="0" smtClean="0"/>
              <a:t> “bankruptcy petition </a:t>
            </a:r>
            <a:r>
              <a:rPr lang="en-US" sz="2800" dirty="0" smtClean="0"/>
              <a:t>preparer” </a:t>
            </a:r>
            <a:r>
              <a:rPr lang="en-US" sz="2800" dirty="0" smtClean="0"/>
              <a:t>means a person, other than an attorney for the debtor or employee of such attorney under direct supervision of such attorney, who prepares for compensation a document for filing; and </a:t>
            </a:r>
          </a:p>
          <a:p>
            <a:r>
              <a:rPr lang="en-US" sz="2800" dirty="0" smtClean="0"/>
              <a:t>(2) “document for </a:t>
            </a:r>
            <a:r>
              <a:rPr lang="en-US" sz="2800" dirty="0" smtClean="0"/>
              <a:t>filing</a:t>
            </a:r>
            <a:r>
              <a:rPr lang="en-US" sz="2800" dirty="0" smtClean="0"/>
              <a:t>” means a petition or any other document prepared for filing by a debtor in a United States Bankruptcy Court or United States District Court in connection with a case under this title. </a:t>
            </a:r>
            <a:r>
              <a:rPr lang="en-US" dirty="0"/>
              <a:t/>
            </a:r>
            <a:br>
              <a:rPr lang="en-US" dirty="0"/>
            </a:br>
            <a:endParaRPr lang="en-US" dirty="0"/>
          </a:p>
        </p:txBody>
      </p:sp>
    </p:spTree>
    <p:extLst>
      <p:ext uri="{BB962C8B-B14F-4D97-AF65-F5344CB8AC3E}">
        <p14:creationId xmlns:p14="http://schemas.microsoft.com/office/powerpoint/2010/main" val="1523238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look for from a debtor	</a:t>
            </a:r>
            <a:endParaRPr lang="en-US" dirty="0"/>
          </a:p>
        </p:txBody>
      </p:sp>
      <p:sp>
        <p:nvSpPr>
          <p:cNvPr id="3" name="Content Placeholder 2"/>
          <p:cNvSpPr>
            <a:spLocks noGrp="1"/>
          </p:cNvSpPr>
          <p:nvPr>
            <p:ph idx="1"/>
          </p:nvPr>
        </p:nvSpPr>
        <p:spPr/>
        <p:txBody>
          <a:bodyPr>
            <a:normAutofit lnSpcReduction="10000"/>
          </a:bodyPr>
          <a:lstStyle/>
          <a:p>
            <a:r>
              <a:rPr lang="en-US" dirty="0" smtClean="0"/>
              <a:t>Amount of arrears owed on their home</a:t>
            </a:r>
          </a:p>
          <a:p>
            <a:r>
              <a:rPr lang="en-US" dirty="0" smtClean="0"/>
              <a:t>Look for programs targeting minorities or non-English speakers</a:t>
            </a:r>
          </a:p>
          <a:p>
            <a:r>
              <a:rPr lang="en-US" dirty="0" smtClean="0"/>
              <a:t>Ask them if they have hired any other person/firm/company to help them with their debts or mortgage </a:t>
            </a:r>
          </a:p>
          <a:p>
            <a:r>
              <a:rPr lang="en-US" dirty="0" smtClean="0"/>
              <a:t>Make sure to ask:</a:t>
            </a:r>
          </a:p>
          <a:p>
            <a:pPr lvl="1"/>
            <a:r>
              <a:rPr lang="en-US" dirty="0" smtClean="0"/>
              <a:t>1) Has anyone helped you save your home? File for a loan modification?</a:t>
            </a:r>
          </a:p>
          <a:p>
            <a:pPr lvl="1"/>
            <a:r>
              <a:rPr lang="en-US" dirty="0" smtClean="0"/>
              <a:t>2) How much did you pay them? When? </a:t>
            </a:r>
          </a:p>
          <a:p>
            <a:pPr lvl="1"/>
            <a:r>
              <a:rPr lang="en-US" dirty="0" smtClean="0"/>
              <a:t>3) Do you have any of the paperwork they gave you? </a:t>
            </a:r>
          </a:p>
          <a:p>
            <a:pPr lvl="1"/>
            <a:r>
              <a:rPr lang="en-US" dirty="0" smtClean="0"/>
              <a:t>4) Can you provide any receipts or proof of payments made to them? </a:t>
            </a:r>
          </a:p>
          <a:p>
            <a:pPr marL="201168" lvl="1" indent="0">
              <a:buNone/>
            </a:pPr>
            <a:endParaRPr lang="en-US" dirty="0" smtClean="0"/>
          </a:p>
          <a:p>
            <a:pPr marL="201168" lvl="1" indent="0">
              <a:buNone/>
            </a:pPr>
            <a:r>
              <a:rPr lang="en-US" dirty="0" smtClean="0"/>
              <a:t>Ask the debtor to write down a timeline with names and many detail as they can remember</a:t>
            </a:r>
          </a:p>
          <a:p>
            <a:pPr marL="201168" lvl="1" indent="0">
              <a:buNone/>
            </a:pPr>
            <a:r>
              <a:rPr lang="en-US" dirty="0" smtClean="0"/>
              <a:t>Have them </a:t>
            </a:r>
            <a:r>
              <a:rPr lang="en-US" smtClean="0"/>
              <a:t>collect and bring </a:t>
            </a:r>
            <a:r>
              <a:rPr lang="en-US" dirty="0" smtClean="0"/>
              <a:t>in all the paperwork, receipts, contracts, emails they may have </a:t>
            </a:r>
            <a:endParaRPr lang="en-US" dirty="0"/>
          </a:p>
        </p:txBody>
      </p:sp>
    </p:spTree>
    <p:extLst>
      <p:ext uri="{BB962C8B-B14F-4D97-AF65-F5344CB8AC3E}">
        <p14:creationId xmlns:p14="http://schemas.microsoft.com/office/powerpoint/2010/main" val="749753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be a petition preparer?</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sz="2400" dirty="0" smtClean="0"/>
              <a:t>“A PERSON”</a:t>
            </a:r>
          </a:p>
          <a:p>
            <a:pPr>
              <a:buFont typeface="Wingdings" panose="05000000000000000000" pitchFamily="2" charset="2"/>
              <a:buChar char="Ø"/>
            </a:pPr>
            <a:r>
              <a:rPr lang="en-US" sz="2400" dirty="0" smtClean="0"/>
              <a:t> Any individual who charges a fee for their work regarding bankruptcy documents</a:t>
            </a:r>
          </a:p>
          <a:p>
            <a:pPr>
              <a:buFont typeface="Wingdings" panose="05000000000000000000" pitchFamily="2" charset="2"/>
              <a:buChar char="Ø"/>
            </a:pPr>
            <a:r>
              <a:rPr lang="en-US" sz="2400" dirty="0" smtClean="0"/>
              <a:t> A Corporation – because the general definition of “person” includes corporations 11 USC </a:t>
            </a:r>
            <a:r>
              <a:rPr lang="en-US" sz="2400" dirty="0"/>
              <a:t>§ </a:t>
            </a:r>
            <a:r>
              <a:rPr lang="en-US" sz="2400" dirty="0" smtClean="0"/>
              <a:t>101(41), corporations can be considered petition </a:t>
            </a:r>
            <a:r>
              <a:rPr lang="en-US" sz="2400" dirty="0" smtClean="0"/>
              <a:t>preparers</a:t>
            </a:r>
            <a:endParaRPr lang="en-US" sz="2400" dirty="0" smtClean="0"/>
          </a:p>
        </p:txBody>
      </p:sp>
    </p:spTree>
    <p:extLst>
      <p:ext uri="{BB962C8B-B14F-4D97-AF65-F5344CB8AC3E}">
        <p14:creationId xmlns:p14="http://schemas.microsoft.com/office/powerpoint/2010/main" val="827620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Remedies for Failure to comply with</a:t>
            </a:r>
            <a:br>
              <a:rPr lang="en-US" dirty="0" smtClean="0"/>
            </a:br>
            <a:r>
              <a:rPr lang="en-US" dirty="0" smtClean="0"/>
              <a:t>11 UCS § 110</a:t>
            </a:r>
            <a:endParaRPr lang="en-US" dirty="0"/>
          </a:p>
        </p:txBody>
      </p:sp>
      <p:sp>
        <p:nvSpPr>
          <p:cNvPr id="3" name="Content Placeholder 2"/>
          <p:cNvSpPr>
            <a:spLocks noGrp="1"/>
          </p:cNvSpPr>
          <p:nvPr>
            <p:ph idx="1"/>
          </p:nvPr>
        </p:nvSpPr>
        <p:spPr/>
        <p:txBody>
          <a:bodyPr>
            <a:normAutofit/>
          </a:bodyPr>
          <a:lstStyle/>
          <a:p>
            <a:pPr fontAlgn="base">
              <a:buFont typeface="Wingdings" panose="05000000000000000000" pitchFamily="2" charset="2"/>
              <a:buChar char="Ø"/>
            </a:pPr>
            <a:endParaRPr lang="en-US" sz="2400" b="1" dirty="0" smtClean="0"/>
          </a:p>
          <a:p>
            <a:pPr fontAlgn="base">
              <a:buFont typeface="Wingdings" panose="05000000000000000000" pitchFamily="2" charset="2"/>
              <a:buChar char="Ø"/>
            </a:pPr>
            <a:r>
              <a:rPr lang="en-US" sz="3000" dirty="0" smtClean="0"/>
              <a:t>Disgorgement, Damages, and Fines</a:t>
            </a:r>
          </a:p>
          <a:p>
            <a:pPr fontAlgn="base">
              <a:buFont typeface="Wingdings" panose="05000000000000000000" pitchFamily="2" charset="2"/>
              <a:buChar char="Ø"/>
            </a:pPr>
            <a:endParaRPr lang="en-US" sz="3000" dirty="0" smtClean="0"/>
          </a:p>
          <a:p>
            <a:pPr fontAlgn="base">
              <a:buFont typeface="Wingdings" panose="05000000000000000000" pitchFamily="2" charset="2"/>
              <a:buChar char="Ø"/>
            </a:pPr>
            <a:r>
              <a:rPr lang="en-US" sz="3000" dirty="0" smtClean="0"/>
              <a:t>Injunctive Relief </a:t>
            </a:r>
            <a:endParaRPr lang="en-US" sz="3000" dirty="0"/>
          </a:p>
          <a:p>
            <a:endParaRPr lang="en-US" dirty="0"/>
          </a:p>
        </p:txBody>
      </p:sp>
    </p:spTree>
    <p:extLst>
      <p:ext uri="{BB962C8B-B14F-4D97-AF65-F5344CB8AC3E}">
        <p14:creationId xmlns:p14="http://schemas.microsoft.com/office/powerpoint/2010/main" val="2695076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Disgorgement  </a:t>
            </a:r>
            <a:br>
              <a:rPr lang="en-US" dirty="0" smtClean="0"/>
            </a:br>
            <a:r>
              <a:rPr lang="en-US" dirty="0" smtClean="0"/>
              <a:t>§ 110(h)(3)</a:t>
            </a:r>
            <a:endParaRPr lang="en-US" dirty="0"/>
          </a:p>
        </p:txBody>
      </p:sp>
      <p:sp>
        <p:nvSpPr>
          <p:cNvPr id="3" name="Content Placeholder 2"/>
          <p:cNvSpPr>
            <a:spLocks noGrp="1"/>
          </p:cNvSpPr>
          <p:nvPr>
            <p:ph idx="1"/>
          </p:nvPr>
        </p:nvSpPr>
        <p:spPr/>
        <p:txBody>
          <a:bodyPr/>
          <a:lstStyle/>
          <a:p>
            <a:pPr algn="just" fontAlgn="base"/>
            <a:r>
              <a:rPr lang="en-US" sz="3200" dirty="0" smtClean="0"/>
              <a:t>Disgorgement of fees is appropriate where the amount paid exceeds the value of the services provided, where the services had no value, or where the BPP has failed to comply with any of subsections (b) through (g) of </a:t>
            </a:r>
            <a:r>
              <a:rPr lang="en-US" sz="3200" dirty="0"/>
              <a:t>§ </a:t>
            </a:r>
            <a:r>
              <a:rPr lang="en-US" sz="3200" dirty="0" smtClean="0"/>
              <a:t>110.</a:t>
            </a:r>
            <a:endParaRPr lang="en-US" sz="3200" dirty="0"/>
          </a:p>
          <a:p>
            <a:endParaRPr lang="en-US" dirty="0"/>
          </a:p>
        </p:txBody>
      </p:sp>
    </p:spTree>
    <p:extLst>
      <p:ext uri="{BB962C8B-B14F-4D97-AF65-F5344CB8AC3E}">
        <p14:creationId xmlns:p14="http://schemas.microsoft.com/office/powerpoint/2010/main" val="679108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Damages for Unfair and </a:t>
            </a:r>
            <a:br>
              <a:rPr lang="en-US" dirty="0" smtClean="0"/>
            </a:br>
            <a:r>
              <a:rPr lang="en-US" dirty="0" smtClean="0"/>
              <a:t>Deceptive Conduct				§ 110(</a:t>
            </a:r>
            <a:r>
              <a:rPr lang="en-US" dirty="0" err="1" smtClean="0"/>
              <a:t>i</a:t>
            </a:r>
            <a:r>
              <a:rPr lang="en-US" dirty="0" smtClean="0"/>
              <a:t>)(</a:t>
            </a:r>
            <a:r>
              <a:rPr lang="en-US" dirty="0"/>
              <a:t>I</a:t>
            </a:r>
            <a:r>
              <a:rPr lang="en-US" dirty="0" smtClean="0"/>
              <a:t>)</a:t>
            </a:r>
            <a:endParaRPr lang="en-US" dirty="0"/>
          </a:p>
        </p:txBody>
      </p:sp>
      <p:sp>
        <p:nvSpPr>
          <p:cNvPr id="3" name="Content Placeholder 2"/>
          <p:cNvSpPr>
            <a:spLocks noGrp="1"/>
          </p:cNvSpPr>
          <p:nvPr>
            <p:ph idx="1"/>
          </p:nvPr>
        </p:nvSpPr>
        <p:spPr/>
        <p:txBody>
          <a:bodyPr>
            <a:normAutofit/>
          </a:bodyPr>
          <a:lstStyle/>
          <a:p>
            <a:pPr>
              <a:defRPr/>
            </a:pPr>
            <a:r>
              <a:rPr lang="en-US" sz="3200" dirty="0"/>
              <a:t>Subsection 110(</a:t>
            </a:r>
            <a:r>
              <a:rPr lang="en-US" sz="3200" dirty="0" err="1"/>
              <a:t>i</a:t>
            </a:r>
            <a:r>
              <a:rPr lang="en-US" sz="3200" dirty="0"/>
              <a:t>)(l) authorizes damages for violation of § 110 or the commission of “any act that the court finds to be fraudulent, unfair or deceptive.” </a:t>
            </a:r>
          </a:p>
        </p:txBody>
      </p:sp>
    </p:spTree>
    <p:extLst>
      <p:ext uri="{BB962C8B-B14F-4D97-AF65-F5344CB8AC3E}">
        <p14:creationId xmlns:p14="http://schemas.microsoft.com/office/powerpoint/2010/main" val="148493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Fines</a:t>
            </a:r>
            <a:br>
              <a:rPr lang="en-US" dirty="0" smtClean="0"/>
            </a:br>
            <a:r>
              <a:rPr lang="en-US" dirty="0" smtClean="0"/>
              <a:t>§ 110(I)(1) -(2)</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defRPr/>
            </a:pPr>
            <a:r>
              <a:rPr lang="en-US" sz="2800" dirty="0"/>
              <a:t>BPP “who fails to comply with any provision of subsection (b), (c), (d), (e), (f), (g), or (h) may be fined not more than $500 for each such failure.” § 110(l)(1)  </a:t>
            </a:r>
          </a:p>
          <a:p>
            <a:pPr>
              <a:buFont typeface="Wingdings" panose="05000000000000000000" pitchFamily="2" charset="2"/>
              <a:buChar char="Ø"/>
              <a:defRPr/>
            </a:pPr>
            <a:endParaRPr lang="en-US" sz="2800" dirty="0"/>
          </a:p>
          <a:p>
            <a:pPr>
              <a:buFont typeface="Wingdings" panose="05000000000000000000" pitchFamily="2" charset="2"/>
              <a:buChar char="Ø"/>
              <a:defRPr/>
            </a:pPr>
            <a:r>
              <a:rPr lang="en-US" sz="2800" dirty="0"/>
              <a:t>The court may order less than $500 for a violation.</a:t>
            </a:r>
          </a:p>
          <a:p>
            <a:pPr>
              <a:buFont typeface="Wingdings" panose="05000000000000000000" pitchFamily="2" charset="2"/>
              <a:buChar char="Ø"/>
              <a:defRPr/>
            </a:pPr>
            <a:endParaRPr lang="en-US" sz="2800" dirty="0"/>
          </a:p>
          <a:p>
            <a:pPr>
              <a:buFont typeface="Wingdings" panose="05000000000000000000" pitchFamily="2" charset="2"/>
              <a:buChar char="Ø"/>
              <a:defRPr/>
            </a:pPr>
            <a:r>
              <a:rPr lang="en-US" sz="2800" dirty="0"/>
              <a:t>Fines may be trebled under certain circumstances.  § 110(l)(2)</a:t>
            </a:r>
          </a:p>
          <a:p>
            <a:endParaRPr lang="en-US" dirty="0"/>
          </a:p>
        </p:txBody>
      </p:sp>
    </p:spTree>
    <p:extLst>
      <p:ext uri="{BB962C8B-B14F-4D97-AF65-F5344CB8AC3E}">
        <p14:creationId xmlns:p14="http://schemas.microsoft.com/office/powerpoint/2010/main" val="21369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Injunction from Specific Conduct</a:t>
            </a:r>
            <a:br>
              <a:rPr lang="en-US" dirty="0" smtClean="0"/>
            </a:br>
            <a:r>
              <a:rPr lang="en-US" dirty="0"/>
              <a:t>§ </a:t>
            </a:r>
            <a:r>
              <a:rPr lang="en-US" dirty="0" smtClean="0"/>
              <a:t>110(j)(2)(A)</a:t>
            </a:r>
            <a:endParaRPr lang="en-US" dirty="0"/>
          </a:p>
        </p:txBody>
      </p:sp>
      <p:sp>
        <p:nvSpPr>
          <p:cNvPr id="3" name="Content Placeholder 2"/>
          <p:cNvSpPr>
            <a:spLocks noGrp="1"/>
          </p:cNvSpPr>
          <p:nvPr>
            <p:ph idx="1"/>
          </p:nvPr>
        </p:nvSpPr>
        <p:spPr/>
        <p:txBody>
          <a:bodyPr>
            <a:noAutofit/>
          </a:bodyPr>
          <a:lstStyle/>
          <a:p>
            <a:pPr marL="0" indent="0">
              <a:buNone/>
              <a:defRPr/>
            </a:pPr>
            <a:r>
              <a:rPr lang="en-US" sz="2800" dirty="0"/>
              <a:t>The court may enjoin BPP from engaging in specific conduct, if it finds BPP has:	</a:t>
            </a:r>
          </a:p>
          <a:p>
            <a:pPr>
              <a:buFont typeface="Arial" panose="020B0604020202020204" pitchFamily="34" charset="0"/>
              <a:buChar char="•"/>
              <a:defRPr/>
            </a:pPr>
            <a:r>
              <a:rPr lang="en-US" sz="2800" dirty="0" smtClean="0"/>
              <a:t>  violated </a:t>
            </a:r>
            <a:r>
              <a:rPr lang="en-US" sz="2800" dirty="0"/>
              <a:t>the Bankruptcy Code,</a:t>
            </a:r>
          </a:p>
          <a:p>
            <a:pPr>
              <a:buFont typeface="Arial" panose="020B0604020202020204" pitchFamily="34" charset="0"/>
              <a:buChar char="•"/>
              <a:defRPr/>
            </a:pPr>
            <a:r>
              <a:rPr lang="en-US" sz="2800" dirty="0" smtClean="0"/>
              <a:t>  misrepresented </a:t>
            </a:r>
            <a:r>
              <a:rPr lang="en-US" sz="2800" dirty="0"/>
              <a:t>BPP’s experience or education as a BPP,</a:t>
            </a:r>
          </a:p>
          <a:p>
            <a:pPr>
              <a:buFont typeface="Arial" panose="020B0604020202020204" pitchFamily="34" charset="0"/>
              <a:buChar char="•"/>
              <a:defRPr/>
            </a:pPr>
            <a:r>
              <a:rPr lang="en-US" sz="2800" dirty="0" smtClean="0"/>
              <a:t>  or </a:t>
            </a:r>
            <a:r>
              <a:rPr lang="en-US" sz="2800" dirty="0"/>
              <a:t>engaged in other fraudulent, unfair or deceptive conduct, </a:t>
            </a:r>
            <a:r>
              <a:rPr lang="en-US" sz="2800" dirty="0" smtClean="0"/>
              <a:t>--and--</a:t>
            </a:r>
            <a:endParaRPr lang="en-US" sz="2800" dirty="0"/>
          </a:p>
          <a:p>
            <a:pPr>
              <a:buFont typeface="Arial" panose="020B0604020202020204" pitchFamily="34" charset="0"/>
              <a:buChar char="•"/>
              <a:defRPr/>
            </a:pPr>
            <a:r>
              <a:rPr lang="en-US" sz="2800" dirty="0" smtClean="0"/>
              <a:t>  injunctive </a:t>
            </a:r>
            <a:r>
              <a:rPr lang="en-US" sz="2800" dirty="0"/>
              <a:t>relief is appropriate to prevent the recurrence of such conduct.  </a:t>
            </a:r>
          </a:p>
        </p:txBody>
      </p:sp>
    </p:spTree>
    <p:extLst>
      <p:ext uri="{BB962C8B-B14F-4D97-AF65-F5344CB8AC3E}">
        <p14:creationId xmlns:p14="http://schemas.microsoft.com/office/powerpoint/2010/main" val="419687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Injunction from Acting as a BPP</a:t>
            </a:r>
            <a:br>
              <a:rPr lang="en-US" dirty="0" smtClean="0"/>
            </a:br>
            <a:r>
              <a:rPr lang="en-US" dirty="0"/>
              <a:t>§ 110(j)(2</a:t>
            </a:r>
            <a:r>
              <a:rPr lang="en-US" dirty="0" smtClean="0"/>
              <a:t>)(B)</a:t>
            </a:r>
            <a:endParaRPr lang="en-US" dirty="0"/>
          </a:p>
        </p:txBody>
      </p:sp>
      <p:sp>
        <p:nvSpPr>
          <p:cNvPr id="3" name="Content Placeholder 2"/>
          <p:cNvSpPr>
            <a:spLocks noGrp="1"/>
          </p:cNvSpPr>
          <p:nvPr>
            <p:ph idx="1"/>
          </p:nvPr>
        </p:nvSpPr>
        <p:spPr/>
        <p:txBody>
          <a:bodyPr>
            <a:normAutofit/>
          </a:bodyPr>
          <a:lstStyle/>
          <a:p>
            <a:pPr marL="0" indent="0">
              <a:buFont typeface="Wingdings" pitchFamily="2" charset="2"/>
              <a:buNone/>
              <a:defRPr/>
            </a:pPr>
            <a:r>
              <a:rPr lang="en-US" sz="2800" dirty="0"/>
              <a:t>Court may enjoin BPP from acting as BPP if finds -</a:t>
            </a:r>
          </a:p>
          <a:p>
            <a:pPr>
              <a:buFont typeface="Arial" panose="020B0604020202020204" pitchFamily="34" charset="0"/>
              <a:buChar char="•"/>
              <a:defRPr/>
            </a:pPr>
            <a:r>
              <a:rPr lang="en-US" sz="2800" dirty="0" smtClean="0"/>
              <a:t>  the </a:t>
            </a:r>
            <a:r>
              <a:rPr lang="en-US" sz="2800" dirty="0"/>
              <a:t>BPP has continually engaged in conduct listed in § 110(j)(2)(A), -- and --</a:t>
            </a:r>
          </a:p>
          <a:p>
            <a:pPr>
              <a:buFont typeface="Arial" panose="020B0604020202020204" pitchFamily="34" charset="0"/>
              <a:buChar char="•"/>
              <a:defRPr/>
            </a:pPr>
            <a:r>
              <a:rPr lang="en-US" sz="2800" dirty="0" smtClean="0"/>
              <a:t>  an </a:t>
            </a:r>
            <a:r>
              <a:rPr lang="en-US" sz="2800" dirty="0"/>
              <a:t>injunction prohibiting the specific conduct would not be </a:t>
            </a:r>
            <a:r>
              <a:rPr lang="en-US" sz="2800" dirty="0" smtClean="0"/>
              <a:t>  sufficient </a:t>
            </a:r>
            <a:r>
              <a:rPr lang="en-US" sz="2800" dirty="0"/>
              <a:t>to prevent BPP from interference with the proper administration of the Bankruptcy Code,</a:t>
            </a:r>
          </a:p>
          <a:p>
            <a:pPr>
              <a:buFont typeface="Arial" panose="020B0604020202020204" pitchFamily="34" charset="0"/>
              <a:buChar char="•"/>
              <a:defRPr/>
            </a:pPr>
            <a:r>
              <a:rPr lang="en-US" sz="2800" dirty="0" smtClean="0"/>
              <a:t>  BPP </a:t>
            </a:r>
            <a:r>
              <a:rPr lang="en-US" sz="2800" dirty="0"/>
              <a:t>has not paid a penalty under § 110, or</a:t>
            </a:r>
          </a:p>
          <a:p>
            <a:pPr>
              <a:buFont typeface="Arial" panose="020B0604020202020204" pitchFamily="34" charset="0"/>
              <a:buChar char="•"/>
              <a:defRPr/>
            </a:pPr>
            <a:r>
              <a:rPr lang="en-US" sz="2800" dirty="0" smtClean="0"/>
              <a:t>  BPP has failed to disgorge all fees ordered by the court.</a:t>
            </a:r>
            <a:endParaRPr lang="en-US" sz="2800" dirty="0"/>
          </a:p>
          <a:p>
            <a:endParaRPr lang="en-US" dirty="0"/>
          </a:p>
        </p:txBody>
      </p:sp>
    </p:spTree>
    <p:extLst>
      <p:ext uri="{BB962C8B-B14F-4D97-AF65-F5344CB8AC3E}">
        <p14:creationId xmlns:p14="http://schemas.microsoft.com/office/powerpoint/2010/main" val="25611681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1238</TotalTime>
  <Words>1080</Words>
  <Application>Microsoft Office PowerPoint</Application>
  <PresentationFormat>Widescreen</PresentationFormat>
  <Paragraphs>90</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7" baseType="lpstr">
      <vt:lpstr>Arial</vt:lpstr>
      <vt:lpstr>Calibri</vt:lpstr>
      <vt:lpstr>Calibri Light</vt:lpstr>
      <vt:lpstr>Wingdings</vt:lpstr>
      <vt:lpstr>Retrospect</vt:lpstr>
      <vt:lpstr>Chart</vt:lpstr>
      <vt:lpstr>Acrobat Document</vt:lpstr>
      <vt:lpstr>Petition Preparers  and the Unauthorized Practice of Law</vt:lpstr>
      <vt:lpstr>  11 USC § 110  Penalty for persons who negligently or fraudulently prepare bankruptcy petitions</vt:lpstr>
      <vt:lpstr>Who can be a petition preparer?</vt:lpstr>
      <vt:lpstr>Remedies for Failure to comply with 11 UCS § 110</vt:lpstr>
      <vt:lpstr>Disgorgement   § 110(h)(3)</vt:lpstr>
      <vt:lpstr>Damages for Unfair and  Deceptive Conduct    § 110(i)(I)</vt:lpstr>
      <vt:lpstr>Fines § 110(I)(1) -(2)</vt:lpstr>
      <vt:lpstr>Injunction from Specific Conduct § 110(j)(2)(A)</vt:lpstr>
      <vt:lpstr>Injunction from Acting as a BPP § 110(j)(2)(B)</vt:lpstr>
      <vt:lpstr>IFA Home Funding et al,  v.  Juan Castano</vt:lpstr>
      <vt:lpstr>IFA Home Funding </vt:lpstr>
      <vt:lpstr>PowerPoint Presentation</vt:lpstr>
      <vt:lpstr>Show Cause Order</vt:lpstr>
      <vt:lpstr>Findings, Sanctions, and Damages</vt:lpstr>
      <vt:lpstr>US Trustee  v.  Harold W. Higgins</vt:lpstr>
      <vt:lpstr>Joy Consulting Group</vt:lpstr>
      <vt:lpstr>PowerPoint Presentation</vt:lpstr>
      <vt:lpstr>Violations under  11 USC § 110, 526, 527, &amp; 528</vt:lpstr>
      <vt:lpstr>Outcome</vt:lpstr>
      <vt:lpstr>What to look for from a debtor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Petition Preparers  and the Unauthorized Practice of Law</dc:title>
  <dc:creator>Cristina Rodriguez</dc:creator>
  <cp:lastModifiedBy>Cristina Rodriguez</cp:lastModifiedBy>
  <cp:revision>27</cp:revision>
  <dcterms:created xsi:type="dcterms:W3CDTF">2014-05-29T23:28:32Z</dcterms:created>
  <dcterms:modified xsi:type="dcterms:W3CDTF">2014-06-16T19:51:05Z</dcterms:modified>
</cp:coreProperties>
</file>