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9" r:id="rId7"/>
    <p:sldId id="263" r:id="rId8"/>
    <p:sldId id="264" r:id="rId9"/>
    <p:sldId id="268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8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1BAB-0F71-4123-BF09-4D1E8E19D7AC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6D90-AA91-4324-886D-4A85C34CBD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42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1BAB-0F71-4123-BF09-4D1E8E19D7AC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6D90-AA91-4324-886D-4A85C34CBD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872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1BAB-0F71-4123-BF09-4D1E8E19D7AC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6D90-AA91-4324-886D-4A85C34CBD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62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1BAB-0F71-4123-BF09-4D1E8E19D7AC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6D90-AA91-4324-886D-4A85C34CBD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1BAB-0F71-4123-BF09-4D1E8E19D7AC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6D90-AA91-4324-886D-4A85C34CBD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7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1BAB-0F71-4123-BF09-4D1E8E19D7AC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6D90-AA91-4324-886D-4A85C34CBD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0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1BAB-0F71-4123-BF09-4D1E8E19D7AC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6D90-AA91-4324-886D-4A85C34CBD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19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1BAB-0F71-4123-BF09-4D1E8E19D7AC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6D90-AA91-4324-886D-4A85C34CBD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24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1BAB-0F71-4123-BF09-4D1E8E19D7AC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6D90-AA91-4324-886D-4A85C34CBD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781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1BAB-0F71-4123-BF09-4D1E8E19D7AC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6D90-AA91-4324-886D-4A85C34CBD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05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71BAB-0F71-4123-BF09-4D1E8E19D7AC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6D90-AA91-4324-886D-4A85C34CBD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1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71BAB-0F71-4123-BF09-4D1E8E19D7AC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86D90-AA91-4324-886D-4A85C34CBD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54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 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ESPAÑOL</a:t>
            </a:r>
            <a:endParaRPr lang="en-US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049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positive assets and resources available to the client and his/her family.  Have they, other family members, dealt with similar problems?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Help clients prioritize the problems and determine what they perceive as the important goals.  What are their expectations?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 possible consequences of achieving indicated goals for the individual and family.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0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Familismo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Family tradition &amp; unity are very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most cases, outside resources such as attorneys are not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sought until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help and assistance from extended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even friends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exhausted.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83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Family Structure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Hispanic families are hierarchical in form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Elderly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Parents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Males 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some family structures, the males expect to be addressed first in the interview.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31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Acculturation Conflicts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Often time, Hispanic Americans may have to learn and grow in a society that has a set of values distinctly different from their own.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Hispanics maintain their traditional orientation, others assimilate and exchange their native cultural practices &amp; values for those of the host culture, known as bicultural orientation.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741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Educational Characteristics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some families, there may be more pressure to work and earn as education is not highly encouraged. 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Spanish is the primary language spoken in the homes of nearly half of Hispanic Americans.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generation Hispanics are mostly bi-lingual.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191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personalismo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a basic cultural value of Hispanic Americans.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meeting is usually formal but once trust has been established, a more personal bond will develop.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977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Practice Tips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Engage in a respectful, warm and mutual introduction with the client.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 acculturated Hispanics expect a more formal introduction, i.e. family, friends, etc.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Trust is always an issue. Stress confidentiality.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clients state in his/her own words the problem as he/she sees them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489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Court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whether an interpreter is required.  (be careful not to interpret slow speech or long silences as indicators of cognitive dysfunction, he/she me be struggling with English communication skills.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Attorneys should be cautious of translating for their clients.  Your roles as attorney and interpreter may clash as you are wearing several different hats.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 be cautious of the Debtor engaging in a direct exchange with the Court.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801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Court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very least, have a bi-lingual employee available to serve as an interpreter at less formal hearings.</a:t>
            </a:r>
          </a:p>
          <a:p>
            <a:r>
              <a:rPr lang="en-US" dirty="0" smtClean="0"/>
              <a:t>A qualified professional interpreter with experience is encouraged in more evidence intensive trial like hearings including cross-examination.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433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        </vt:lpstr>
      <vt:lpstr>- Familismo </vt:lpstr>
      <vt:lpstr>Family Structure</vt:lpstr>
      <vt:lpstr>Acculturation Conflicts</vt:lpstr>
      <vt:lpstr>Educational Characteristics</vt:lpstr>
      <vt:lpstr>Trust</vt:lpstr>
      <vt:lpstr>Practice Tips</vt:lpstr>
      <vt:lpstr>In Court Practice</vt:lpstr>
      <vt:lpstr>In Court Practice</vt:lpstr>
      <vt:lpstr>Managing Expectations</vt:lpstr>
    </vt:vector>
  </TitlesOfParts>
  <Company>usdc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 ABLA ESPAÑOL</dc:title>
  <dc:creator>eduardo_v_rodriguez</dc:creator>
  <cp:lastModifiedBy>drj_lc2</cp:lastModifiedBy>
  <cp:revision>15</cp:revision>
  <dcterms:created xsi:type="dcterms:W3CDTF">2016-04-12T18:17:23Z</dcterms:created>
  <dcterms:modified xsi:type="dcterms:W3CDTF">2016-04-19T15:19:35Z</dcterms:modified>
</cp:coreProperties>
</file>