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notesMasterIdLst>
    <p:notesMasterId r:id="rId35"/>
  </p:notesMasterIdLst>
  <p:handoutMasterIdLst>
    <p:handoutMasterId r:id="rId36"/>
  </p:handoutMasterIdLst>
  <p:sldIdLst>
    <p:sldId id="256" r:id="rId3"/>
    <p:sldId id="308" r:id="rId4"/>
    <p:sldId id="313" r:id="rId5"/>
    <p:sldId id="309" r:id="rId6"/>
    <p:sldId id="307" r:id="rId7"/>
    <p:sldId id="311" r:id="rId8"/>
    <p:sldId id="312" r:id="rId9"/>
    <p:sldId id="310" r:id="rId10"/>
    <p:sldId id="314" r:id="rId11"/>
    <p:sldId id="264" r:id="rId12"/>
    <p:sldId id="265" r:id="rId13"/>
    <p:sldId id="266" r:id="rId14"/>
    <p:sldId id="268" r:id="rId15"/>
    <p:sldId id="315" r:id="rId16"/>
    <p:sldId id="316" r:id="rId17"/>
    <p:sldId id="318" r:id="rId18"/>
    <p:sldId id="317" r:id="rId19"/>
    <p:sldId id="269" r:id="rId20"/>
    <p:sldId id="270" r:id="rId21"/>
    <p:sldId id="271" r:id="rId22"/>
    <p:sldId id="272" r:id="rId23"/>
    <p:sldId id="273" r:id="rId24"/>
    <p:sldId id="276" r:id="rId25"/>
    <p:sldId id="278" r:id="rId26"/>
    <p:sldId id="319" r:id="rId27"/>
    <p:sldId id="279" r:id="rId28"/>
    <p:sldId id="280" r:id="rId29"/>
    <p:sldId id="295" r:id="rId30"/>
    <p:sldId id="302" r:id="rId31"/>
    <p:sldId id="321" r:id="rId32"/>
    <p:sldId id="303" r:id="rId33"/>
    <p:sldId id="322" r:id="rId34"/>
  </p:sldIdLst>
  <p:sldSz cx="9144000" cy="6858000" type="screen4x3"/>
  <p:notesSz cx="7019925" cy="9305925"/>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31"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p:scale>
          <a:sx n="120" d="100"/>
          <a:sy n="120" d="100"/>
        </p:scale>
        <p:origin x="-403" y="1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054" y="-7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2C5EB55F-7E47-4E42-AD79-35B806F9ED2B}" type="datetimeFigureOut">
              <a:rPr lang="en-US" smtClean="0"/>
              <a:t>5/8/2018</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52179B7E-93D4-4D22-B9C8-034A73F59054}" type="slidenum">
              <a:rPr lang="en-US" smtClean="0"/>
              <a:t>‹#›</a:t>
            </a:fld>
            <a:endParaRPr lang="en-US"/>
          </a:p>
        </p:txBody>
      </p:sp>
    </p:spTree>
    <p:extLst>
      <p:ext uri="{BB962C8B-B14F-4D97-AF65-F5344CB8AC3E}">
        <p14:creationId xmlns:p14="http://schemas.microsoft.com/office/powerpoint/2010/main" val="432377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861B7A08-872C-42BD-AC3A-B46790986D54}" type="datetimeFigureOut">
              <a:rPr lang="en-US" smtClean="0"/>
              <a:t>5/8/2018</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1FFDA0EB-9607-48ED-814D-48A54807E40A}" type="slidenum">
              <a:rPr lang="en-US" smtClean="0"/>
              <a:t>‹#›</a:t>
            </a:fld>
            <a:endParaRPr lang="en-US"/>
          </a:p>
        </p:txBody>
      </p:sp>
    </p:spTree>
    <p:extLst>
      <p:ext uri="{BB962C8B-B14F-4D97-AF65-F5344CB8AC3E}">
        <p14:creationId xmlns:p14="http://schemas.microsoft.com/office/powerpoint/2010/main" val="2659443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831272"/>
          </a:xfrm>
          <a:prstGeom prst="rect">
            <a:avLst/>
          </a:prstGeom>
        </p:spPr>
      </p:pic>
      <p:sp>
        <p:nvSpPr>
          <p:cNvPr id="10" name="Rectangle 16"/>
          <p:cNvSpPr>
            <a:spLocks noGrp="1" noChangeArrowheads="1"/>
          </p:cNvSpPr>
          <p:nvPr>
            <p:ph type="ctrTitle" hasCustomPrompt="1"/>
          </p:nvPr>
        </p:nvSpPr>
        <p:spPr bwMode="auto">
          <a:xfrm>
            <a:off x="0" y="1733550"/>
            <a:ext cx="9144000" cy="6286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600" baseline="0">
                <a:solidFill>
                  <a:srgbClr val="000000"/>
                </a:solidFill>
                <a:latin typeface="Arial" pitchFamily="34" charset="0"/>
                <a:cs typeface="Arial" pitchFamily="34" charset="0"/>
              </a:defRPr>
            </a:lvl1pPr>
          </a:lstStyle>
          <a:p>
            <a:pPr algn="ctr"/>
            <a:r>
              <a:rPr lang="en-US" smtClean="0"/>
              <a:t>[Insert Company Name]</a:t>
            </a:r>
            <a:endParaRPr lang="en-US"/>
          </a:p>
        </p:txBody>
      </p:sp>
      <p:sp>
        <p:nvSpPr>
          <p:cNvPr id="12" name="Line 17"/>
          <p:cNvSpPr>
            <a:spLocks noChangeShapeType="1"/>
          </p:cNvSpPr>
          <p:nvPr userDrawn="1"/>
        </p:nvSpPr>
        <p:spPr bwMode="auto">
          <a:xfrm>
            <a:off x="1005840" y="2362200"/>
            <a:ext cx="7162800" cy="0"/>
          </a:xfrm>
          <a:prstGeom prst="line">
            <a:avLst/>
          </a:prstGeom>
          <a:noFill/>
          <a:ln w="9525">
            <a:solidFill>
              <a:srgbClr val="971B1E"/>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26728"/>
            <a:ext cx="9144000" cy="831272"/>
          </a:xfrm>
          <a:prstGeom prst="rect">
            <a:avLst/>
          </a:prstGeom>
        </p:spPr>
      </p:pic>
    </p:spTree>
    <p:extLst>
      <p:ext uri="{BB962C8B-B14F-4D97-AF65-F5344CB8AC3E}">
        <p14:creationId xmlns:p14="http://schemas.microsoft.com/office/powerpoint/2010/main" val="99663625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90600"/>
            <a:ext cx="4038600" cy="4876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4876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3"/>
          <p:cNvSpPr>
            <a:spLocks noGrp="1"/>
          </p:cNvSpPr>
          <p:nvPr>
            <p:ph type="sldNum" sz="quarter" idx="4"/>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178112140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313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13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3"/>
          <p:cNvSpPr>
            <a:spLocks noGrp="1"/>
          </p:cNvSpPr>
          <p:nvPr>
            <p:ph type="sldNum" sz="quarter" idx="10"/>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53556755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00"/>
            <a:ext cx="9144000" cy="5410200"/>
          </a:xfrm>
          <a:prstGeom prst="rect">
            <a:avLst/>
          </a:prstGeom>
        </p:spPr>
      </p:pic>
      <p:sp>
        <p:nvSpPr>
          <p:cNvPr id="2" name="Title 1"/>
          <p:cNvSpPr>
            <a:spLocks noGrp="1"/>
          </p:cNvSpPr>
          <p:nvPr>
            <p:ph type="title"/>
          </p:nvPr>
        </p:nvSpPr>
        <p:spPr>
          <a:xfrm>
            <a:off x="0" y="2254828"/>
            <a:ext cx="9144000" cy="831272"/>
          </a:xfrm>
        </p:spPr>
        <p:txBody>
          <a:bodyPr>
            <a:noAutofit/>
          </a:bodyPr>
          <a:lstStyle>
            <a:lvl1pPr algn="ctr">
              <a:defRPr sz="6000"/>
            </a:lvl1pPr>
          </a:lstStyle>
          <a:p>
            <a:r>
              <a:rPr lang="en-US" smtClean="0"/>
              <a:t>Click to edit Master title style</a:t>
            </a:r>
            <a:endParaRPr lang="en-US"/>
          </a:p>
        </p:txBody>
      </p:sp>
      <p:sp>
        <p:nvSpPr>
          <p:cNvPr id="4" name="Slide Number Placeholder 3"/>
          <p:cNvSpPr>
            <a:spLocks noGrp="1"/>
          </p:cNvSpPr>
          <p:nvPr>
            <p:ph type="sldNum" sz="quarter" idx="4"/>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55437838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3"/>
          <p:cNvSpPr>
            <a:spLocks noGrp="1"/>
          </p:cNvSpPr>
          <p:nvPr>
            <p:ph type="sldNum" sz="quarter" idx="4"/>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198825359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3736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762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1"/>
          <p:cNvSpPr txBox="1"/>
          <p:nvPr userDrawn="1"/>
        </p:nvSpPr>
        <p:spPr>
          <a:xfrm>
            <a:off x="914400" y="0"/>
            <a:ext cx="8229600" cy="831272"/>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b="1" kern="1200" cap="small" baseline="0">
                <a:solidFill>
                  <a:schemeClr val="bg1"/>
                </a:solidFill>
                <a:latin typeface="Arial" pitchFamily="34" charset="0"/>
                <a:ea typeface="+mj-ea"/>
                <a:cs typeface="+mj-cs"/>
              </a:defRPr>
            </a:lvl1pPr>
          </a:lstStyle>
          <a:p>
            <a:r>
              <a:rPr lang="en-US" smtClean="0"/>
              <a:t>Click to edit Master title style</a:t>
            </a:r>
            <a:endParaRPr lang="en-US"/>
          </a:p>
        </p:txBody>
      </p:sp>
      <p:sp>
        <p:nvSpPr>
          <p:cNvPr id="6" name="Slide Number Placeholder 3"/>
          <p:cNvSpPr>
            <a:spLocks noGrp="1"/>
          </p:cNvSpPr>
          <p:nvPr>
            <p:ph type="sldNum" sz="quarter" idx="4"/>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95066020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742950" indent="-285750">
              <a:buFont typeface="Wingdings" pitchFamily="2" charset="2"/>
              <a:buChar char="Ø"/>
              <a:defRPr/>
            </a:lvl2pPr>
            <a:lvl3pPr marL="1143000" indent="-228600">
              <a:buFont typeface="Symbol" panose="05050102010706020507" pitchFamily="18" charset="2"/>
              <a:buChar char="·"/>
              <a:defRPr/>
            </a:lvl3pPr>
            <a:lvl4pPr marL="1600200" indent="-228600">
              <a:buFont typeface="Courier New" panose="02070309020205020404" pitchFamily="49" charset="0"/>
              <a:buChar char="o"/>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4"/>
          </p:nvPr>
        </p:nvSpPr>
        <p:spPr>
          <a:xfrm>
            <a:off x="0" y="6324600"/>
            <a:ext cx="685800" cy="369332"/>
          </a:xfrm>
          <a:prstGeom prst="rect">
            <a:avLst/>
          </a:prstGeom>
        </p:spPr>
        <p:txBody>
          <a:bodyPr/>
          <a:lstStyle>
            <a:lvl1pPr algn="ctr">
              <a:defRPr sz="1400">
                <a:solidFill>
                  <a:schemeClr val="bg1"/>
                </a:solidFill>
                <a:latin typeface="Arial" pitchFamily="34" charset="0"/>
                <a:cs typeface="Arial" pitchFamily="34" charset="0"/>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38437650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90600"/>
            <a:ext cx="4038600" cy="4876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4876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3"/>
          <p:cNvSpPr>
            <a:spLocks noGrp="1"/>
          </p:cNvSpPr>
          <p:nvPr>
            <p:ph type="sldNum" sz="quarter" idx="4"/>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248494014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554162"/>
            <a:ext cx="4040188" cy="4313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1565275"/>
            <a:ext cx="4041775" cy="4313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3"/>
          <p:cNvSpPr>
            <a:spLocks noGrp="1"/>
          </p:cNvSpPr>
          <p:nvPr>
            <p:ph type="sldNum" sz="quarter" idx="10"/>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409080521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62000"/>
            <a:ext cx="9144000" cy="5410200"/>
          </a:xfrm>
          <a:prstGeom prst="rect">
            <a:avLst/>
          </a:prstGeom>
        </p:spPr>
      </p:pic>
      <p:sp>
        <p:nvSpPr>
          <p:cNvPr id="2" name="Title 1"/>
          <p:cNvSpPr>
            <a:spLocks noGrp="1"/>
          </p:cNvSpPr>
          <p:nvPr>
            <p:ph type="title"/>
          </p:nvPr>
        </p:nvSpPr>
        <p:spPr>
          <a:xfrm>
            <a:off x="0" y="2254828"/>
            <a:ext cx="9144000" cy="831272"/>
          </a:xfrm>
        </p:spPr>
        <p:txBody>
          <a:bodyPr>
            <a:noAutofit/>
          </a:bodyPr>
          <a:lstStyle>
            <a:lvl1pPr algn="ctr">
              <a:defRPr sz="6000"/>
            </a:lvl1pPr>
          </a:lstStyle>
          <a:p>
            <a:r>
              <a:rPr lang="en-US" smtClean="0"/>
              <a:t>Click to edit Master title style</a:t>
            </a:r>
            <a:endParaRPr lang="en-US"/>
          </a:p>
        </p:txBody>
      </p:sp>
      <p:sp>
        <p:nvSpPr>
          <p:cNvPr id="4" name="Slide Number Placeholder 3"/>
          <p:cNvSpPr>
            <a:spLocks noGrp="1"/>
          </p:cNvSpPr>
          <p:nvPr>
            <p:ph type="sldNum" sz="quarter" idx="4"/>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402579486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3"/>
          <p:cNvSpPr>
            <a:spLocks noGrp="1"/>
          </p:cNvSpPr>
          <p:nvPr>
            <p:ph type="sldNum" sz="quarter" idx="4"/>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141463797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3736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5762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Title 1"/>
          <p:cNvSpPr txBox="1"/>
          <p:nvPr userDrawn="1"/>
        </p:nvSpPr>
        <p:spPr>
          <a:xfrm>
            <a:off x="914400" y="0"/>
            <a:ext cx="8229600" cy="831272"/>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b="1" kern="1200" cap="small" baseline="0">
                <a:solidFill>
                  <a:schemeClr val="bg1"/>
                </a:solidFill>
                <a:latin typeface="Arial" pitchFamily="34" charset="0"/>
                <a:ea typeface="+mj-ea"/>
                <a:cs typeface="+mj-cs"/>
              </a:defRPr>
            </a:lvl1pPr>
          </a:lstStyle>
          <a:p>
            <a:r>
              <a:rPr lang="en-US" smtClean="0"/>
              <a:t>Click to edit Master title style</a:t>
            </a:r>
            <a:endParaRPr lang="en-US"/>
          </a:p>
        </p:txBody>
      </p:sp>
      <p:sp>
        <p:nvSpPr>
          <p:cNvPr id="6" name="Slide Number Placeholder 3"/>
          <p:cNvSpPr>
            <a:spLocks noGrp="1"/>
          </p:cNvSpPr>
          <p:nvPr>
            <p:ph type="sldNum" sz="quarter" idx="4"/>
          </p:nvPr>
        </p:nvSpPr>
        <p:spPr>
          <a:xfrm>
            <a:off x="0" y="6324600"/>
            <a:ext cx="685800" cy="369332"/>
          </a:xfrm>
          <a:prstGeom prst="rect">
            <a:avLst/>
          </a:prstGeom>
        </p:spPr>
        <p:txBody>
          <a:bodyPr/>
          <a:lstStyle>
            <a:lvl1pP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245801459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83127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22609"/>
            <a:ext cx="9144000" cy="831272"/>
          </a:xfrm>
          <a:prstGeom prst="rect">
            <a:avLst/>
          </a:prstGeom>
        </p:spPr>
      </p:pic>
      <p:sp>
        <p:nvSpPr>
          <p:cNvPr id="10" name="Rectangle 16"/>
          <p:cNvSpPr>
            <a:spLocks noGrp="1" noChangeArrowheads="1"/>
          </p:cNvSpPr>
          <p:nvPr>
            <p:ph type="ctrTitle"/>
          </p:nvPr>
        </p:nvSpPr>
        <p:spPr bwMode="auto">
          <a:xfrm>
            <a:off x="0" y="1733550"/>
            <a:ext cx="9144000" cy="6286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600">
                <a:solidFill>
                  <a:srgbClr val="000000"/>
                </a:solidFill>
                <a:latin typeface="Arial" pitchFamily="34" charset="0"/>
                <a:cs typeface="Arial" pitchFamily="34" charset="0"/>
              </a:defRPr>
            </a:lvl1pPr>
          </a:lstStyle>
          <a:p>
            <a:pPr algn="ctr"/>
            <a:r>
              <a:rPr lang="en-US"/>
              <a:t>TITLE OF PROGRAM</a:t>
            </a:r>
          </a:p>
        </p:txBody>
      </p:sp>
      <p:sp>
        <p:nvSpPr>
          <p:cNvPr id="11" name="Rectangle 17"/>
          <p:cNvSpPr>
            <a:spLocks noGrp="1" noChangeArrowheads="1"/>
          </p:cNvSpPr>
          <p:nvPr>
            <p:ph type="subTitle" idx="1"/>
          </p:nvPr>
        </p:nvSpPr>
        <p:spPr bwMode="auto">
          <a:xfrm>
            <a:off x="0" y="2514600"/>
            <a:ext cx="9144000" cy="1219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Font typeface="Arial" pitchFamily="34" charset="0"/>
              <a:buNone/>
              <a:defRPr>
                <a:latin typeface="Arial" pitchFamily="34" charset="0"/>
                <a:cs typeface="Arial" pitchFamily="34" charset="0"/>
              </a:defRPr>
            </a:lvl1pPr>
          </a:lstStyle>
          <a:p>
            <a:pPr algn="ctr"/>
            <a:r>
              <a:rPr lang="en-US"/>
              <a:t>Subtitle</a:t>
            </a:r>
          </a:p>
        </p:txBody>
      </p:sp>
      <p:sp>
        <p:nvSpPr>
          <p:cNvPr id="12" name="Line 17"/>
          <p:cNvSpPr>
            <a:spLocks noChangeShapeType="1"/>
          </p:cNvSpPr>
          <p:nvPr userDrawn="1"/>
        </p:nvSpPr>
        <p:spPr bwMode="auto">
          <a:xfrm>
            <a:off x="1005840" y="2362200"/>
            <a:ext cx="7162800" cy="0"/>
          </a:xfrm>
          <a:prstGeom prst="line">
            <a:avLst/>
          </a:prstGeom>
          <a:noFill/>
          <a:ln w="9525">
            <a:solidFill>
              <a:srgbClr val="971B1E"/>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0492108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4"/>
          </p:nvPr>
        </p:nvSpPr>
        <p:spPr>
          <a:xfrm>
            <a:off x="0" y="6324600"/>
            <a:ext cx="685800" cy="369332"/>
          </a:xfrm>
          <a:prstGeom prst="rect">
            <a:avLst/>
          </a:prstGeom>
        </p:spPr>
        <p:txBody>
          <a:bodyPr/>
          <a:lstStyle>
            <a:lvl1pPr algn="ct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294256667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2.png"/><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6026728"/>
            <a:ext cx="9144000" cy="831272"/>
          </a:xfrm>
          <a:prstGeom prst="rect">
            <a:avLst/>
          </a:prstGeom>
        </p:spPr>
      </p:pic>
      <p:sp>
        <p:nvSpPr>
          <p:cNvPr id="3" name="Text Placeholder 2"/>
          <p:cNvSpPr>
            <a:spLocks noGrp="1"/>
          </p:cNvSpPr>
          <p:nvPr>
            <p:ph type="body" idx="1"/>
          </p:nvPr>
        </p:nvSpPr>
        <p:spPr>
          <a:xfrm>
            <a:off x="457200" y="960437"/>
            <a:ext cx="8229600" cy="4906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0"/>
            <a:ext cx="9144000" cy="831272"/>
          </a:xfrm>
          <a:prstGeom prst="rect">
            <a:avLst/>
          </a:prstGeom>
        </p:spPr>
      </p:pic>
      <p:sp>
        <p:nvSpPr>
          <p:cNvPr id="2" name="Title Placeholder 1"/>
          <p:cNvSpPr>
            <a:spLocks noGrp="1"/>
          </p:cNvSpPr>
          <p:nvPr>
            <p:ph type="title"/>
          </p:nvPr>
        </p:nvSpPr>
        <p:spPr>
          <a:xfrm>
            <a:off x="1828800" y="0"/>
            <a:ext cx="7315200" cy="8312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8" name="Slide Number Placeholder 3"/>
          <p:cNvSpPr>
            <a:spLocks noGrp="1"/>
          </p:cNvSpPr>
          <p:nvPr>
            <p:ph type="sldNum" sz="quarter" idx="4"/>
          </p:nvPr>
        </p:nvSpPr>
        <p:spPr>
          <a:xfrm>
            <a:off x="0" y="6324600"/>
            <a:ext cx="685800" cy="369332"/>
          </a:xfrm>
          <a:prstGeom prst="rect">
            <a:avLst/>
          </a:prstGeom>
        </p:spPr>
        <p:txBody>
          <a:bodyPr/>
          <a:lstStyle>
            <a:lvl1pPr algn="ct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3761790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8" r:id="rId5"/>
    <p:sldLayoutId id="2147483654" r:id="rId6"/>
    <p:sldLayoutId id="2147483657" r:id="rId7"/>
  </p:sldLayoutIdLst>
  <p:transition/>
  <p:hf hdr="0" ftr="0" dt="0"/>
  <p:txStyles>
    <p:titleStyle>
      <a:lvl1pPr algn="r" defTabSz="914400" rtl="0" eaLnBrk="1" latinLnBrk="0" hangingPunct="1">
        <a:spcBef>
          <a:spcPct val="0"/>
        </a:spcBef>
        <a:buNone/>
        <a:defRPr sz="2800" b="1" kern="1200" cap="small" baseline="0">
          <a:solidFill>
            <a:schemeClr val="bg1"/>
          </a:solidFill>
          <a:latin typeface="Arial" pitchFamily="34" charset="0"/>
          <a:ea typeface="+mj-ea"/>
          <a:cs typeface="+mj-cs"/>
        </a:defRPr>
      </a:lvl1pPr>
    </p:titleStyle>
    <p:bodyStyle>
      <a:lvl1pPr marL="342900" indent="-342900" algn="l" defTabSz="914400" rtl="0" eaLnBrk="1" latinLnBrk="0" hangingPunct="1">
        <a:spcBef>
          <a:spcPct val="20000"/>
        </a:spcBef>
        <a:buClr>
          <a:srgbClr val="800000"/>
        </a:buClr>
        <a:buFont typeface="Wingdings" pitchFamily="2" charset="2"/>
        <a:buChar char="Ø"/>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800000"/>
        </a:buClr>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800000"/>
        </a:buClr>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800000"/>
        </a:buClr>
        <a:buFont typeface="Arial" pitchFamily="34" charset="0"/>
        <a:buChar char="–"/>
        <a:defRPr sz="16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800000"/>
        </a:buClr>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6026728"/>
            <a:ext cx="9144000" cy="831272"/>
          </a:xfrm>
          <a:prstGeom prst="rect">
            <a:avLst/>
          </a:prstGeom>
        </p:spPr>
      </p:pic>
      <p:sp>
        <p:nvSpPr>
          <p:cNvPr id="3" name="Text Placeholder 2"/>
          <p:cNvSpPr>
            <a:spLocks noGrp="1"/>
          </p:cNvSpPr>
          <p:nvPr>
            <p:ph type="body" idx="1"/>
          </p:nvPr>
        </p:nvSpPr>
        <p:spPr>
          <a:xfrm>
            <a:off x="457200" y="960437"/>
            <a:ext cx="8229600" cy="4906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0"/>
            <a:ext cx="9144000" cy="831272"/>
          </a:xfrm>
          <a:prstGeom prst="rect">
            <a:avLst/>
          </a:prstGeom>
        </p:spPr>
      </p:pic>
      <p:sp>
        <p:nvSpPr>
          <p:cNvPr id="2" name="Title Placeholder 1"/>
          <p:cNvSpPr>
            <a:spLocks noGrp="1"/>
          </p:cNvSpPr>
          <p:nvPr>
            <p:ph type="title"/>
          </p:nvPr>
        </p:nvSpPr>
        <p:spPr>
          <a:xfrm>
            <a:off x="1828800" y="0"/>
            <a:ext cx="7315200" cy="8312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8" name="Slide Number Placeholder 3"/>
          <p:cNvSpPr>
            <a:spLocks noGrp="1"/>
          </p:cNvSpPr>
          <p:nvPr>
            <p:ph type="sldNum" sz="quarter" idx="4"/>
          </p:nvPr>
        </p:nvSpPr>
        <p:spPr>
          <a:xfrm>
            <a:off x="0" y="6324600"/>
            <a:ext cx="685800" cy="369332"/>
          </a:xfrm>
          <a:prstGeom prst="rect">
            <a:avLst/>
          </a:prstGeom>
        </p:spPr>
        <p:txBody>
          <a:bodyPr/>
          <a:lstStyle>
            <a:lvl1pPr algn="ctr">
              <a:defRPr>
                <a:solidFill>
                  <a:schemeClr val="bg1"/>
                </a:solidFill>
              </a:defRPr>
            </a:lvl1pPr>
          </a:lstStyle>
          <a:p>
            <a:fld id="{1EBA36C4-9B26-4025-AD1A-660E8A137989}" type="slidenum">
              <a:rPr lang="en-US" smtClean="0"/>
              <a:t>‹#›</a:t>
            </a:fld>
            <a:endParaRPr lang="en-US"/>
          </a:p>
        </p:txBody>
      </p:sp>
    </p:spTree>
    <p:extLst>
      <p:ext uri="{BB962C8B-B14F-4D97-AF65-F5344CB8AC3E}">
        <p14:creationId xmlns:p14="http://schemas.microsoft.com/office/powerpoint/2010/main" val="239748834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Lst>
  <p:transition/>
  <p:hf hdr="0" ftr="0" dt="0"/>
  <p:txStyles>
    <p:titleStyle>
      <a:lvl1pPr algn="r" defTabSz="914400" rtl="0" eaLnBrk="1" latinLnBrk="0" hangingPunct="1">
        <a:spcBef>
          <a:spcPct val="0"/>
        </a:spcBef>
        <a:buNone/>
        <a:defRPr sz="2800" b="1" kern="1200" cap="small" baseline="0">
          <a:solidFill>
            <a:schemeClr val="bg1"/>
          </a:solidFill>
          <a:latin typeface="Arial" pitchFamily="34" charset="0"/>
          <a:ea typeface="+mj-ea"/>
          <a:cs typeface="+mj-cs"/>
        </a:defRPr>
      </a:lvl1pPr>
    </p:titleStyle>
    <p:bodyStyle>
      <a:lvl1pPr marL="342900" indent="-342900" algn="l" defTabSz="914400" rtl="0" eaLnBrk="1" latinLnBrk="0" hangingPunct="1">
        <a:spcBef>
          <a:spcPct val="20000"/>
        </a:spcBef>
        <a:buClr>
          <a:srgbClr val="800000"/>
        </a:buClr>
        <a:buFont typeface="Wingdings" pitchFamily="2" charset="2"/>
        <a:buChar char="Ø"/>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800000"/>
        </a:buClr>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800000"/>
        </a:buClr>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800000"/>
        </a:buClr>
        <a:buFont typeface="Arial" pitchFamily="34" charset="0"/>
        <a:buChar char="–"/>
        <a:defRPr sz="16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800000"/>
        </a:buClr>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990600"/>
          </a:xfrm>
        </p:spPr>
        <p:txBody>
          <a:bodyPr>
            <a:normAutofit fontScale="90000"/>
          </a:bodyPr>
          <a:lstStyle/>
          <a:p>
            <a:pPr algn="ctr"/>
            <a:r>
              <a:rPr lang="en-US" smtClean="0"/>
              <a:t>Independent Fiduciaries: Liquidating Trustees, Plan Agents, Pay Agents</a:t>
            </a:r>
            <a:endParaRPr lang="en-US"/>
          </a:p>
        </p:txBody>
      </p:sp>
      <p:sp>
        <p:nvSpPr>
          <p:cNvPr id="4" name="Text Box 22"/>
          <p:cNvSpPr txBox="1">
            <a:spLocks noChangeArrowheads="1"/>
          </p:cNvSpPr>
          <p:nvPr/>
        </p:nvSpPr>
        <p:spPr bwMode="auto">
          <a:xfrm>
            <a:off x="6096000" y="2895600"/>
            <a:ext cx="2819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lnSpc>
                <a:spcPct val="50000"/>
              </a:lnSpc>
              <a:spcBef>
                <a:spcPct val="50000"/>
              </a:spcBef>
            </a:pPr>
            <a:r>
              <a:rPr lang="en-US" sz="1200" smtClean="0">
                <a:solidFill>
                  <a:srgbClr val="000000"/>
                </a:solidFill>
                <a:latin typeface="Arial" pitchFamily="34" charset="0"/>
                <a:cs typeface="Arial" pitchFamily="34" charset="0"/>
              </a:rPr>
              <a:t>Joshua W. Wolfshohl</a:t>
            </a:r>
            <a:endParaRPr lang="en-US" sz="1200">
              <a:solidFill>
                <a:srgbClr val="000000"/>
              </a:solidFill>
              <a:latin typeface="Arial" pitchFamily="34" charset="0"/>
              <a:cs typeface="Arial" pitchFamily="34" charset="0"/>
            </a:endParaRPr>
          </a:p>
          <a:p>
            <a:pPr algn="r">
              <a:lnSpc>
                <a:spcPct val="50000"/>
              </a:lnSpc>
              <a:spcBef>
                <a:spcPct val="50000"/>
              </a:spcBef>
            </a:pPr>
            <a:r>
              <a:rPr lang="en-US" sz="1200" smtClean="0">
                <a:solidFill>
                  <a:srgbClr val="000000"/>
                </a:solidFill>
                <a:latin typeface="Arial" pitchFamily="34" charset="0"/>
                <a:cs typeface="Arial" pitchFamily="34" charset="0"/>
              </a:rPr>
              <a:t>Porter Hedges LLP</a:t>
            </a:r>
          </a:p>
          <a:p>
            <a:pPr algn="r">
              <a:lnSpc>
                <a:spcPct val="50000"/>
              </a:lnSpc>
              <a:spcBef>
                <a:spcPct val="50000"/>
              </a:spcBef>
            </a:pPr>
            <a:r>
              <a:rPr lang="en-US" sz="1200" smtClean="0">
                <a:solidFill>
                  <a:srgbClr val="000000"/>
                </a:solidFill>
                <a:latin typeface="Arial" pitchFamily="34" charset="0"/>
                <a:cs typeface="Arial" pitchFamily="34" charset="0"/>
              </a:rPr>
              <a:t>jwolfshohl@porterhedges.com</a:t>
            </a:r>
            <a:br>
              <a:rPr lang="en-US" sz="1200" smtClean="0">
                <a:solidFill>
                  <a:srgbClr val="000000"/>
                </a:solidFill>
                <a:latin typeface="Arial" pitchFamily="34" charset="0"/>
                <a:cs typeface="Arial" pitchFamily="34" charset="0"/>
              </a:rPr>
            </a:br>
            <a:endParaRPr lang="en-US" sz="1200" smtClean="0">
              <a:solidFill>
                <a:srgbClr val="000000"/>
              </a:solidFill>
              <a:latin typeface="Arial" pitchFamily="34" charset="0"/>
              <a:cs typeface="Arial" pitchFamily="34" charset="0"/>
            </a:endParaRPr>
          </a:p>
          <a:p>
            <a:pPr algn="r">
              <a:lnSpc>
                <a:spcPct val="50000"/>
              </a:lnSpc>
              <a:spcBef>
                <a:spcPct val="50000"/>
              </a:spcBef>
            </a:pPr>
            <a:r>
              <a:rPr lang="en-US" sz="1200" smtClean="0">
                <a:solidFill>
                  <a:srgbClr val="000000"/>
                </a:solidFill>
                <a:latin typeface="Arial" pitchFamily="34" charset="0"/>
                <a:cs typeface="Arial" pitchFamily="34" charset="0"/>
              </a:rPr>
              <a:t>1000 Main Street, 36</a:t>
            </a:r>
            <a:r>
              <a:rPr lang="en-US" sz="1200" baseline="30000" smtClean="0">
                <a:solidFill>
                  <a:srgbClr val="000000"/>
                </a:solidFill>
                <a:latin typeface="Arial" pitchFamily="34" charset="0"/>
                <a:cs typeface="Arial" pitchFamily="34" charset="0"/>
              </a:rPr>
              <a:t>th</a:t>
            </a:r>
            <a:r>
              <a:rPr lang="en-US" sz="1200" smtClean="0">
                <a:solidFill>
                  <a:srgbClr val="000000"/>
                </a:solidFill>
                <a:latin typeface="Arial" pitchFamily="34" charset="0"/>
                <a:cs typeface="Arial" pitchFamily="34" charset="0"/>
              </a:rPr>
              <a:t> Floor</a:t>
            </a:r>
          </a:p>
          <a:p>
            <a:pPr algn="r">
              <a:lnSpc>
                <a:spcPct val="50000"/>
              </a:lnSpc>
              <a:spcBef>
                <a:spcPct val="50000"/>
              </a:spcBef>
            </a:pPr>
            <a:r>
              <a:rPr lang="en-US" sz="1200" smtClean="0">
                <a:solidFill>
                  <a:srgbClr val="000000"/>
                </a:solidFill>
                <a:latin typeface="Arial" pitchFamily="34" charset="0"/>
                <a:cs typeface="Arial" pitchFamily="34" charset="0"/>
              </a:rPr>
              <a:t>Houston, Texas 77002</a:t>
            </a:r>
          </a:p>
          <a:p>
            <a:pPr algn="r">
              <a:lnSpc>
                <a:spcPct val="50000"/>
              </a:lnSpc>
              <a:spcBef>
                <a:spcPct val="50000"/>
              </a:spcBef>
            </a:pPr>
            <a:endParaRPr lang="en-US" sz="1200">
              <a:solidFill>
                <a:srgbClr val="000000"/>
              </a:solidFill>
              <a:latin typeface="Arial" pitchFamily="34" charset="0"/>
              <a:cs typeface="Arial" pitchFamily="34" charset="0"/>
            </a:endParaRPr>
          </a:p>
          <a:p>
            <a:pPr algn="r">
              <a:lnSpc>
                <a:spcPct val="50000"/>
              </a:lnSpc>
              <a:spcBef>
                <a:spcPct val="50000"/>
              </a:spcBef>
            </a:pPr>
            <a:r>
              <a:rPr lang="en-US" sz="1200" i="1">
                <a:solidFill>
                  <a:srgbClr val="000000"/>
                </a:solidFill>
                <a:latin typeface="Arial" pitchFamily="34" charset="0"/>
                <a:cs typeface="Arial" pitchFamily="34" charset="0"/>
              </a:rPr>
              <a:t>a</a:t>
            </a:r>
            <a:r>
              <a:rPr lang="en-US" sz="1200" i="1" smtClean="0">
                <a:solidFill>
                  <a:srgbClr val="000000"/>
                </a:solidFill>
                <a:latin typeface="Arial" pitchFamily="34" charset="0"/>
                <a:cs typeface="Arial" pitchFamily="34" charset="0"/>
              </a:rPr>
              <a:t>nd </a:t>
            </a:r>
          </a:p>
          <a:p>
            <a:pPr algn="r">
              <a:lnSpc>
                <a:spcPct val="50000"/>
              </a:lnSpc>
              <a:spcBef>
                <a:spcPct val="50000"/>
              </a:spcBef>
            </a:pPr>
            <a:endParaRPr lang="en-US" sz="1200">
              <a:solidFill>
                <a:srgbClr val="000000"/>
              </a:solidFill>
              <a:latin typeface="Arial" pitchFamily="34" charset="0"/>
              <a:cs typeface="Arial" pitchFamily="34" charset="0"/>
            </a:endParaRPr>
          </a:p>
          <a:p>
            <a:pPr algn="r">
              <a:lnSpc>
                <a:spcPct val="50000"/>
              </a:lnSpc>
              <a:spcBef>
                <a:spcPct val="50000"/>
              </a:spcBef>
            </a:pPr>
            <a:r>
              <a:rPr lang="en-US" sz="1200" smtClean="0">
                <a:solidFill>
                  <a:srgbClr val="000000"/>
                </a:solidFill>
                <a:latin typeface="Arial" pitchFamily="34" charset="0"/>
                <a:cs typeface="Arial" pitchFamily="34" charset="0"/>
              </a:rPr>
              <a:t>Drew McManigle</a:t>
            </a:r>
          </a:p>
          <a:p>
            <a:pPr algn="r">
              <a:lnSpc>
                <a:spcPct val="50000"/>
              </a:lnSpc>
              <a:spcBef>
                <a:spcPct val="50000"/>
              </a:spcBef>
            </a:pPr>
            <a:r>
              <a:rPr lang="en-US" sz="1200" err="1" smtClean="0">
                <a:solidFill>
                  <a:srgbClr val="000000"/>
                </a:solidFill>
                <a:latin typeface="Arial" pitchFamily="34" charset="0"/>
                <a:cs typeface="Arial" pitchFamily="34" charset="0"/>
              </a:rPr>
              <a:t>SierraConstellation Partners LLC</a:t>
            </a:r>
          </a:p>
          <a:p>
            <a:pPr algn="r">
              <a:lnSpc>
                <a:spcPct val="50000"/>
              </a:lnSpc>
              <a:spcBef>
                <a:spcPct val="50000"/>
              </a:spcBef>
            </a:pPr>
            <a:r>
              <a:rPr lang="en-US" sz="1200" smtClean="0">
                <a:solidFill>
                  <a:srgbClr val="000000"/>
                </a:solidFill>
                <a:latin typeface="Arial" pitchFamily="34" charset="0"/>
                <a:cs typeface="Arial" pitchFamily="34" charset="0"/>
              </a:rPr>
              <a:t>dmcmanigle@scpllc.com</a:t>
            </a:r>
          </a:p>
          <a:p>
            <a:pPr algn="r">
              <a:lnSpc>
                <a:spcPct val="50000"/>
              </a:lnSpc>
              <a:spcBef>
                <a:spcPct val="50000"/>
              </a:spcBef>
            </a:pPr>
            <a:r>
              <a:rPr lang="en-US" sz="1200" smtClean="0">
                <a:solidFill>
                  <a:srgbClr val="000000"/>
                </a:solidFill>
                <a:latin typeface="Arial" pitchFamily="34" charset="0"/>
                <a:cs typeface="Arial" pitchFamily="34" charset="0"/>
              </a:rPr>
              <a:t>Pennzoil Place, North Tower</a:t>
            </a:r>
          </a:p>
          <a:p>
            <a:pPr algn="r">
              <a:lnSpc>
                <a:spcPct val="50000"/>
              </a:lnSpc>
              <a:spcBef>
                <a:spcPct val="50000"/>
              </a:spcBef>
            </a:pPr>
            <a:r>
              <a:rPr lang="en-US" sz="1200" smtClean="0">
                <a:solidFill>
                  <a:srgbClr val="000000"/>
                </a:solidFill>
                <a:latin typeface="Arial" pitchFamily="34" charset="0"/>
                <a:cs typeface="Arial" pitchFamily="34" charset="0"/>
              </a:rPr>
              <a:t>700 Milam Street, Suite 1300</a:t>
            </a:r>
          </a:p>
          <a:p>
            <a:pPr algn="r">
              <a:lnSpc>
                <a:spcPct val="50000"/>
              </a:lnSpc>
              <a:spcBef>
                <a:spcPct val="50000"/>
              </a:spcBef>
            </a:pPr>
            <a:r>
              <a:rPr lang="en-US" sz="1200" smtClean="0">
                <a:solidFill>
                  <a:srgbClr val="000000"/>
                </a:solidFill>
                <a:latin typeface="Arial" pitchFamily="34" charset="0"/>
                <a:cs typeface="Arial" pitchFamily="34" charset="0"/>
              </a:rPr>
              <a:t>Houston, Texas 77002</a:t>
            </a:r>
            <a:endParaRPr lang="en-US" sz="1200">
              <a:solidFill>
                <a:srgbClr val="000000"/>
              </a:solidFill>
              <a:latin typeface="Arial" pitchFamily="34" charset="0"/>
              <a:cs typeface="Arial" pitchFamily="34" charset="0"/>
            </a:endParaRPr>
          </a:p>
        </p:txBody>
      </p:sp>
      <p:sp>
        <p:nvSpPr>
          <p:cNvPr id="5" name="Rectangle 17"/>
          <p:cNvSpPr txBox="1">
            <a:spLocks noChangeArrowheads="1"/>
          </p:cNvSpPr>
          <p:nvPr/>
        </p:nvSpPr>
        <p:spPr bwMode="auto">
          <a:xfrm>
            <a:off x="2590800" y="3952681"/>
            <a:ext cx="3581400" cy="47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l" rtl="0" eaLnBrk="1" fontAlgn="base" hangingPunct="1">
              <a:spcBef>
                <a:spcPct val="0"/>
              </a:spcBef>
              <a:spcAft>
                <a:spcPct val="50000"/>
              </a:spcAft>
              <a:buClr>
                <a:srgbClr val="800000"/>
              </a:buClr>
              <a:buNone/>
              <a:defRPr sz="3200">
                <a:solidFill>
                  <a:srgbClr val="000000"/>
                </a:solidFill>
                <a:latin typeface="+mn-lt"/>
                <a:ea typeface="+mn-ea"/>
                <a:cs typeface="+mn-cs"/>
              </a:defRPr>
            </a:lvl1pPr>
            <a:lvl2pPr marL="804863" indent="-342900" algn="l" rtl="0" eaLnBrk="1" fontAlgn="base" hangingPunct="1">
              <a:spcBef>
                <a:spcPct val="0"/>
              </a:spcBef>
              <a:spcAft>
                <a:spcPct val="50000"/>
              </a:spcAft>
              <a:buClr>
                <a:srgbClr val="000000"/>
              </a:buClr>
              <a:buFont typeface="Arial"/>
              <a:buChar char="–"/>
              <a:defRPr sz="2800">
                <a:solidFill>
                  <a:srgbClr val="000000"/>
                </a:solidFill>
                <a:latin typeface="+mn-lt"/>
              </a:defRPr>
            </a:lvl2pPr>
            <a:lvl3pPr marL="1262063" indent="-342900" algn="l" rtl="0" eaLnBrk="1" fontAlgn="base" hangingPunct="1">
              <a:spcBef>
                <a:spcPct val="0"/>
              </a:spcBef>
              <a:spcAft>
                <a:spcPct val="50000"/>
              </a:spcAft>
              <a:buClr>
                <a:srgbClr val="800000"/>
              </a:buClr>
              <a:buChar char="•"/>
              <a:defRPr sz="2400">
                <a:solidFill>
                  <a:srgbClr val="000000"/>
                </a:solidFill>
                <a:latin typeface="+mn-lt"/>
              </a:defRPr>
            </a:lvl3pPr>
            <a:lvl4pPr marL="1719263" indent="-342900" algn="l" rtl="0" eaLnBrk="1" fontAlgn="base" hangingPunct="1">
              <a:spcBef>
                <a:spcPct val="0"/>
              </a:spcBef>
              <a:spcAft>
                <a:spcPct val="50000"/>
              </a:spcAft>
              <a:buClr>
                <a:srgbClr val="000000"/>
              </a:buClr>
              <a:buFont typeface="Arial"/>
              <a:buChar char="–"/>
              <a:defRPr sz="2000">
                <a:solidFill>
                  <a:srgbClr val="000000"/>
                </a:solidFill>
                <a:latin typeface="+mn-lt"/>
              </a:defRPr>
            </a:lvl4pPr>
            <a:lvl5pPr marL="2176463" indent="-342900" algn="l" rtl="0" eaLnBrk="1" fontAlgn="base" hangingPunct="1">
              <a:spcBef>
                <a:spcPct val="0"/>
              </a:spcBef>
              <a:spcAft>
                <a:spcPct val="50000"/>
              </a:spcAft>
              <a:buClr>
                <a:srgbClr val="800000"/>
              </a:buClr>
              <a:buChar char="•"/>
              <a:defRPr sz="2000">
                <a:solidFill>
                  <a:srgbClr val="000000"/>
                </a:solidFill>
                <a:latin typeface="+mn-lt"/>
              </a:defRPr>
            </a:lvl5pPr>
            <a:lvl6pPr marL="2633663" indent="-342900" algn="l" rtl="0" eaLnBrk="1" fontAlgn="base" hangingPunct="1">
              <a:spcBef>
                <a:spcPct val="0"/>
              </a:spcBef>
              <a:spcAft>
                <a:spcPct val="50000"/>
              </a:spcAft>
              <a:buClr>
                <a:srgbClr val="800000"/>
              </a:buClr>
              <a:buChar char="•"/>
              <a:defRPr sz="2000">
                <a:solidFill>
                  <a:srgbClr val="000000"/>
                </a:solidFill>
                <a:latin typeface="+mn-lt"/>
              </a:defRPr>
            </a:lvl6pPr>
            <a:lvl7pPr marL="3090863" indent="-342900" algn="l" rtl="0" eaLnBrk="1" fontAlgn="base" hangingPunct="1">
              <a:spcBef>
                <a:spcPct val="0"/>
              </a:spcBef>
              <a:spcAft>
                <a:spcPct val="50000"/>
              </a:spcAft>
              <a:buClr>
                <a:srgbClr val="800000"/>
              </a:buClr>
              <a:buChar char="•"/>
              <a:defRPr sz="2000">
                <a:solidFill>
                  <a:srgbClr val="000000"/>
                </a:solidFill>
                <a:latin typeface="+mn-lt"/>
              </a:defRPr>
            </a:lvl7pPr>
            <a:lvl8pPr marL="3548063" indent="-342900" algn="l" rtl="0" eaLnBrk="1" fontAlgn="base" hangingPunct="1">
              <a:spcBef>
                <a:spcPct val="0"/>
              </a:spcBef>
              <a:spcAft>
                <a:spcPct val="50000"/>
              </a:spcAft>
              <a:buClr>
                <a:srgbClr val="800000"/>
              </a:buClr>
              <a:buChar char="•"/>
              <a:defRPr sz="2000">
                <a:solidFill>
                  <a:srgbClr val="000000"/>
                </a:solidFill>
                <a:latin typeface="+mn-lt"/>
              </a:defRPr>
            </a:lvl8pPr>
            <a:lvl9pPr marL="4005263" indent="-342900" algn="l" rtl="0" eaLnBrk="1" fontAlgn="base" hangingPunct="1">
              <a:spcBef>
                <a:spcPct val="0"/>
              </a:spcBef>
              <a:spcAft>
                <a:spcPct val="50000"/>
              </a:spcAft>
              <a:buClr>
                <a:srgbClr val="800000"/>
              </a:buClr>
              <a:buChar char="•"/>
              <a:defRPr sz="2000">
                <a:solidFill>
                  <a:srgbClr val="000000"/>
                </a:solidFill>
                <a:latin typeface="+mn-lt"/>
              </a:defRPr>
            </a:lvl9pPr>
          </a:lstStyle>
          <a:p>
            <a:pPr algn="ctr"/>
            <a:r>
              <a:rPr lang="en-US" sz="1800" i="1" smtClean="0"/>
              <a:t>May 10, 2018</a:t>
            </a:r>
            <a:endParaRPr lang="en-US" sz="1800" i="1"/>
          </a:p>
        </p:txBody>
      </p:sp>
      <p:sp>
        <p:nvSpPr>
          <p:cNvPr id="3" name="TextBox 2"/>
          <p:cNvSpPr txBox="1"/>
          <p:nvPr/>
        </p:nvSpPr>
        <p:spPr>
          <a:xfrm>
            <a:off x="0" y="6553200"/>
            <a:ext cx="641522" cy="215444"/>
          </a:xfrm>
          <a:prstGeom prst="rect">
            <a:avLst/>
          </a:prstGeom>
          <a:noFill/>
        </p:spPr>
        <p:txBody>
          <a:bodyPr wrap="none" rtlCol="0">
            <a:spAutoFit/>
          </a:bodyPr>
          <a:lstStyle/>
          <a:p>
            <a:r>
              <a:rPr lang="en-US" sz="800" smtClean="0">
                <a:solidFill>
                  <a:schemeClr val="bg1"/>
                </a:solidFill>
              </a:rPr>
              <a:t>6595075v1</a:t>
            </a:r>
            <a:endParaRPr lang="en-US" sz="800">
              <a:solidFill>
                <a:schemeClr val="bg1"/>
              </a:solidFill>
            </a:endParaRPr>
          </a:p>
        </p:txBody>
      </p:sp>
    </p:spTree>
    <p:extLst>
      <p:ext uri="{BB962C8B-B14F-4D97-AF65-F5344CB8AC3E}">
        <p14:creationId xmlns:p14="http://schemas.microsoft.com/office/powerpoint/2010/main" val="152613685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Debtor Information and Employees</a:t>
            </a: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10</a:t>
            </a:fld>
            <a:endParaRPr lang="en-US"/>
          </a:p>
        </p:txBody>
      </p:sp>
      <p:sp>
        <p:nvSpPr>
          <p:cNvPr id="5" name="Content Placeholder 4"/>
          <p:cNvSpPr>
            <a:spLocks noGrp="1"/>
          </p:cNvSpPr>
          <p:nvPr>
            <p:ph idx="1"/>
          </p:nvPr>
        </p:nvSpPr>
        <p:spPr>
          <a:xfrm>
            <a:off x="457200" y="1143000"/>
            <a:ext cx="8229600" cy="4906963"/>
          </a:xfrm>
        </p:spPr>
        <p:txBody>
          <a:bodyPr>
            <a:normAutofit/>
          </a:bodyPr>
          <a:lstStyle/>
          <a:p>
            <a:r>
              <a:rPr lang="en-US" smtClean="0"/>
              <a:t>Chapter 11 Plan/Confirmation Order </a:t>
            </a:r>
            <a:r>
              <a:rPr lang="en-US" u="sng" smtClean="0"/>
              <a:t>must</a:t>
            </a:r>
            <a:r>
              <a:rPr lang="en-US" smtClean="0"/>
              <a:t> include some means for the retention of and access to the Debtor’s financial information, records, etc.</a:t>
            </a:r>
          </a:p>
          <a:p>
            <a:pPr lvl="1"/>
            <a:r>
              <a:rPr lang="en-US" smtClean="0"/>
              <a:t>Who has the Debtor’s information post-confirmation?</a:t>
            </a:r>
          </a:p>
          <a:p>
            <a:pPr lvl="1"/>
            <a:r>
              <a:rPr lang="en-US" smtClean="0"/>
              <a:t>Is the Debtor remaining in existence?  Is the Debtor still operating? </a:t>
            </a:r>
          </a:p>
          <a:p>
            <a:pPr lvl="1"/>
            <a:r>
              <a:rPr lang="en-US" smtClean="0"/>
              <a:t>Did another entity purchase the Debtor’s assets?</a:t>
            </a:r>
          </a:p>
          <a:p>
            <a:pPr marL="457200" lvl="1" indent="0">
              <a:buNone/>
            </a:pPr>
            <a:r>
              <a:rPr lang="en-US" smtClean="0"/>
              <a:t>  </a:t>
            </a:r>
          </a:p>
          <a:p>
            <a:r>
              <a:rPr lang="en-US" smtClean="0"/>
              <a:t>The Trust/Plan Agent </a:t>
            </a:r>
            <a:r>
              <a:rPr lang="en-US"/>
              <a:t>should have the authority to retain Debtor's former-key employees as consultants (independent contractors) and to hire all professionals necessary to accomplish the </a:t>
            </a:r>
            <a:r>
              <a:rPr lang="en-US" smtClean="0"/>
              <a:t>chapter 11 plan’s goals.</a:t>
            </a:r>
            <a:endParaRPr lang="en-US"/>
          </a:p>
        </p:txBody>
      </p:sp>
    </p:spTree>
    <p:extLst>
      <p:ext uri="{BB962C8B-B14F-4D97-AF65-F5344CB8AC3E}">
        <p14:creationId xmlns:p14="http://schemas.microsoft.com/office/powerpoint/2010/main" val="302899425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Oversight or Post-Confirmation Committee</a:t>
            </a: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11</a:t>
            </a:fld>
            <a:endParaRPr lang="en-US"/>
          </a:p>
        </p:txBody>
      </p:sp>
      <p:sp>
        <p:nvSpPr>
          <p:cNvPr id="5" name="Content Placeholder 4"/>
          <p:cNvSpPr>
            <a:spLocks noGrp="1"/>
          </p:cNvSpPr>
          <p:nvPr>
            <p:ph idx="1"/>
          </p:nvPr>
        </p:nvSpPr>
        <p:spPr/>
        <p:txBody>
          <a:bodyPr>
            <a:normAutofit lnSpcReduction="10000"/>
          </a:bodyPr>
          <a:lstStyle/>
          <a:p>
            <a:pPr>
              <a:spcBef>
                <a:spcPct val="0"/>
              </a:spcBef>
              <a:spcAft>
                <a:spcPts val="1200"/>
              </a:spcAft>
            </a:pPr>
            <a:r>
              <a:rPr lang="en-US"/>
              <a:t>Another important provision to consider is whether or not an Oversight </a:t>
            </a:r>
            <a:r>
              <a:rPr lang="en-US" smtClean="0"/>
              <a:t>or Post-Confirmation Committee </a:t>
            </a:r>
            <a:r>
              <a:rPr lang="en-US"/>
              <a:t>should be established. Most </a:t>
            </a:r>
            <a:r>
              <a:rPr lang="en-US" smtClean="0"/>
              <a:t>chapter 11 plans </a:t>
            </a:r>
            <a:r>
              <a:rPr lang="en-US"/>
              <a:t>either provide that the </a:t>
            </a:r>
            <a:r>
              <a:rPr lang="en-US" smtClean="0"/>
              <a:t>Trustee/Plan Agent </a:t>
            </a:r>
            <a:r>
              <a:rPr lang="en-US"/>
              <a:t>has a high degree of discretion in the management of the </a:t>
            </a:r>
            <a:r>
              <a:rPr lang="en-US" smtClean="0"/>
              <a:t>post-confirmation process, </a:t>
            </a:r>
            <a:r>
              <a:rPr lang="en-US"/>
              <a:t>or that the </a:t>
            </a:r>
            <a:r>
              <a:rPr lang="en-US" smtClean="0"/>
              <a:t>Trustee/Plan Agent </a:t>
            </a:r>
            <a:r>
              <a:rPr lang="en-US"/>
              <a:t>will be required to seek the approval of an Oversight Committee for transactions rising above a pre-determined threshold</a:t>
            </a:r>
          </a:p>
          <a:p>
            <a:pPr marL="682625" indent="-393700">
              <a:spcBef>
                <a:spcPct val="0"/>
              </a:spcBef>
              <a:spcAft>
                <a:spcPts val="1200"/>
              </a:spcAft>
              <a:buFont typeface="Symbol" panose="05050102010706020507" pitchFamily="18" charset="2"/>
              <a:buChar char="·"/>
            </a:pPr>
            <a:r>
              <a:rPr lang="en-US"/>
              <a:t>What are some of the pros/cons of Oversight Committees</a:t>
            </a:r>
            <a:r>
              <a:rPr lang="en-US" smtClean="0"/>
              <a:t>?</a:t>
            </a:r>
          </a:p>
          <a:p>
            <a:pPr marL="682625" indent="-393700">
              <a:spcBef>
                <a:spcPct val="0"/>
              </a:spcBef>
              <a:spcAft>
                <a:spcPts val="1200"/>
              </a:spcAft>
              <a:buFont typeface="Symbol" panose="05050102010706020507" pitchFamily="18" charset="2"/>
              <a:buChar char="·"/>
            </a:pPr>
            <a:r>
              <a:rPr lang="en-US" smtClean="0"/>
              <a:t>Does the Committee need to retain its own counsel?</a:t>
            </a:r>
          </a:p>
          <a:p>
            <a:pPr marL="682625" indent="-393700">
              <a:spcBef>
                <a:spcPct val="0"/>
              </a:spcBef>
              <a:spcAft>
                <a:spcPts val="1200"/>
              </a:spcAft>
              <a:buFont typeface="Symbol" panose="05050102010706020507" pitchFamily="18" charset="2"/>
              <a:buChar char="·"/>
            </a:pPr>
            <a:r>
              <a:rPr lang="en-US" smtClean="0"/>
              <a:t>Need to clearly delineate Committee’s role</a:t>
            </a:r>
            <a:endParaRPr lang="en-US"/>
          </a:p>
        </p:txBody>
      </p:sp>
    </p:spTree>
    <p:extLst>
      <p:ext uri="{BB962C8B-B14F-4D97-AF65-F5344CB8AC3E}">
        <p14:creationId xmlns:p14="http://schemas.microsoft.com/office/powerpoint/2010/main" val="147781312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Liability of Plan Fiduciary</a:t>
            </a:r>
            <a:endParaRPr lang="en-US"/>
          </a:p>
        </p:txBody>
      </p:sp>
      <p:sp>
        <p:nvSpPr>
          <p:cNvPr id="3" name="Content Placeholder 2"/>
          <p:cNvSpPr>
            <a:spLocks noGrp="1"/>
          </p:cNvSpPr>
          <p:nvPr>
            <p:ph idx="1"/>
          </p:nvPr>
        </p:nvSpPr>
        <p:spPr>
          <a:xfrm>
            <a:off x="533400" y="1219200"/>
            <a:ext cx="8229600" cy="4419600"/>
          </a:xfrm>
        </p:spPr>
        <p:txBody>
          <a:bodyPr>
            <a:normAutofit/>
          </a:bodyPr>
          <a:lstStyle/>
          <a:p>
            <a:pPr>
              <a:spcBef>
                <a:spcPct val="0"/>
              </a:spcBef>
              <a:spcAft>
                <a:spcPts val="1200"/>
              </a:spcAft>
            </a:pPr>
            <a:r>
              <a:rPr lang="en-US">
                <a:solidFill>
                  <a:srgbClr val="000000"/>
                </a:solidFill>
                <a:latin typeface="Arial" panose="02020603050405020304" pitchFamily="2"/>
              </a:rPr>
              <a:t>The Trust </a:t>
            </a:r>
            <a:r>
              <a:rPr lang="en-US" smtClean="0">
                <a:solidFill>
                  <a:srgbClr val="000000"/>
                </a:solidFill>
                <a:latin typeface="Arial" panose="02020603050405020304" pitchFamily="2"/>
              </a:rPr>
              <a:t>agreement or chapter 11 plan </a:t>
            </a:r>
            <a:r>
              <a:rPr lang="en-US">
                <a:solidFill>
                  <a:srgbClr val="000000"/>
                </a:solidFill>
                <a:latin typeface="Arial" panose="02020603050405020304" pitchFamily="2"/>
              </a:rPr>
              <a:t>may (and usually does) include indemnity provisions which limit the </a:t>
            </a:r>
            <a:r>
              <a:rPr lang="en-US" smtClean="0">
                <a:solidFill>
                  <a:srgbClr val="000000"/>
                </a:solidFill>
                <a:latin typeface="Arial" panose="02020603050405020304" pitchFamily="2"/>
              </a:rPr>
              <a:t>Trustee's/Plan Fiduciary’s </a:t>
            </a:r>
            <a:r>
              <a:rPr lang="en-US">
                <a:solidFill>
                  <a:srgbClr val="000000"/>
                </a:solidFill>
                <a:latin typeface="Arial" panose="02020603050405020304" pitchFamily="2"/>
              </a:rPr>
              <a:t>liability (subject to certain limitations), and which may have the effect of potentially deterring nuisance lawsuits against the </a:t>
            </a:r>
            <a:r>
              <a:rPr lang="en-US" smtClean="0">
                <a:solidFill>
                  <a:srgbClr val="000000"/>
                </a:solidFill>
                <a:latin typeface="Arial" panose="02020603050405020304" pitchFamily="2"/>
              </a:rPr>
              <a:t>Trustee/Plan Fiduciary</a:t>
            </a:r>
          </a:p>
          <a:p>
            <a:pPr>
              <a:spcBef>
                <a:spcPct val="0"/>
              </a:spcBef>
              <a:spcAft>
                <a:spcPts val="1200"/>
              </a:spcAft>
            </a:pPr>
            <a:r>
              <a:rPr lang="en-US" smtClean="0">
                <a:solidFill>
                  <a:srgbClr val="000000"/>
                </a:solidFill>
                <a:latin typeface="Arial" panose="02020603050405020304" pitchFamily="2"/>
              </a:rPr>
              <a:t>Should Trustee/Plan Agent post a bond like chapter 7/11 trustees?</a:t>
            </a:r>
          </a:p>
          <a:p>
            <a:pPr>
              <a:spcBef>
                <a:spcPct val="0"/>
              </a:spcBef>
              <a:spcAft>
                <a:spcPts val="1200"/>
              </a:spcAft>
            </a:pPr>
            <a:r>
              <a:rPr lang="en-US" spc="-45" smtClean="0">
                <a:solidFill>
                  <a:srgbClr val="000000"/>
                </a:solidFill>
                <a:latin typeface="Arial" panose="02020603050405020304" pitchFamily="2"/>
              </a:rPr>
              <a:t>Do Plan Trustee’s get the same immunity as chapter 7 trustees?</a:t>
            </a:r>
          </a:p>
          <a:p>
            <a:pPr>
              <a:spcBef>
                <a:spcPct val="0"/>
              </a:spcBef>
              <a:spcAft>
                <a:spcPts val="1200"/>
              </a:spcAft>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12</a:t>
            </a:fld>
            <a:endParaRPr lang="en-US"/>
          </a:p>
        </p:txBody>
      </p:sp>
    </p:spTree>
    <p:extLst>
      <p:ext uri="{BB962C8B-B14F-4D97-AF65-F5344CB8AC3E}">
        <p14:creationId xmlns:p14="http://schemas.microsoft.com/office/powerpoint/2010/main" val="119643205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Duration of the Trust/Debtor Entity</a:t>
            </a:r>
            <a:endParaRPr lang="en-US"/>
          </a:p>
        </p:txBody>
      </p:sp>
      <p:sp>
        <p:nvSpPr>
          <p:cNvPr id="3" name="Content Placeholder 2"/>
          <p:cNvSpPr>
            <a:spLocks noGrp="1"/>
          </p:cNvSpPr>
          <p:nvPr>
            <p:ph idx="1"/>
          </p:nvPr>
        </p:nvSpPr>
        <p:spPr>
          <a:xfrm>
            <a:off x="457200" y="1219200"/>
            <a:ext cx="8229600" cy="4419600"/>
          </a:xfrm>
        </p:spPr>
        <p:txBody>
          <a:bodyPr>
            <a:normAutofit fontScale="92500" lnSpcReduction="20000"/>
          </a:bodyPr>
          <a:lstStyle/>
          <a:p>
            <a:pPr marR="137160">
              <a:spcBef>
                <a:spcPct val="0"/>
              </a:spcBef>
              <a:spcAft>
                <a:spcPts val="1200"/>
              </a:spcAft>
            </a:pPr>
            <a:r>
              <a:rPr lang="en-US" b="1">
                <a:solidFill>
                  <a:srgbClr val="000000"/>
                </a:solidFill>
                <a:latin typeface="Arial" panose="02020603050405020304" pitchFamily="2"/>
              </a:rPr>
              <a:t>Some Trusts may endure for a long time, during which there may be little to no activity, while the Trust is waiting on the results of a litigation matter or the liquidation of a certain asset </a:t>
            </a:r>
          </a:p>
          <a:p>
            <a:pPr marL="742950" marR="137160" lvl="2" indent="-342900">
              <a:spcBef>
                <a:spcPct val="0"/>
              </a:spcBef>
              <a:spcAft>
                <a:spcPts val="1200"/>
              </a:spcAft>
            </a:pPr>
            <a:r>
              <a:rPr lang="en-US">
                <a:solidFill>
                  <a:srgbClr val="000000"/>
                </a:solidFill>
                <a:latin typeface="Arial" panose="02020603050405020304" pitchFamily="2"/>
              </a:rPr>
              <a:t>Smart budgeting is very important during these lulls so that the Trust is able to pay all necessary fees to remain open (U.S. Trustee, etc...) </a:t>
            </a:r>
          </a:p>
          <a:p>
            <a:pPr marR="137160">
              <a:spcBef>
                <a:spcPct val="0"/>
              </a:spcBef>
              <a:spcAft>
                <a:spcPts val="1200"/>
              </a:spcAft>
            </a:pPr>
            <a:r>
              <a:rPr lang="en-US" b="1" smtClean="0">
                <a:solidFill>
                  <a:srgbClr val="000000"/>
                </a:solidFill>
                <a:latin typeface="Arial" panose="02020603050405020304" pitchFamily="2"/>
              </a:rPr>
              <a:t>Considerations for Plan Agents </a:t>
            </a:r>
          </a:p>
          <a:p>
            <a:pPr marR="137160" lvl="1">
              <a:spcBef>
                <a:spcPct val="0"/>
              </a:spcBef>
              <a:spcAft>
                <a:spcPts val="1200"/>
              </a:spcAft>
            </a:pPr>
            <a:r>
              <a:rPr lang="en-US" smtClean="0">
                <a:solidFill>
                  <a:srgbClr val="000000"/>
                </a:solidFill>
                <a:latin typeface="Arial" panose="02020603050405020304" pitchFamily="2"/>
              </a:rPr>
              <a:t>Keeping Corporation “alive” while case winds down</a:t>
            </a:r>
          </a:p>
          <a:p>
            <a:pPr marR="137160" lvl="1">
              <a:spcBef>
                <a:spcPct val="0"/>
              </a:spcBef>
              <a:spcAft>
                <a:spcPts val="1200"/>
              </a:spcAft>
            </a:pPr>
            <a:r>
              <a:rPr lang="en-US" smtClean="0">
                <a:solidFill>
                  <a:srgbClr val="000000"/>
                </a:solidFill>
                <a:latin typeface="Arial" panose="02020603050405020304" pitchFamily="2"/>
              </a:rPr>
              <a:t>Corporate/Franchise Tax returns</a:t>
            </a:r>
          </a:p>
          <a:p>
            <a:pPr marR="137160" lvl="1">
              <a:spcBef>
                <a:spcPct val="0"/>
              </a:spcBef>
              <a:spcAft>
                <a:spcPts val="1200"/>
              </a:spcAft>
            </a:pPr>
            <a:r>
              <a:rPr lang="en-US" smtClean="0">
                <a:solidFill>
                  <a:srgbClr val="000000"/>
                </a:solidFill>
                <a:latin typeface="Arial" panose="02020603050405020304" pitchFamily="2"/>
              </a:rPr>
              <a:t>Tax Liabilities – Can NOLs be used if there are post-confirmation taxable gains?</a:t>
            </a:r>
          </a:p>
          <a:p>
            <a:pPr marR="137160">
              <a:spcBef>
                <a:spcPct val="0"/>
              </a:spcBef>
              <a:spcAft>
                <a:spcPts val="1200"/>
              </a:spcAft>
            </a:pPr>
            <a:r>
              <a:rPr lang="en-US" b="1" smtClean="0">
                <a:solidFill>
                  <a:srgbClr val="000000"/>
                </a:solidFill>
                <a:latin typeface="Arial" panose="02020603050405020304" pitchFamily="2"/>
              </a:rPr>
              <a:t>In Multi-Debtor Cases, Can Non-Active Cases be Closed to Avoid UST Fees?</a:t>
            </a:r>
          </a:p>
          <a:p>
            <a:pPr marR="137160">
              <a:spcBef>
                <a:spcPct val="0"/>
              </a:spcBef>
              <a:spcAft>
                <a:spcPts val="1200"/>
              </a:spcAft>
            </a:pPr>
            <a:endParaRPr lang="en-US" b="1" smtClean="0">
              <a:solidFill>
                <a:srgbClr val="000000"/>
              </a:solidFill>
              <a:latin typeface="Arial" panose="02020603050405020304" pitchFamily="2"/>
            </a:endParaRPr>
          </a:p>
          <a:p>
            <a:pPr marR="137160">
              <a:spcBef>
                <a:spcPct val="0"/>
              </a:spcBef>
              <a:spcAft>
                <a:spcPts val="1200"/>
              </a:spcAft>
            </a:pPr>
            <a:endParaRPr lang="en-US" b="1" smtClean="0">
              <a:solidFill>
                <a:srgbClr val="000000"/>
              </a:solidFill>
              <a:latin typeface="Arial" panose="02020603050405020304" pitchFamily="2"/>
            </a:endParaRPr>
          </a:p>
          <a:p>
            <a:pPr marL="0" marR="137160" indent="0">
              <a:spcBef>
                <a:spcPct val="0"/>
              </a:spcBef>
              <a:spcAft>
                <a:spcPts val="1200"/>
              </a:spcAft>
              <a:buNone/>
            </a:pPr>
            <a:endParaRPr lang="en-US">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13</a:t>
            </a:fld>
            <a:endParaRPr lang="en-US"/>
          </a:p>
        </p:txBody>
      </p:sp>
    </p:spTree>
    <p:extLst>
      <p:ext uri="{BB962C8B-B14F-4D97-AF65-F5344CB8AC3E}">
        <p14:creationId xmlns:p14="http://schemas.microsoft.com/office/powerpoint/2010/main" val="274016218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Compensation Structure for Plan Fiduciary</a:t>
            </a:r>
            <a:endParaRPr lang="en-US"/>
          </a:p>
        </p:txBody>
      </p:sp>
      <p:sp>
        <p:nvSpPr>
          <p:cNvPr id="3" name="Content Placeholder 2"/>
          <p:cNvSpPr>
            <a:spLocks noGrp="1"/>
          </p:cNvSpPr>
          <p:nvPr>
            <p:ph idx="1"/>
          </p:nvPr>
        </p:nvSpPr>
        <p:spPr/>
        <p:txBody>
          <a:bodyPr/>
          <a:lstStyle/>
          <a:p>
            <a:pPr lvl="1"/>
            <a:r>
              <a:rPr lang="en-US" b="1" smtClean="0"/>
              <a:t>What Compensation </a:t>
            </a:r>
            <a:r>
              <a:rPr lang="en-US" b="1"/>
              <a:t>Structure </a:t>
            </a:r>
            <a:r>
              <a:rPr lang="en-US" b="1" smtClean="0"/>
              <a:t>is Appropriate for </a:t>
            </a:r>
            <a:r>
              <a:rPr lang="en-US" b="1"/>
              <a:t>Plan </a:t>
            </a:r>
            <a:r>
              <a:rPr lang="en-US" b="1" smtClean="0"/>
              <a:t>Fiduciary:</a:t>
            </a:r>
          </a:p>
          <a:p>
            <a:pPr lvl="2"/>
            <a:r>
              <a:rPr lang="en-US" smtClean="0"/>
              <a:t>Hourly fee</a:t>
            </a:r>
          </a:p>
          <a:p>
            <a:pPr lvl="2"/>
            <a:r>
              <a:rPr lang="en-US" smtClean="0"/>
              <a:t>Contingent fee</a:t>
            </a:r>
          </a:p>
          <a:p>
            <a:pPr lvl="2"/>
            <a:r>
              <a:rPr lang="en-US" smtClean="0"/>
              <a:t>Compensation under Section 326(a)</a:t>
            </a:r>
          </a:p>
          <a:p>
            <a:pPr lvl="3"/>
            <a:r>
              <a:rPr lang="en-US" smtClean="0"/>
              <a:t>25% of funds disbursed on $5,000 or less;</a:t>
            </a:r>
          </a:p>
          <a:p>
            <a:pPr lvl="3"/>
            <a:r>
              <a:rPr lang="en-US" smtClean="0"/>
              <a:t>10% of funds disbursed above $5,000 but not in excess of $50,000</a:t>
            </a:r>
          </a:p>
          <a:p>
            <a:pPr lvl="3"/>
            <a:r>
              <a:rPr lang="en-US" smtClean="0"/>
              <a:t>5% of funds disbursed above $50,000 but not in excess of $1,000,000</a:t>
            </a:r>
          </a:p>
          <a:p>
            <a:pPr lvl="3"/>
            <a:r>
              <a:rPr lang="en-US" smtClean="0"/>
              <a:t>3% of funds disbursed above $1,000,000</a:t>
            </a:r>
          </a:p>
          <a:p>
            <a:pPr lvl="2"/>
            <a:r>
              <a:rPr lang="en-US" smtClean="0"/>
              <a:t>Hybrid approach?</a:t>
            </a:r>
          </a:p>
          <a:p>
            <a:pPr lvl="2"/>
            <a:r>
              <a:rPr lang="en-US" i="1" smtClean="0"/>
              <a:t>Remember:</a:t>
            </a:r>
            <a:r>
              <a:rPr lang="en-US" smtClean="0"/>
              <a:t> Plan Fiduciary will also likely retain counsel and possibly financial advisors and accountants</a:t>
            </a:r>
            <a:endParaRPr lang="en-US"/>
          </a:p>
          <a:p>
            <a:pPr marL="0" indent="0">
              <a:buNone/>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14</a:t>
            </a:fld>
            <a:endParaRPr lang="en-US"/>
          </a:p>
        </p:txBody>
      </p:sp>
    </p:spTree>
    <p:extLst>
      <p:ext uri="{BB962C8B-B14F-4D97-AF65-F5344CB8AC3E}">
        <p14:creationId xmlns:p14="http://schemas.microsoft.com/office/powerpoint/2010/main" val="349785611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Claims Preservation and Retention</a:t>
            </a:r>
            <a:endParaRPr lang="en-US"/>
          </a:p>
        </p:txBody>
      </p:sp>
      <p:sp>
        <p:nvSpPr>
          <p:cNvPr id="3" name="Content Placeholder 2"/>
          <p:cNvSpPr>
            <a:spLocks noGrp="1"/>
          </p:cNvSpPr>
          <p:nvPr>
            <p:ph idx="1"/>
          </p:nvPr>
        </p:nvSpPr>
        <p:spPr/>
        <p:txBody>
          <a:bodyPr>
            <a:normAutofit lnSpcReduction="10000"/>
          </a:bodyPr>
          <a:lstStyle/>
          <a:p>
            <a:pPr marL="342900" lvl="1" indent="-342900"/>
            <a:r>
              <a:rPr lang="en-US" b="1" smtClean="0"/>
              <a:t>Fifth Circuit – </a:t>
            </a:r>
            <a:r>
              <a:rPr lang="en-US" b="1" i="1" smtClean="0"/>
              <a:t>United Operating, LLC, </a:t>
            </a:r>
            <a:r>
              <a:rPr lang="en-US" b="1" smtClean="0"/>
              <a:t>540 F.3d 351 (5</a:t>
            </a:r>
            <a:r>
              <a:rPr lang="en-US" b="1" baseline="30000" smtClean="0"/>
              <a:t>th</a:t>
            </a:r>
            <a:r>
              <a:rPr lang="en-US" b="1" smtClean="0"/>
              <a:t> Cir. 2008)</a:t>
            </a:r>
            <a:r>
              <a:rPr lang="en-US" smtClean="0"/>
              <a:t> </a:t>
            </a:r>
          </a:p>
          <a:p>
            <a:pPr marL="742950" lvl="2" indent="-342900"/>
            <a:r>
              <a:rPr lang="en-US" smtClean="0"/>
              <a:t>held that “If a debtor has not made an effective reservation, the debtor has no standing to pursue a claim that the estate owned before it was dissolved.”</a:t>
            </a:r>
          </a:p>
          <a:p>
            <a:pPr marL="742950" lvl="2" indent="-342900"/>
            <a:r>
              <a:rPr lang="en-US" smtClean="0"/>
              <a:t>Statutory Authority – Section 1123(b)(3) – “[A plan may] provide for … the retention and enforcement by the debtor, by the trustee, </a:t>
            </a:r>
            <a:r>
              <a:rPr lang="en-US" u="sng" smtClean="0"/>
              <a:t>or by a representative of the estate appointed for such purpose</a:t>
            </a:r>
            <a:r>
              <a:rPr lang="en-US" smtClean="0"/>
              <a:t>, of any [claim or interest belonging to the debtor or to the estate]…”</a:t>
            </a:r>
          </a:p>
          <a:p>
            <a:pPr marL="742950" lvl="2" indent="-342900"/>
            <a:r>
              <a:rPr lang="en-US" i="1" smtClean="0"/>
              <a:t>This is important because sometimes claims and causes of action are the only thing of value left to pursue for the benefit of unsecured creditors</a:t>
            </a:r>
            <a:endParaRPr lang="en-US" smtClean="0"/>
          </a:p>
          <a:p>
            <a:pPr marL="742950" lvl="2" indent="-342900"/>
            <a:r>
              <a:rPr lang="en-US" smtClean="0"/>
              <a:t>Difficulty is often that the Debtor has rarely analyzed all potential claims and causes of action at the chapter 11 plan stage; how can you identify if you haven’t investigated?</a:t>
            </a:r>
          </a:p>
          <a:p>
            <a:pPr marL="742950" lvl="2" indent="-342900"/>
            <a:r>
              <a:rPr lang="en-US" smtClean="0"/>
              <a:t>But </a:t>
            </a:r>
            <a:r>
              <a:rPr lang="en-US" i="1" smtClean="0"/>
              <a:t>United Operating</a:t>
            </a:r>
            <a:r>
              <a:rPr lang="en-US" smtClean="0"/>
              <a:t> says the claims reservation must be “specific and unequivocal” – blanket retention of “all claims and causes of action” is not sufficient</a:t>
            </a:r>
            <a:endParaRPr lang="en-US"/>
          </a:p>
          <a:p>
            <a:pPr marL="0" indent="0">
              <a:buNone/>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15</a:t>
            </a:fld>
            <a:endParaRPr lang="en-US"/>
          </a:p>
        </p:txBody>
      </p:sp>
    </p:spTree>
    <p:extLst>
      <p:ext uri="{BB962C8B-B14F-4D97-AF65-F5344CB8AC3E}">
        <p14:creationId xmlns:p14="http://schemas.microsoft.com/office/powerpoint/2010/main" val="39546554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Claims Preservation and Retention</a:t>
            </a:r>
            <a:endParaRPr lang="en-US"/>
          </a:p>
        </p:txBody>
      </p:sp>
      <p:sp>
        <p:nvSpPr>
          <p:cNvPr id="3" name="Content Placeholder 2"/>
          <p:cNvSpPr>
            <a:spLocks noGrp="1"/>
          </p:cNvSpPr>
          <p:nvPr>
            <p:ph idx="1"/>
          </p:nvPr>
        </p:nvSpPr>
        <p:spPr/>
        <p:txBody>
          <a:bodyPr/>
          <a:lstStyle/>
          <a:p>
            <a:r>
              <a:rPr lang="en-US" i="1" smtClean="0"/>
              <a:t>In re Diabetes America, Inc.</a:t>
            </a:r>
            <a:r>
              <a:rPr lang="en-US" smtClean="0"/>
              <a:t>, 485 B.R. 340 (Bankr. S. D. Tex. 2012) – Judge Isgur provides helpful “safe harbor” for ensuring post-confirmation standing:</a:t>
            </a:r>
          </a:p>
          <a:p>
            <a:pPr lvl="2"/>
            <a:r>
              <a:rPr lang="en-US" smtClean="0"/>
              <a:t>The plan explicitly retains the right to bring causes of action previously belonging to the debtor or to the estate.  The plan or disclosure statement must identify the specific types of causes of action that are retained.  Blanket identification is not sufficient.</a:t>
            </a:r>
          </a:p>
          <a:p>
            <a:pPr lvl="2"/>
            <a:r>
              <a:rPr lang="en-US" smtClean="0"/>
              <a:t>The plan authorizes prosecution by the plaintiff bringing the lawsuit.</a:t>
            </a:r>
          </a:p>
          <a:p>
            <a:pPr lvl="2"/>
            <a:r>
              <a:rPr lang="en-US" smtClean="0"/>
              <a:t>Neither specific nor categorical identification of potential defendants is required.</a:t>
            </a:r>
          </a:p>
          <a:p>
            <a:pPr lvl="2"/>
            <a:r>
              <a:rPr lang="en-US" smtClean="0"/>
              <a:t>The disclosure statement contains cautionary language that creditors should not accept the plan with the expectation that the creditor will not be sued.</a:t>
            </a:r>
          </a:p>
          <a:p>
            <a:pPr lvl="2"/>
            <a:r>
              <a:rPr lang="en-US" smtClean="0"/>
              <a:t>Neither the plan nor the disclosure statement contain other statements that contradict the above.</a:t>
            </a:r>
            <a:r>
              <a:rPr lang="en-US" i="1" smtClean="0"/>
              <a:t> </a:t>
            </a:r>
            <a:endParaRPr lang="en-US" i="1"/>
          </a:p>
        </p:txBody>
      </p:sp>
      <p:sp>
        <p:nvSpPr>
          <p:cNvPr id="4" name="Slide Number Placeholder 3"/>
          <p:cNvSpPr>
            <a:spLocks noGrp="1"/>
          </p:cNvSpPr>
          <p:nvPr>
            <p:ph type="sldNum" sz="quarter" idx="4"/>
          </p:nvPr>
        </p:nvSpPr>
        <p:spPr/>
        <p:txBody>
          <a:bodyPr/>
          <a:lstStyle/>
          <a:p>
            <a:fld id="{1EBA36C4-9B26-4025-AD1A-660E8A137989}" type="slidenum">
              <a:rPr lang="en-US" smtClean="0"/>
              <a:t>16</a:t>
            </a:fld>
            <a:endParaRPr lang="en-US"/>
          </a:p>
        </p:txBody>
      </p:sp>
    </p:spTree>
    <p:extLst>
      <p:ext uri="{BB962C8B-B14F-4D97-AF65-F5344CB8AC3E}">
        <p14:creationId xmlns:p14="http://schemas.microsoft.com/office/powerpoint/2010/main" val="342413010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Post-Confirmation Considerations</a:t>
            </a:r>
            <a:endParaRPr lang="en-US"/>
          </a:p>
        </p:txBody>
      </p:sp>
      <p:sp>
        <p:nvSpPr>
          <p:cNvPr id="3" name="Content Placeholder 2"/>
          <p:cNvSpPr>
            <a:spLocks noGrp="1"/>
          </p:cNvSpPr>
          <p:nvPr>
            <p:ph idx="1"/>
          </p:nvPr>
        </p:nvSpPr>
        <p:spPr/>
        <p:txBody>
          <a:bodyPr/>
          <a:lstStyle/>
          <a:p>
            <a:r>
              <a:rPr lang="en-US" sz="3200" b="1" smtClean="0"/>
              <a:t>Plan Fiduciary has been appointed, what’s next?</a:t>
            </a:r>
          </a:p>
          <a:p>
            <a:pPr lvl="2"/>
            <a:r>
              <a:rPr lang="en-US" sz="2400" smtClean="0"/>
              <a:t>Distributions</a:t>
            </a:r>
          </a:p>
          <a:p>
            <a:pPr lvl="2"/>
            <a:r>
              <a:rPr lang="en-US" sz="2400" smtClean="0"/>
              <a:t>Claims reconciliation and resolution</a:t>
            </a:r>
          </a:p>
          <a:p>
            <a:pPr lvl="2"/>
            <a:r>
              <a:rPr lang="en-US" sz="2400" smtClean="0"/>
              <a:t>Investigation and Pursuit of Estate Claims and Causes of Action</a:t>
            </a:r>
          </a:p>
          <a:p>
            <a:pPr lvl="2"/>
            <a:r>
              <a:rPr lang="en-US" sz="2400" smtClean="0"/>
              <a:t>Non-Litigation Asset Liquidation</a:t>
            </a:r>
          </a:p>
          <a:p>
            <a:pPr lvl="2"/>
            <a:r>
              <a:rPr lang="en-US" sz="2400" smtClean="0"/>
              <a:t>Miscellaneous Issues and Administrative Duties</a:t>
            </a:r>
          </a:p>
          <a:p>
            <a:pPr lvl="2"/>
            <a:r>
              <a:rPr lang="en-US" sz="2400" smtClean="0"/>
              <a:t>Concluding the Chapter 11 “Case”</a:t>
            </a:r>
          </a:p>
          <a:p>
            <a:pPr lvl="2"/>
            <a:endParaRPr lang="en-US" smtClean="0"/>
          </a:p>
          <a:p>
            <a:pPr lvl="2"/>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17</a:t>
            </a:fld>
            <a:endParaRPr lang="en-US"/>
          </a:p>
        </p:txBody>
      </p:sp>
    </p:spTree>
    <p:extLst>
      <p:ext uri="{BB962C8B-B14F-4D97-AF65-F5344CB8AC3E}">
        <p14:creationId xmlns:p14="http://schemas.microsoft.com/office/powerpoint/2010/main" val="277085382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Distributions to Creditors/Trust Beneficiaries</a:t>
            </a:r>
            <a:endParaRPr lang="en-US"/>
          </a:p>
        </p:txBody>
      </p:sp>
      <p:sp>
        <p:nvSpPr>
          <p:cNvPr id="3" name="Content Placeholder 2"/>
          <p:cNvSpPr>
            <a:spLocks noGrp="1"/>
          </p:cNvSpPr>
          <p:nvPr>
            <p:ph idx="1"/>
          </p:nvPr>
        </p:nvSpPr>
        <p:spPr>
          <a:xfrm>
            <a:off x="533400" y="1219200"/>
            <a:ext cx="8229600" cy="4419600"/>
          </a:xfrm>
        </p:spPr>
        <p:txBody>
          <a:bodyPr>
            <a:normAutofit fontScale="92500" lnSpcReduction="10000"/>
          </a:bodyPr>
          <a:lstStyle/>
          <a:p>
            <a:pPr>
              <a:spcBef>
                <a:spcPct val="0"/>
              </a:spcBef>
              <a:spcAft>
                <a:spcPts val="1200"/>
              </a:spcAft>
            </a:pPr>
            <a:r>
              <a:rPr lang="en-US" b="1" smtClean="0">
                <a:solidFill>
                  <a:srgbClr val="000000"/>
                </a:solidFill>
                <a:latin typeface="Arial" panose="02020603050405020304" pitchFamily="2"/>
              </a:rPr>
              <a:t>To </a:t>
            </a:r>
            <a:r>
              <a:rPr lang="en-US" b="1">
                <a:solidFill>
                  <a:srgbClr val="000000"/>
                </a:solidFill>
                <a:latin typeface="Arial" panose="02020603050405020304" pitchFamily="2"/>
              </a:rPr>
              <a:t>receive a distribution, a Trust creditor/beneficiary must have an allowed claim in the former </a:t>
            </a:r>
            <a:r>
              <a:rPr lang="en-US" b="1" smtClean="0">
                <a:solidFill>
                  <a:srgbClr val="000000"/>
                </a:solidFill>
                <a:latin typeface="Arial" panose="02020603050405020304" pitchFamily="2"/>
              </a:rPr>
              <a:t>Debtor's </a:t>
            </a:r>
            <a:r>
              <a:rPr lang="en-US" b="1">
                <a:solidFill>
                  <a:srgbClr val="000000"/>
                </a:solidFill>
                <a:latin typeface="Arial" panose="02020603050405020304" pitchFamily="2"/>
              </a:rPr>
              <a:t>estate. </a:t>
            </a:r>
          </a:p>
          <a:p>
            <a:pPr marL="741363" marR="274320" indent="-393700">
              <a:spcBef>
                <a:spcPct val="0"/>
              </a:spcBef>
              <a:spcAft>
                <a:spcPts val="1200"/>
              </a:spcAft>
              <a:buFont typeface="Symbol"/>
              <a:buChar char="·"/>
            </a:pPr>
            <a:r>
              <a:rPr lang="en-US" b="1" spc="-5">
                <a:solidFill>
                  <a:srgbClr val="000000"/>
                </a:solidFill>
                <a:latin typeface="Arial" panose="02020603050405020304" pitchFamily="2"/>
              </a:rPr>
              <a:t>Usually in a Chapter 11 case, the Court will enter a Claims Bar Date Order which will set a deadline to file proofs of claim. </a:t>
            </a:r>
            <a:endParaRPr lang="en-US" b="1" spc="-5" smtClean="0">
              <a:solidFill>
                <a:srgbClr val="000000"/>
              </a:solidFill>
              <a:latin typeface="Arial" panose="02020603050405020304" pitchFamily="2"/>
            </a:endParaRPr>
          </a:p>
          <a:p>
            <a:pPr marL="1141413" marR="274320" lvl="1" indent="-393700">
              <a:spcBef>
                <a:spcPct val="0"/>
              </a:spcBef>
              <a:spcAft>
                <a:spcPts val="1200"/>
              </a:spcAft>
              <a:buFont typeface="Symbol" panose="05050102010706020507" pitchFamily="18" charset="2"/>
              <a:buChar char="-"/>
            </a:pPr>
            <a:r>
              <a:rPr lang="en-US" spc="-40" smtClean="0">
                <a:solidFill>
                  <a:srgbClr val="000000"/>
                </a:solidFill>
                <a:latin typeface="Arial" panose="02020603050405020304" pitchFamily="2"/>
              </a:rPr>
              <a:t>But </a:t>
            </a:r>
            <a:r>
              <a:rPr lang="en-US" spc="-40">
                <a:solidFill>
                  <a:srgbClr val="000000"/>
                </a:solidFill>
                <a:latin typeface="Arial" panose="02020603050405020304" pitchFamily="2"/>
              </a:rPr>
              <a:t>what happens if a claim is filed late</a:t>
            </a:r>
            <a:r>
              <a:rPr lang="en-US" spc="-40" smtClean="0">
                <a:solidFill>
                  <a:srgbClr val="000000"/>
                </a:solidFill>
                <a:latin typeface="Arial" panose="02020603050405020304" pitchFamily="2"/>
              </a:rPr>
              <a:t>?  Plan should account for this</a:t>
            </a:r>
          </a:p>
          <a:p>
            <a:pPr marL="1541463" marR="274320" lvl="2" indent="-393700">
              <a:spcBef>
                <a:spcPct val="0"/>
              </a:spcBef>
              <a:spcAft>
                <a:spcPts val="1200"/>
              </a:spcAft>
              <a:buFont typeface="Symbol" panose="05050102010706020507" pitchFamily="18" charset="2"/>
              <a:buChar char="-"/>
            </a:pPr>
            <a:r>
              <a:rPr lang="en-US" spc="-40" smtClean="0">
                <a:solidFill>
                  <a:srgbClr val="000000"/>
                </a:solidFill>
                <a:latin typeface="Arial" panose="02020603050405020304" pitchFamily="2"/>
              </a:rPr>
              <a:t>Question: Should the plan include a provision that bars all late filed claims?  If a claimant is aware of the plan but doesn’t object to this provision, is its claim disallowed?</a:t>
            </a:r>
          </a:p>
          <a:p>
            <a:pPr marL="1141413" marR="274320" lvl="1" indent="-393700">
              <a:spcBef>
                <a:spcPct val="0"/>
              </a:spcBef>
              <a:spcAft>
                <a:spcPts val="1200"/>
              </a:spcAft>
              <a:buFont typeface="Symbol" panose="05050102010706020507" pitchFamily="18" charset="2"/>
              <a:buChar char="-"/>
            </a:pPr>
            <a:r>
              <a:rPr lang="en-US" spc="-40" smtClean="0">
                <a:solidFill>
                  <a:srgbClr val="000000"/>
                </a:solidFill>
                <a:latin typeface="Arial" panose="02020603050405020304" pitchFamily="2"/>
              </a:rPr>
              <a:t>Unclaimed Distributions – helpful to include provisions that disallow claims once distributions are unclaimed for a period of time </a:t>
            </a: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18</a:t>
            </a:fld>
            <a:endParaRPr lang="en-US"/>
          </a:p>
        </p:txBody>
      </p:sp>
    </p:spTree>
    <p:extLst>
      <p:ext uri="{BB962C8B-B14F-4D97-AF65-F5344CB8AC3E}">
        <p14:creationId xmlns:p14="http://schemas.microsoft.com/office/powerpoint/2010/main" val="294798673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Distributions to Creditors/Trust Beneficiaries</a:t>
            </a:r>
          </a:p>
        </p:txBody>
      </p:sp>
      <p:sp>
        <p:nvSpPr>
          <p:cNvPr id="3" name="Content Placeholder 2"/>
          <p:cNvSpPr>
            <a:spLocks noGrp="1"/>
          </p:cNvSpPr>
          <p:nvPr>
            <p:ph idx="1"/>
          </p:nvPr>
        </p:nvSpPr>
        <p:spPr>
          <a:xfrm>
            <a:off x="533400" y="1219200"/>
            <a:ext cx="8229600" cy="4419600"/>
          </a:xfrm>
        </p:spPr>
        <p:txBody>
          <a:bodyPr>
            <a:normAutofit/>
          </a:bodyPr>
          <a:lstStyle/>
          <a:p>
            <a:pPr>
              <a:lnSpc>
                <a:spcPct val="110000"/>
              </a:lnSpc>
              <a:spcBef>
                <a:spcPct val="0"/>
              </a:spcBef>
              <a:spcAft>
                <a:spcPts val="1200"/>
              </a:spcAft>
            </a:pPr>
            <a:r>
              <a:rPr lang="en-US" b="1">
                <a:solidFill>
                  <a:srgbClr val="000000"/>
                </a:solidFill>
                <a:latin typeface="Arial" panose="02020603050405020304" pitchFamily="2"/>
              </a:rPr>
              <a:t>Should the </a:t>
            </a:r>
            <a:r>
              <a:rPr lang="en-US" b="1" smtClean="0">
                <a:solidFill>
                  <a:srgbClr val="000000"/>
                </a:solidFill>
                <a:latin typeface="Arial" panose="02020603050405020304" pitchFamily="2"/>
              </a:rPr>
              <a:t>Plan Fiduciary </a:t>
            </a:r>
            <a:r>
              <a:rPr lang="en-US" b="1">
                <a:solidFill>
                  <a:srgbClr val="000000"/>
                </a:solidFill>
                <a:latin typeface="Arial" panose="02020603050405020304" pitchFamily="2"/>
              </a:rPr>
              <a:t>make interim distributions or just one distribution when it has liquidated all assets </a:t>
            </a:r>
            <a:r>
              <a:rPr lang="en-US" b="1" smtClean="0">
                <a:solidFill>
                  <a:srgbClr val="000000"/>
                </a:solidFill>
                <a:latin typeface="Arial" panose="02020603050405020304" pitchFamily="2"/>
              </a:rPr>
              <a:t>under the chapter 11 plan?</a:t>
            </a:r>
            <a:endParaRPr lang="en-US" b="1">
              <a:solidFill>
                <a:srgbClr val="000000"/>
              </a:solidFill>
              <a:latin typeface="Arial" panose="02020603050405020304" pitchFamily="2"/>
            </a:endParaRPr>
          </a:p>
          <a:p>
            <a:pPr marL="741363" marR="274320" indent="-393700">
              <a:lnSpc>
                <a:spcPct val="110000"/>
              </a:lnSpc>
              <a:spcBef>
                <a:spcPct val="0"/>
              </a:spcBef>
              <a:spcAft>
                <a:spcPts val="1200"/>
              </a:spcAft>
              <a:buFont typeface="Symbol"/>
              <a:buChar char="·"/>
            </a:pPr>
            <a:r>
              <a:rPr lang="en-US" spc="-10">
                <a:solidFill>
                  <a:srgbClr val="000000"/>
                </a:solidFill>
                <a:latin typeface="Arial" panose="02020603050405020304" pitchFamily="2"/>
              </a:rPr>
              <a:t>Can distributions be made while reserving funds for disputed claims</a:t>
            </a:r>
            <a:r>
              <a:rPr lang="en-US" spc="-10" smtClean="0">
                <a:solidFill>
                  <a:srgbClr val="000000"/>
                </a:solidFill>
                <a:latin typeface="Arial" panose="02020603050405020304" pitchFamily="2"/>
              </a:rPr>
              <a:t>?</a:t>
            </a:r>
          </a:p>
          <a:p>
            <a:pPr marL="741363" marR="274320" indent="-393700">
              <a:lnSpc>
                <a:spcPct val="110000"/>
              </a:lnSpc>
              <a:spcBef>
                <a:spcPct val="0"/>
              </a:spcBef>
              <a:spcAft>
                <a:spcPts val="1200"/>
              </a:spcAft>
              <a:buFont typeface="Symbol"/>
              <a:buChar char="·"/>
            </a:pPr>
            <a:r>
              <a:rPr lang="en-US" spc="-10" smtClean="0">
                <a:solidFill>
                  <a:srgbClr val="000000"/>
                </a:solidFill>
                <a:latin typeface="Arial" panose="02020603050405020304" pitchFamily="2"/>
              </a:rPr>
              <a:t>Plan should account for this</a:t>
            </a:r>
          </a:p>
          <a:p>
            <a:pPr marL="741363" marR="274320" indent="-393700">
              <a:lnSpc>
                <a:spcPct val="110000"/>
              </a:lnSpc>
              <a:spcBef>
                <a:spcPct val="0"/>
              </a:spcBef>
              <a:spcAft>
                <a:spcPts val="1200"/>
              </a:spcAft>
              <a:buFont typeface="Symbol"/>
              <a:buChar char="·"/>
            </a:pPr>
            <a:r>
              <a:rPr lang="en-US" spc="-10" smtClean="0">
                <a:solidFill>
                  <a:srgbClr val="000000"/>
                </a:solidFill>
                <a:latin typeface="Arial" panose="02020603050405020304" pitchFamily="2"/>
              </a:rPr>
              <a:t>No distributions until “claims base” is set?  </a:t>
            </a:r>
          </a:p>
          <a:p>
            <a:pPr marL="741363" marR="274320" indent="-393700">
              <a:lnSpc>
                <a:spcPct val="110000"/>
              </a:lnSpc>
              <a:spcBef>
                <a:spcPct val="0"/>
              </a:spcBef>
              <a:spcAft>
                <a:spcPts val="1200"/>
              </a:spcAft>
              <a:buFont typeface="Symbol"/>
              <a:buChar char="·"/>
            </a:pPr>
            <a:r>
              <a:rPr lang="en-US" spc="-10" smtClean="0">
                <a:solidFill>
                  <a:srgbClr val="000000"/>
                </a:solidFill>
                <a:latin typeface="Arial" panose="02020603050405020304" pitchFamily="2"/>
              </a:rPr>
              <a:t>How do you deal with contingent/unresolved claims?</a:t>
            </a:r>
          </a:p>
          <a:p>
            <a:pPr marL="741363" marR="274320" indent="-393700">
              <a:lnSpc>
                <a:spcPct val="110000"/>
              </a:lnSpc>
              <a:spcBef>
                <a:spcPct val="0"/>
              </a:spcBef>
              <a:spcAft>
                <a:spcPts val="1200"/>
              </a:spcAft>
              <a:buFont typeface="Symbol"/>
              <a:buChar char="·"/>
            </a:pPr>
            <a:endParaRPr lang="en-US" spc="-10" smtClean="0">
              <a:solidFill>
                <a:srgbClr val="000000"/>
              </a:solidFill>
              <a:latin typeface="Arial" panose="02020603050405020304" pitchFamily="2"/>
            </a:endParaRPr>
          </a:p>
          <a:p>
            <a:pPr marL="0" marR="274320" indent="0">
              <a:lnSpc>
                <a:spcPts val="3500"/>
              </a:lnSpc>
              <a:spcBef>
                <a:spcPts val="1355"/>
              </a:spcBef>
              <a:buNone/>
            </a:pPr>
            <a:endParaRPr lang="en-US" b="1">
              <a:solidFill>
                <a:srgbClr val="000000"/>
              </a:solidFill>
              <a:latin typeface="Arial" panose="02020603050405020304" pitchFamily="2"/>
            </a:endParaRPr>
          </a:p>
          <a:p>
            <a:pPr marL="347663" marR="274320" indent="0">
              <a:lnSpc>
                <a:spcPts val="3500"/>
              </a:lnSpc>
              <a:spcBef>
                <a:spcPts val="1355"/>
              </a:spcBef>
              <a:buNone/>
            </a:pP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19</a:t>
            </a:fld>
            <a:endParaRPr lang="en-US"/>
          </a:p>
        </p:txBody>
      </p:sp>
    </p:spTree>
    <p:extLst>
      <p:ext uri="{BB962C8B-B14F-4D97-AF65-F5344CB8AC3E}">
        <p14:creationId xmlns:p14="http://schemas.microsoft.com/office/powerpoint/2010/main" val="5551010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Why are Post-Confirmation </a:t>
            </a:r>
            <a:br>
              <a:rPr lang="en-US" smtClean="0"/>
            </a:br>
            <a:r>
              <a:rPr lang="en-US" smtClean="0"/>
              <a:t>Trusts/Plan Agents Needed?</a:t>
            </a:r>
            <a:endParaRPr lang="en-US"/>
          </a:p>
        </p:txBody>
      </p:sp>
      <p:sp>
        <p:nvSpPr>
          <p:cNvPr id="3" name="Content Placeholder 2"/>
          <p:cNvSpPr>
            <a:spLocks noGrp="1"/>
          </p:cNvSpPr>
          <p:nvPr>
            <p:ph idx="1"/>
          </p:nvPr>
        </p:nvSpPr>
        <p:spPr>
          <a:xfrm>
            <a:off x="533400" y="1143000"/>
            <a:ext cx="8229600" cy="4906963"/>
          </a:xfrm>
        </p:spPr>
        <p:txBody>
          <a:bodyPr>
            <a:normAutofit/>
          </a:bodyPr>
          <a:lstStyle/>
          <a:p>
            <a:pPr>
              <a:spcBef>
                <a:spcPct val="0"/>
              </a:spcBef>
              <a:spcAft>
                <a:spcPts val="1200"/>
              </a:spcAft>
            </a:pPr>
            <a:r>
              <a:rPr lang="en-US" spc="-50" smtClean="0">
                <a:solidFill>
                  <a:srgbClr val="000000"/>
                </a:solidFill>
                <a:latin typeface="Arial" panose="02020603050405020304" pitchFamily="2"/>
              </a:rPr>
              <a:t>Allows a </a:t>
            </a:r>
            <a:r>
              <a:rPr lang="en-US" spc="-50">
                <a:solidFill>
                  <a:srgbClr val="000000"/>
                </a:solidFill>
                <a:latin typeface="Arial" panose="02020603050405020304" pitchFamily="2"/>
              </a:rPr>
              <a:t>bankruptcy estate to end its existence, and as a result, the Debtor loses its status as a debtor-in-possession. However, the bankruptcy case remains open until a final decree is entered, which provides for continuing Bankruptcy Court jurisdiction. </a:t>
            </a:r>
            <a:endParaRPr lang="en-US" spc="-50" smtClean="0">
              <a:solidFill>
                <a:srgbClr val="000000"/>
              </a:solidFill>
              <a:latin typeface="Arial" panose="02020603050405020304" pitchFamily="2"/>
            </a:endParaRPr>
          </a:p>
          <a:p>
            <a:pPr>
              <a:spcBef>
                <a:spcPct val="0"/>
              </a:spcBef>
              <a:spcAft>
                <a:spcPts val="1200"/>
              </a:spcAft>
            </a:pPr>
            <a:r>
              <a:rPr lang="en-US" spc="-45" smtClean="0">
                <a:solidFill>
                  <a:srgbClr val="000000"/>
                </a:solidFill>
                <a:latin typeface="Arial" panose="02020603050405020304" pitchFamily="2"/>
              </a:rPr>
              <a:t>Provides a </a:t>
            </a:r>
            <a:r>
              <a:rPr lang="en-US" spc="-45">
                <a:solidFill>
                  <a:srgbClr val="000000"/>
                </a:solidFill>
                <a:latin typeface="Arial" panose="02020603050405020304" pitchFamily="2"/>
              </a:rPr>
              <a:t>mechanism by which the </a:t>
            </a:r>
            <a:r>
              <a:rPr lang="en-US" spc="-45" smtClean="0">
                <a:solidFill>
                  <a:srgbClr val="000000"/>
                </a:solidFill>
                <a:latin typeface="Arial" panose="02020603050405020304" pitchFamily="2"/>
              </a:rPr>
              <a:t>Debtor's </a:t>
            </a:r>
            <a:r>
              <a:rPr lang="en-US" spc="-45">
                <a:solidFill>
                  <a:srgbClr val="000000"/>
                </a:solidFill>
                <a:latin typeface="Arial" panose="02020603050405020304" pitchFamily="2"/>
              </a:rPr>
              <a:t>creditors can maximize their recovery by liquidating </a:t>
            </a:r>
            <a:r>
              <a:rPr lang="en-US" spc="-45" smtClean="0">
                <a:solidFill>
                  <a:srgbClr val="000000"/>
                </a:solidFill>
                <a:latin typeface="Arial" panose="02020603050405020304" pitchFamily="2"/>
              </a:rPr>
              <a:t>Debtor's </a:t>
            </a:r>
            <a:r>
              <a:rPr lang="en-US" spc="-45">
                <a:solidFill>
                  <a:srgbClr val="000000"/>
                </a:solidFill>
                <a:latin typeface="Arial" panose="02020603050405020304" pitchFamily="2"/>
              </a:rPr>
              <a:t>assets and causes of action, and minimize costs associated with Bankruptcy Court oversight approval of that process. </a:t>
            </a: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solidFill>
                  <a:prstClr val="white"/>
                </a:solidFill>
              </a:rPr>
              <a:t>2</a:t>
            </a:fld>
            <a:endParaRPr lang="en-US">
              <a:solidFill>
                <a:prstClr val="white"/>
              </a:solidFill>
            </a:endParaRPr>
          </a:p>
        </p:txBody>
      </p:sp>
    </p:spTree>
    <p:extLst>
      <p:ext uri="{BB962C8B-B14F-4D97-AF65-F5344CB8AC3E}">
        <p14:creationId xmlns:p14="http://schemas.microsoft.com/office/powerpoint/2010/main" val="384044414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The Process of Reconciling </a:t>
            </a:r>
            <a:br>
              <a:rPr lang="en-US" smtClean="0"/>
            </a:br>
            <a:r>
              <a:rPr lang="en-US" smtClean="0"/>
              <a:t>and Resolving Claims</a:t>
            </a:r>
            <a:endParaRPr lang="en-US"/>
          </a:p>
        </p:txBody>
      </p:sp>
      <p:sp>
        <p:nvSpPr>
          <p:cNvPr id="3" name="Content Placeholder 2"/>
          <p:cNvSpPr>
            <a:spLocks noGrp="1"/>
          </p:cNvSpPr>
          <p:nvPr>
            <p:ph idx="1"/>
          </p:nvPr>
        </p:nvSpPr>
        <p:spPr>
          <a:xfrm>
            <a:off x="533400" y="1219200"/>
            <a:ext cx="8229600" cy="4419600"/>
          </a:xfrm>
        </p:spPr>
        <p:txBody>
          <a:bodyPr>
            <a:normAutofit/>
          </a:bodyPr>
          <a:lstStyle/>
          <a:p>
            <a:pPr>
              <a:spcBef>
                <a:spcPct val="0"/>
              </a:spcBef>
              <a:spcAft>
                <a:spcPts val="1200"/>
              </a:spcAft>
            </a:pPr>
            <a:r>
              <a:rPr lang="en-US" b="1" smtClean="0">
                <a:solidFill>
                  <a:srgbClr val="000000"/>
                </a:solidFill>
                <a:latin typeface="Arial" panose="02020603050405020304" pitchFamily="2"/>
              </a:rPr>
              <a:t>Scheduled vs. Filed Claims</a:t>
            </a:r>
            <a:endParaRPr lang="en-US" b="1">
              <a:solidFill>
                <a:srgbClr val="000000"/>
              </a:solidFill>
              <a:latin typeface="Arial" panose="02020603050405020304" pitchFamily="2"/>
            </a:endParaRPr>
          </a:p>
          <a:p>
            <a:pPr marL="741363" marR="274320" indent="-393700">
              <a:spcBef>
                <a:spcPct val="0"/>
              </a:spcBef>
              <a:spcAft>
                <a:spcPts val="1200"/>
              </a:spcAft>
              <a:buFont typeface="Symbol"/>
              <a:buChar char="·"/>
            </a:pPr>
            <a:r>
              <a:rPr lang="en-US" spc="-10" smtClean="0">
                <a:solidFill>
                  <a:srgbClr val="000000"/>
                </a:solidFill>
                <a:latin typeface="Arial" panose="02020603050405020304" pitchFamily="2"/>
              </a:rPr>
              <a:t>Re</a:t>
            </a:r>
            <a:r>
              <a:rPr lang="en-US">
                <a:solidFill>
                  <a:srgbClr val="000000"/>
                </a:solidFill>
                <a:latin typeface="Arial" panose="02020603050405020304" pitchFamily="2"/>
              </a:rPr>
              <a:t>conciliation of claims is based mainly on </a:t>
            </a:r>
            <a:r>
              <a:rPr lang="en-US" smtClean="0">
                <a:solidFill>
                  <a:srgbClr val="000000"/>
                </a:solidFill>
                <a:latin typeface="Arial" panose="02020603050405020304" pitchFamily="2"/>
              </a:rPr>
              <a:t>Debtor's </a:t>
            </a:r>
            <a:r>
              <a:rPr lang="en-US">
                <a:solidFill>
                  <a:srgbClr val="000000"/>
                </a:solidFill>
                <a:latin typeface="Arial" panose="02020603050405020304" pitchFamily="2"/>
              </a:rPr>
              <a:t>books and records. The </a:t>
            </a:r>
            <a:r>
              <a:rPr lang="en-US" smtClean="0">
                <a:solidFill>
                  <a:srgbClr val="000000"/>
                </a:solidFill>
                <a:latin typeface="Arial" panose="02020603050405020304" pitchFamily="2"/>
              </a:rPr>
              <a:t>Plan Fiduciary’s </a:t>
            </a:r>
            <a:r>
              <a:rPr lang="en-US">
                <a:solidFill>
                  <a:srgbClr val="000000"/>
                </a:solidFill>
                <a:latin typeface="Arial" panose="02020603050405020304" pitchFamily="2"/>
              </a:rPr>
              <a:t>employment of </a:t>
            </a:r>
            <a:r>
              <a:rPr lang="en-US" smtClean="0">
                <a:solidFill>
                  <a:srgbClr val="000000"/>
                </a:solidFill>
                <a:latin typeface="Arial" panose="02020603050405020304" pitchFamily="2"/>
              </a:rPr>
              <a:t>Debtor's </a:t>
            </a:r>
            <a:r>
              <a:rPr lang="en-US">
                <a:solidFill>
                  <a:srgbClr val="000000"/>
                </a:solidFill>
                <a:latin typeface="Arial" panose="02020603050405020304" pitchFamily="2"/>
              </a:rPr>
              <a:t>former employees as independent contractors is extremely helpful during this process. </a:t>
            </a:r>
            <a:endParaRPr lang="en-US" spc="-10" smtClean="0">
              <a:solidFill>
                <a:srgbClr val="000000"/>
              </a:solidFill>
              <a:latin typeface="Arial" panose="02020603050405020304" pitchFamily="2"/>
            </a:endParaRPr>
          </a:p>
          <a:p>
            <a:pPr marL="0" marR="274320" indent="0">
              <a:lnSpc>
                <a:spcPts val="3500"/>
              </a:lnSpc>
              <a:spcBef>
                <a:spcPts val="1355"/>
              </a:spcBef>
              <a:buNone/>
            </a:pPr>
            <a:endParaRPr lang="en-US" b="1">
              <a:solidFill>
                <a:srgbClr val="000000"/>
              </a:solidFill>
              <a:latin typeface="Arial" panose="02020603050405020304" pitchFamily="2"/>
            </a:endParaRPr>
          </a:p>
          <a:p>
            <a:pPr marL="347663" marR="274320" indent="0">
              <a:lnSpc>
                <a:spcPts val="3500"/>
              </a:lnSpc>
              <a:spcBef>
                <a:spcPts val="1355"/>
              </a:spcBef>
              <a:buNone/>
            </a:pP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20</a:t>
            </a:fld>
            <a:endParaRPr lang="en-US"/>
          </a:p>
        </p:txBody>
      </p:sp>
    </p:spTree>
    <p:extLst>
      <p:ext uri="{BB962C8B-B14F-4D97-AF65-F5344CB8AC3E}">
        <p14:creationId xmlns:p14="http://schemas.microsoft.com/office/powerpoint/2010/main" val="156951732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The Process of Reconciling </a:t>
            </a:r>
            <a:br>
              <a:rPr lang="en-US" smtClean="0"/>
            </a:br>
            <a:r>
              <a:rPr lang="en-US" smtClean="0"/>
              <a:t>and Resolving Claims</a:t>
            </a:r>
            <a:endParaRPr lang="en-US"/>
          </a:p>
        </p:txBody>
      </p:sp>
      <p:sp>
        <p:nvSpPr>
          <p:cNvPr id="3" name="Content Placeholder 2"/>
          <p:cNvSpPr>
            <a:spLocks noGrp="1"/>
          </p:cNvSpPr>
          <p:nvPr>
            <p:ph idx="1"/>
          </p:nvPr>
        </p:nvSpPr>
        <p:spPr>
          <a:xfrm>
            <a:off x="533400" y="1219200"/>
            <a:ext cx="8229600" cy="4419600"/>
          </a:xfrm>
        </p:spPr>
        <p:txBody>
          <a:bodyPr>
            <a:normAutofit/>
          </a:bodyPr>
          <a:lstStyle/>
          <a:p>
            <a:pPr>
              <a:spcBef>
                <a:spcPct val="0"/>
              </a:spcBef>
              <a:spcAft>
                <a:spcPts val="1200"/>
              </a:spcAft>
            </a:pPr>
            <a:r>
              <a:rPr lang="en-US" b="1" smtClean="0">
                <a:solidFill>
                  <a:srgbClr val="000000"/>
                </a:solidFill>
                <a:latin typeface="Arial" panose="02020603050405020304" pitchFamily="2"/>
              </a:rPr>
              <a:t>Objecting to Claims</a:t>
            </a:r>
            <a:endParaRPr lang="en-US" b="1">
              <a:solidFill>
                <a:srgbClr val="000000"/>
              </a:solidFill>
              <a:latin typeface="Arial" panose="02020603050405020304" pitchFamily="2"/>
            </a:endParaRPr>
          </a:p>
          <a:p>
            <a:pPr marL="741363" marR="274320" indent="-393700">
              <a:spcBef>
                <a:spcPct val="0"/>
              </a:spcBef>
              <a:spcAft>
                <a:spcPts val="1200"/>
              </a:spcAft>
              <a:buFont typeface="Symbol"/>
              <a:buChar char="·"/>
            </a:pPr>
            <a:r>
              <a:rPr lang="en-US" spc="-10" smtClean="0">
                <a:solidFill>
                  <a:srgbClr val="000000"/>
                </a:solidFill>
                <a:latin typeface="Arial" panose="02020603050405020304" pitchFamily="2"/>
              </a:rPr>
              <a:t>Non-Substantive Objections</a:t>
            </a:r>
          </a:p>
          <a:p>
            <a:pPr marL="1141413" marR="274320" lvl="1" indent="-393700">
              <a:spcBef>
                <a:spcPct val="0"/>
              </a:spcBef>
              <a:spcAft>
                <a:spcPts val="1200"/>
              </a:spcAft>
              <a:buFont typeface="Symbol" panose="05050102010706020507" pitchFamily="18" charset="2"/>
              <a:buChar char="-"/>
            </a:pPr>
            <a:r>
              <a:rPr lang="en-US" spc="-10" smtClean="0">
                <a:solidFill>
                  <a:srgbClr val="000000"/>
                </a:solidFill>
                <a:latin typeface="Arial" panose="02020603050405020304" pitchFamily="2"/>
              </a:rPr>
              <a:t>Duplicate(s), Amended/Superceded, Late-filed</a:t>
            </a:r>
          </a:p>
          <a:p>
            <a:pPr marL="741363" marR="274320" indent="-393700">
              <a:spcBef>
                <a:spcPct val="0"/>
              </a:spcBef>
              <a:spcAft>
                <a:spcPts val="1200"/>
              </a:spcAft>
              <a:buFont typeface="Symbol"/>
              <a:buChar char="·"/>
            </a:pPr>
            <a:r>
              <a:rPr lang="en-US" spc="-10" smtClean="0">
                <a:solidFill>
                  <a:srgbClr val="000000"/>
                </a:solidFill>
                <a:latin typeface="Arial" panose="02020603050405020304" pitchFamily="2"/>
              </a:rPr>
              <a:t>Substantive</a:t>
            </a:r>
          </a:p>
          <a:p>
            <a:pPr marL="1141413" marR="274320" lvl="1" indent="-393700">
              <a:spcBef>
                <a:spcPct val="0"/>
              </a:spcBef>
              <a:spcAft>
                <a:spcPts val="1200"/>
              </a:spcAft>
              <a:buFont typeface="Symbol" panose="05050102010706020507" pitchFamily="18" charset="2"/>
              <a:buChar char="-"/>
            </a:pPr>
            <a:r>
              <a:rPr lang="en-US" spc="-10" smtClean="0">
                <a:solidFill>
                  <a:srgbClr val="000000"/>
                </a:solidFill>
                <a:latin typeface="Arial" panose="02020603050405020304" pitchFamily="2"/>
              </a:rPr>
              <a:t>Books and Records, Litigation</a:t>
            </a:r>
          </a:p>
          <a:p>
            <a:pPr marL="0" marR="274320" indent="0">
              <a:lnSpc>
                <a:spcPts val="3500"/>
              </a:lnSpc>
              <a:spcBef>
                <a:spcPts val="1355"/>
              </a:spcBef>
              <a:buNone/>
            </a:pPr>
            <a:endParaRPr lang="en-US" b="1">
              <a:solidFill>
                <a:srgbClr val="000000"/>
              </a:solidFill>
              <a:latin typeface="Arial" panose="02020603050405020304" pitchFamily="2"/>
            </a:endParaRPr>
          </a:p>
          <a:p>
            <a:pPr marL="347663" marR="274320" indent="0">
              <a:lnSpc>
                <a:spcPts val="3500"/>
              </a:lnSpc>
              <a:spcBef>
                <a:spcPts val="1355"/>
              </a:spcBef>
              <a:buNone/>
            </a:pP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21</a:t>
            </a:fld>
            <a:endParaRPr lang="en-US"/>
          </a:p>
        </p:txBody>
      </p:sp>
    </p:spTree>
    <p:extLst>
      <p:ext uri="{BB962C8B-B14F-4D97-AF65-F5344CB8AC3E}">
        <p14:creationId xmlns:p14="http://schemas.microsoft.com/office/powerpoint/2010/main" val="22388144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The Process of Reconciling </a:t>
            </a:r>
            <a:br>
              <a:rPr lang="en-US" smtClean="0"/>
            </a:br>
            <a:r>
              <a:rPr lang="en-US" smtClean="0"/>
              <a:t>and Resolving Claims</a:t>
            </a:r>
            <a:endParaRPr lang="en-US"/>
          </a:p>
        </p:txBody>
      </p:sp>
      <p:sp>
        <p:nvSpPr>
          <p:cNvPr id="3" name="Content Placeholder 2"/>
          <p:cNvSpPr>
            <a:spLocks noGrp="1"/>
          </p:cNvSpPr>
          <p:nvPr>
            <p:ph idx="1"/>
          </p:nvPr>
        </p:nvSpPr>
        <p:spPr>
          <a:xfrm>
            <a:off x="533400" y="1219200"/>
            <a:ext cx="8229600" cy="4419600"/>
          </a:xfrm>
        </p:spPr>
        <p:txBody>
          <a:bodyPr>
            <a:normAutofit/>
          </a:bodyPr>
          <a:lstStyle/>
          <a:p>
            <a:pPr>
              <a:spcBef>
                <a:spcPct val="0"/>
              </a:spcBef>
              <a:spcAft>
                <a:spcPts val="1200"/>
              </a:spcAft>
            </a:pPr>
            <a:r>
              <a:rPr lang="en-US" b="1" smtClean="0">
                <a:solidFill>
                  <a:srgbClr val="000000"/>
                </a:solidFill>
                <a:latin typeface="Arial" panose="02020603050405020304" pitchFamily="2"/>
              </a:rPr>
              <a:t>Objecting to Claims</a:t>
            </a:r>
            <a:endParaRPr lang="en-US" b="1">
              <a:solidFill>
                <a:srgbClr val="000000"/>
              </a:solidFill>
              <a:latin typeface="Arial" panose="02020603050405020304" pitchFamily="2"/>
            </a:endParaRPr>
          </a:p>
          <a:p>
            <a:pPr marL="741363" marR="274320" indent="-393700">
              <a:spcBef>
                <a:spcPct val="0"/>
              </a:spcBef>
              <a:spcAft>
                <a:spcPts val="1200"/>
              </a:spcAft>
              <a:buFont typeface="Symbol"/>
              <a:buChar char="·"/>
            </a:pPr>
            <a:r>
              <a:rPr lang="en-US" spc="-10" smtClean="0">
                <a:solidFill>
                  <a:srgbClr val="000000"/>
                </a:solidFill>
                <a:latin typeface="Arial" panose="02020603050405020304" pitchFamily="2"/>
              </a:rPr>
              <a:t>Omnibus Claims Objections</a:t>
            </a:r>
          </a:p>
          <a:p>
            <a:pPr marL="1141413" marR="274320" lvl="1" indent="-393700">
              <a:spcBef>
                <a:spcPct val="0"/>
              </a:spcBef>
              <a:spcAft>
                <a:spcPts val="1200"/>
              </a:spcAft>
              <a:buFont typeface="Symbol" panose="05050102010706020507" pitchFamily="18" charset="2"/>
              <a:buChar char="-"/>
            </a:pPr>
            <a:r>
              <a:rPr lang="en-US" spc="-10" smtClean="0">
                <a:solidFill>
                  <a:srgbClr val="000000"/>
                </a:solidFill>
                <a:latin typeface="Arial" panose="02020603050405020304" pitchFamily="2"/>
              </a:rPr>
              <a:t>What are the benefits?</a:t>
            </a:r>
          </a:p>
          <a:p>
            <a:pPr marL="741363" marR="274320" indent="-393700">
              <a:spcBef>
                <a:spcPct val="0"/>
              </a:spcBef>
              <a:spcAft>
                <a:spcPts val="1200"/>
              </a:spcAft>
              <a:buFont typeface="Symbol" panose="05050102010706020507" pitchFamily="18" charset="2"/>
              <a:buChar char="·"/>
            </a:pPr>
            <a:r>
              <a:rPr lang="en-US" spc="-10" smtClean="0">
                <a:solidFill>
                  <a:srgbClr val="000000"/>
                </a:solidFill>
                <a:latin typeface="Arial" panose="02020603050405020304" pitchFamily="2"/>
              </a:rPr>
              <a:t>Amending Schedules vs. Objecting to Scheduled Claims</a:t>
            </a:r>
          </a:p>
          <a:p>
            <a:pPr marL="747713" marR="274320" lvl="1" indent="0">
              <a:spcBef>
                <a:spcPct val="0"/>
              </a:spcBef>
              <a:spcAft>
                <a:spcPts val="1200"/>
              </a:spcAft>
              <a:buNone/>
            </a:pPr>
            <a:endParaRPr lang="en-US" b="1">
              <a:solidFill>
                <a:srgbClr val="000000"/>
              </a:solidFill>
              <a:latin typeface="Arial" panose="02020603050405020304" pitchFamily="2"/>
            </a:endParaRPr>
          </a:p>
          <a:p>
            <a:pPr marL="347663" marR="274320" indent="0">
              <a:lnSpc>
                <a:spcPts val="3500"/>
              </a:lnSpc>
              <a:spcBef>
                <a:spcPts val="1355"/>
              </a:spcBef>
              <a:buNone/>
            </a:pP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22</a:t>
            </a:fld>
            <a:endParaRPr lang="en-US"/>
          </a:p>
        </p:txBody>
      </p:sp>
    </p:spTree>
    <p:extLst>
      <p:ext uri="{BB962C8B-B14F-4D97-AF65-F5344CB8AC3E}">
        <p14:creationId xmlns:p14="http://schemas.microsoft.com/office/powerpoint/2010/main" val="255474966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The Process of Reconciling </a:t>
            </a:r>
            <a:br>
              <a:rPr lang="en-US" smtClean="0"/>
            </a:br>
            <a:r>
              <a:rPr lang="en-US" smtClean="0"/>
              <a:t>and Resolving Claims</a:t>
            </a:r>
            <a:endParaRPr lang="en-US"/>
          </a:p>
        </p:txBody>
      </p:sp>
      <p:sp>
        <p:nvSpPr>
          <p:cNvPr id="3" name="Content Placeholder 2"/>
          <p:cNvSpPr>
            <a:spLocks noGrp="1"/>
          </p:cNvSpPr>
          <p:nvPr>
            <p:ph idx="1"/>
          </p:nvPr>
        </p:nvSpPr>
        <p:spPr>
          <a:xfrm>
            <a:off x="533400" y="1219200"/>
            <a:ext cx="8153400" cy="4419600"/>
          </a:xfrm>
        </p:spPr>
        <p:txBody>
          <a:bodyPr>
            <a:normAutofit fontScale="77500" lnSpcReduction="20000"/>
          </a:bodyPr>
          <a:lstStyle/>
          <a:p>
            <a:pPr>
              <a:lnSpc>
                <a:spcPct val="120000"/>
              </a:lnSpc>
              <a:spcBef>
                <a:spcPct val="0"/>
              </a:spcBef>
              <a:spcAft>
                <a:spcPts val="1200"/>
              </a:spcAft>
            </a:pPr>
            <a:r>
              <a:rPr lang="en-US" sz="3100" b="1">
                <a:solidFill>
                  <a:srgbClr val="000000"/>
                </a:solidFill>
                <a:latin typeface="Arial" panose="02020603050405020304" pitchFamily="2"/>
              </a:rPr>
              <a:t>Contingent/ Unliquidated/ Disputed Claims </a:t>
            </a:r>
          </a:p>
          <a:p>
            <a:pPr marL="682625" lvl="1">
              <a:lnSpc>
                <a:spcPct val="120000"/>
              </a:lnSpc>
              <a:spcBef>
                <a:spcPct val="0"/>
              </a:spcBef>
              <a:spcAft>
                <a:spcPts val="1200"/>
              </a:spcAft>
              <a:buFont typeface="Symbol" panose="05050102010706020507" pitchFamily="18" charset="2"/>
              <a:buChar char="·"/>
            </a:pPr>
            <a:r>
              <a:rPr lang="en-US" sz="2600" smtClean="0"/>
              <a:t>Unliquidated claims and estimation motions</a:t>
            </a:r>
            <a:endParaRPr lang="en-US" sz="2600"/>
          </a:p>
          <a:p>
            <a:pPr marL="1030288" lvl="2" indent="-288925">
              <a:lnSpc>
                <a:spcPct val="120000"/>
              </a:lnSpc>
              <a:spcBef>
                <a:spcPct val="0"/>
              </a:spcBef>
              <a:spcAft>
                <a:spcPts val="1200"/>
              </a:spcAft>
              <a:buFont typeface="Symbol" panose="05050102010706020507" pitchFamily="18" charset="2"/>
              <a:buChar char="-"/>
            </a:pPr>
            <a:r>
              <a:rPr lang="en-US" sz="2600">
                <a:solidFill>
                  <a:srgbClr val="000000"/>
                </a:solidFill>
                <a:latin typeface="Arial" panose="02020603050405020304" pitchFamily="2"/>
              </a:rPr>
              <a:t>Claims must be liquidated so that the </a:t>
            </a:r>
            <a:r>
              <a:rPr lang="en-US" sz="2600" smtClean="0">
                <a:solidFill>
                  <a:srgbClr val="000000"/>
                </a:solidFill>
                <a:latin typeface="Arial" panose="02020603050405020304" pitchFamily="2"/>
              </a:rPr>
              <a:t>Plan Fiduciary </a:t>
            </a:r>
            <a:r>
              <a:rPr lang="en-US" sz="2600">
                <a:solidFill>
                  <a:srgbClr val="000000"/>
                </a:solidFill>
                <a:latin typeface="Arial" panose="02020603050405020304" pitchFamily="2"/>
              </a:rPr>
              <a:t>has a definitive claims </a:t>
            </a:r>
            <a:r>
              <a:rPr lang="en-US" sz="2600" smtClean="0">
                <a:solidFill>
                  <a:srgbClr val="000000"/>
                </a:solidFill>
                <a:latin typeface="Arial" panose="02020603050405020304" pitchFamily="2"/>
              </a:rPr>
              <a:t>base. </a:t>
            </a:r>
            <a:r>
              <a:rPr lang="en-US" sz="2600">
                <a:solidFill>
                  <a:srgbClr val="000000"/>
                </a:solidFill>
                <a:latin typeface="Arial" panose="02020603050405020304" pitchFamily="2"/>
              </a:rPr>
              <a:t>With respect to unresolved claims, this usually occurs through estimation motions </a:t>
            </a:r>
            <a:endParaRPr lang="en-US" sz="2600" smtClean="0">
              <a:solidFill>
                <a:srgbClr val="000000"/>
              </a:solidFill>
              <a:latin typeface="Arial" panose="02020603050405020304" pitchFamily="2"/>
            </a:endParaRPr>
          </a:p>
          <a:p>
            <a:pPr marL="1487488" lvl="3" indent="-288925">
              <a:lnSpc>
                <a:spcPct val="120000"/>
              </a:lnSpc>
              <a:spcBef>
                <a:spcPct val="0"/>
              </a:spcBef>
              <a:spcAft>
                <a:spcPts val="1200"/>
              </a:spcAft>
              <a:buFont typeface="Symbol" panose="05050102010706020507" pitchFamily="18" charset="2"/>
              <a:buChar char="-"/>
            </a:pPr>
            <a:r>
              <a:rPr lang="en-US" sz="2400">
                <a:solidFill>
                  <a:srgbClr val="000000"/>
                </a:solidFill>
                <a:latin typeface="Arial" panose="02020603050405020304" pitchFamily="2"/>
              </a:rPr>
              <a:t>Section 502(c) of the Bankruptcy Code provides: </a:t>
            </a:r>
            <a:r>
              <a:rPr lang="en-US" sz="2400" smtClean="0">
                <a:solidFill>
                  <a:srgbClr val="000000"/>
                </a:solidFill>
                <a:latin typeface="Arial" panose="02020603050405020304" pitchFamily="2"/>
              </a:rPr>
              <a:t>"There </a:t>
            </a:r>
            <a:r>
              <a:rPr lang="en-US" sz="2400">
                <a:solidFill>
                  <a:srgbClr val="000000"/>
                </a:solidFill>
                <a:latin typeface="Arial" panose="02020603050405020304" pitchFamily="2"/>
              </a:rPr>
              <a:t>shall be estimated for purpose of allowance under this section— (1) any contingent or unliquidated claim, the fixing or liquidation of which, as the case may be, would unduly delay the administration of the case; or (2) any right to payment arising from a right to an equitable remedy for breach of performance</a:t>
            </a:r>
            <a:r>
              <a:rPr lang="en-US" sz="2400" smtClean="0">
                <a:solidFill>
                  <a:srgbClr val="000000"/>
                </a:solidFill>
                <a:latin typeface="Arial" panose="02020603050405020304" pitchFamily="2"/>
              </a:rPr>
              <a:t>." </a:t>
            </a:r>
          </a:p>
          <a:p>
            <a:pPr marL="682625" indent="-334963">
              <a:lnSpc>
                <a:spcPts val="3500"/>
              </a:lnSpc>
              <a:spcBef>
                <a:spcPts val="1355"/>
              </a:spcBef>
              <a:spcAft>
                <a:spcPts val="75"/>
              </a:spcAft>
              <a:buFont typeface="Symbol"/>
              <a:buChar char="·"/>
            </a:pPr>
            <a:endParaRPr lang="en-US">
              <a:solidFill>
                <a:srgbClr val="000000"/>
              </a:solidFill>
              <a:latin typeface="Arial" panose="02020603050405020304" pitchFamily="2"/>
            </a:endParaRPr>
          </a:p>
          <a:p>
            <a:pPr marL="347663" marR="274320" indent="0">
              <a:lnSpc>
                <a:spcPts val="3500"/>
              </a:lnSpc>
              <a:spcBef>
                <a:spcPts val="1355"/>
              </a:spcBef>
              <a:buNone/>
            </a:pP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23</a:t>
            </a:fld>
            <a:endParaRPr lang="en-US"/>
          </a:p>
        </p:txBody>
      </p:sp>
    </p:spTree>
    <p:extLst>
      <p:ext uri="{BB962C8B-B14F-4D97-AF65-F5344CB8AC3E}">
        <p14:creationId xmlns:p14="http://schemas.microsoft.com/office/powerpoint/2010/main" val="52529132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The Process of Reconciling </a:t>
            </a:r>
            <a:br>
              <a:rPr lang="en-US" smtClean="0"/>
            </a:br>
            <a:r>
              <a:rPr lang="en-US" smtClean="0"/>
              <a:t>and Resolving Claims</a:t>
            </a:r>
            <a:endParaRPr lang="en-US"/>
          </a:p>
        </p:txBody>
      </p:sp>
      <p:sp>
        <p:nvSpPr>
          <p:cNvPr id="3" name="Content Placeholder 2"/>
          <p:cNvSpPr>
            <a:spLocks noGrp="1"/>
          </p:cNvSpPr>
          <p:nvPr>
            <p:ph idx="1"/>
          </p:nvPr>
        </p:nvSpPr>
        <p:spPr>
          <a:xfrm>
            <a:off x="533400" y="1219200"/>
            <a:ext cx="8229600" cy="4419600"/>
          </a:xfrm>
        </p:spPr>
        <p:txBody>
          <a:bodyPr>
            <a:normAutofit/>
          </a:bodyPr>
          <a:lstStyle/>
          <a:p>
            <a:pPr>
              <a:spcBef>
                <a:spcPct val="0"/>
              </a:spcBef>
              <a:spcAft>
                <a:spcPts val="1200"/>
              </a:spcAft>
            </a:pPr>
            <a:r>
              <a:rPr lang="en-US" b="1">
                <a:solidFill>
                  <a:srgbClr val="000000"/>
                </a:solidFill>
                <a:latin typeface="Arial" panose="02020603050405020304" pitchFamily="2"/>
              </a:rPr>
              <a:t>Contingent/ Unliquidated/ Disputed Claims </a:t>
            </a:r>
          </a:p>
          <a:p>
            <a:pPr marL="625475" lvl="1">
              <a:spcBef>
                <a:spcPct val="0"/>
              </a:spcBef>
              <a:spcAft>
                <a:spcPts val="1200"/>
              </a:spcAft>
              <a:buFont typeface="Symbol" panose="05050102010706020507" pitchFamily="18" charset="2"/>
              <a:buChar char="·"/>
            </a:pPr>
            <a:r>
              <a:rPr lang="en-US" smtClean="0"/>
              <a:t>Disputed Claims Process</a:t>
            </a:r>
            <a:endParaRPr lang="en-US"/>
          </a:p>
          <a:p>
            <a:pPr marL="971550" marR="365760" indent="-347663">
              <a:spcBef>
                <a:spcPct val="0"/>
              </a:spcBef>
              <a:spcAft>
                <a:spcPts val="1200"/>
              </a:spcAft>
              <a:buFont typeface="Symbol" panose="05050102010706020507" pitchFamily="18" charset="2"/>
              <a:buChar char="-"/>
            </a:pPr>
            <a:r>
              <a:rPr lang="en-US" sz="2000" spc="-45" smtClean="0">
                <a:solidFill>
                  <a:srgbClr val="000000"/>
                </a:solidFill>
                <a:latin typeface="Arial" panose="02020603050405020304" pitchFamily="2"/>
              </a:rPr>
              <a:t>Plan Fiduciary will </a:t>
            </a:r>
            <a:r>
              <a:rPr lang="en-US" sz="2000" spc="-45">
                <a:solidFill>
                  <a:srgbClr val="000000"/>
                </a:solidFill>
                <a:latin typeface="Arial" panose="02020603050405020304" pitchFamily="2"/>
              </a:rPr>
              <a:t>need to establish sufficient reserves to pay those claims at face value, if objections are not sustained </a:t>
            </a:r>
            <a:endParaRPr lang="en-US" sz="2000" spc="-45" smtClean="0">
              <a:solidFill>
                <a:srgbClr val="000000"/>
              </a:solidFill>
              <a:latin typeface="Arial" panose="02020603050405020304" pitchFamily="2"/>
            </a:endParaRPr>
          </a:p>
          <a:p>
            <a:pPr marL="971550" marR="365760" indent="-347663">
              <a:spcBef>
                <a:spcPct val="0"/>
              </a:spcBef>
              <a:spcAft>
                <a:spcPts val="1200"/>
              </a:spcAft>
              <a:buFont typeface="Symbol" panose="05050102010706020507" pitchFamily="18" charset="2"/>
              <a:buChar char="-"/>
            </a:pPr>
            <a:r>
              <a:rPr lang="en-US" sz="2000" spc="-55" smtClean="0">
                <a:solidFill>
                  <a:srgbClr val="000000"/>
                </a:solidFill>
                <a:latin typeface="Arial" panose="02020603050405020304" pitchFamily="2"/>
              </a:rPr>
              <a:t>What </a:t>
            </a:r>
            <a:r>
              <a:rPr lang="en-US" sz="2000" spc="-55">
                <a:solidFill>
                  <a:srgbClr val="000000"/>
                </a:solidFill>
                <a:latin typeface="Arial" panose="02020603050405020304" pitchFamily="2"/>
              </a:rPr>
              <a:t>are some considerations that you should take into account when establishing a claims reserve? </a:t>
            </a:r>
          </a:p>
          <a:p>
            <a:pPr marL="1030288" lvl="2" indent="-288925">
              <a:lnSpc>
                <a:spcPct val="120000"/>
              </a:lnSpc>
              <a:spcBef>
                <a:spcPct val="0"/>
              </a:spcBef>
              <a:spcAft>
                <a:spcPts val="600"/>
              </a:spcAft>
              <a:buFont typeface="Symbol" panose="05050102010706020507" pitchFamily="18" charset="2"/>
              <a:buChar char="-"/>
            </a:pPr>
            <a:endParaRPr lang="en-US" sz="2500" smtClean="0">
              <a:solidFill>
                <a:srgbClr val="000000"/>
              </a:solidFill>
              <a:latin typeface="Arial" panose="02020603050405020304" pitchFamily="2"/>
            </a:endParaRPr>
          </a:p>
          <a:p>
            <a:pPr marL="682625" indent="-334963">
              <a:lnSpc>
                <a:spcPts val="3500"/>
              </a:lnSpc>
              <a:spcBef>
                <a:spcPts val="1355"/>
              </a:spcBef>
              <a:spcAft>
                <a:spcPts val="75"/>
              </a:spcAft>
              <a:buFont typeface="Symbol"/>
              <a:buChar char="·"/>
            </a:pPr>
            <a:endParaRPr lang="en-US">
              <a:solidFill>
                <a:srgbClr val="000000"/>
              </a:solidFill>
              <a:latin typeface="Arial" panose="02020603050405020304" pitchFamily="2"/>
            </a:endParaRPr>
          </a:p>
          <a:p>
            <a:pPr marL="347663" marR="274320" indent="0">
              <a:lnSpc>
                <a:spcPts val="3500"/>
              </a:lnSpc>
              <a:spcBef>
                <a:spcPts val="1355"/>
              </a:spcBef>
              <a:buNone/>
            </a:pP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24</a:t>
            </a:fld>
            <a:endParaRPr lang="en-US"/>
          </a:p>
        </p:txBody>
      </p:sp>
    </p:spTree>
    <p:extLst>
      <p:ext uri="{BB962C8B-B14F-4D97-AF65-F5344CB8AC3E}">
        <p14:creationId xmlns:p14="http://schemas.microsoft.com/office/powerpoint/2010/main" val="58996348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The Process of Reconciling  </a:t>
            </a:r>
            <a:br>
              <a:rPr lang="en-US" smtClean="0"/>
            </a:br>
            <a:r>
              <a:rPr lang="en-US" smtClean="0"/>
              <a:t>and Resolving Claims</a:t>
            </a:r>
            <a:endParaRPr lang="en-US"/>
          </a:p>
        </p:txBody>
      </p:sp>
      <p:sp>
        <p:nvSpPr>
          <p:cNvPr id="3" name="Content Placeholder 2"/>
          <p:cNvSpPr>
            <a:spLocks noGrp="1"/>
          </p:cNvSpPr>
          <p:nvPr>
            <p:ph idx="1"/>
          </p:nvPr>
        </p:nvSpPr>
        <p:spPr/>
        <p:txBody>
          <a:bodyPr>
            <a:normAutofit fontScale="92500" lnSpcReduction="20000"/>
          </a:bodyPr>
          <a:lstStyle/>
          <a:p>
            <a:r>
              <a:rPr lang="en-US" smtClean="0"/>
              <a:t> </a:t>
            </a:r>
            <a:r>
              <a:rPr lang="en-US" b="1" smtClean="0"/>
              <a:t>Unique </a:t>
            </a:r>
            <a:r>
              <a:rPr lang="en-US" b="1"/>
              <a:t>Claims and Issues that May </a:t>
            </a:r>
            <a:r>
              <a:rPr lang="en-US" b="1" smtClean="0"/>
              <a:t>Arise</a:t>
            </a:r>
          </a:p>
          <a:p>
            <a:pPr lvl="1"/>
            <a:r>
              <a:rPr lang="en-US" smtClean="0"/>
              <a:t>Pre-petition Administrative Claims (Section 503(b)(9)</a:t>
            </a:r>
          </a:p>
          <a:p>
            <a:pPr lvl="1"/>
            <a:r>
              <a:rPr lang="en-US" smtClean="0"/>
              <a:t>Priority Claims</a:t>
            </a:r>
          </a:p>
          <a:p>
            <a:pPr lvl="1"/>
            <a:r>
              <a:rPr lang="en-US" smtClean="0"/>
              <a:t>Late-filed IRS Claims</a:t>
            </a:r>
          </a:p>
          <a:p>
            <a:pPr lvl="1"/>
            <a:r>
              <a:rPr lang="en-US" smtClean="0"/>
              <a:t>WARN Act Claims</a:t>
            </a:r>
            <a:endParaRPr lang="en-US"/>
          </a:p>
          <a:p>
            <a:pPr marL="1025525" marR="91440" lvl="1" indent="-277813">
              <a:spcBef>
                <a:spcPct val="0"/>
              </a:spcBef>
              <a:spcAft>
                <a:spcPts val="1200"/>
              </a:spcAft>
              <a:buFont typeface="Symbol"/>
              <a:buChar char="·"/>
            </a:pPr>
            <a:r>
              <a:rPr lang="en-US" sz="1600" kern="0">
                <a:solidFill>
                  <a:srgbClr val="000000"/>
                </a:solidFill>
                <a:latin typeface="Arial" panose="02020603050405020304" pitchFamily="2"/>
              </a:rPr>
              <a:t>The Worker Adjustment and Retraining Notification Act (WARN) protects workers, their families, and communities by requiring most employers with 100 or more employees to provide notification 60 calendar days in advance of plant closings and mass layoffs. Are these employees entitled to administrative claims? Courts say no. </a:t>
            </a:r>
          </a:p>
          <a:p>
            <a:pPr marL="1025525" marR="91440" lvl="1" indent="-277813">
              <a:spcBef>
                <a:spcPct val="0"/>
              </a:spcBef>
              <a:spcAft>
                <a:spcPts val="1200"/>
              </a:spcAft>
              <a:buFont typeface="Symbol"/>
              <a:buChar char="·"/>
            </a:pPr>
            <a:r>
              <a:rPr lang="en-US" sz="1600" kern="0">
                <a:solidFill>
                  <a:srgbClr val="000000"/>
                </a:solidFill>
                <a:latin typeface="Arial" panose="02020603050405020304" pitchFamily="2"/>
              </a:rPr>
              <a:t>Pre-petition employees not entitled to administrative expense priority status based upon claimed WARN Act damages. In terms of priority, a claim for severance pay will only have administrative priority to the extent that it is based on post-petition services." Because the [employee] was terminated pre-petition, his WARN Act damages vested pre-petition, and therefore were not administrative expense claims. </a:t>
            </a:r>
          </a:p>
          <a:p>
            <a:pPr marL="1025525" marR="91440" lvl="1" indent="-277813">
              <a:spcBef>
                <a:spcPct val="0"/>
              </a:spcBef>
              <a:spcAft>
                <a:spcPts val="1200"/>
              </a:spcAft>
              <a:buFont typeface="Symbol"/>
              <a:buChar char="·"/>
            </a:pPr>
            <a:r>
              <a:rPr lang="en-US" sz="1600" kern="0">
                <a:solidFill>
                  <a:srgbClr val="000000"/>
                </a:solidFill>
                <a:latin typeface="Arial" panose="02020603050405020304" pitchFamily="2"/>
              </a:rPr>
              <a:t>Pre-petition WARN damages are not necessary to maintain the debtor as a going concern, nor are they necessary to preserve the bankruptcy estate during the liquidation process. </a:t>
            </a:r>
            <a:r>
              <a:rPr lang="en-US" sz="1600" i="1" kern="0">
                <a:solidFill>
                  <a:srgbClr val="000000"/>
                </a:solidFill>
                <a:latin typeface="Arial" panose="02020603050405020304" pitchFamily="2"/>
              </a:rPr>
              <a:t>In re First Magnus Fin. Corp., </a:t>
            </a:r>
            <a:r>
              <a:rPr lang="en-US" sz="1600" kern="0">
                <a:solidFill>
                  <a:srgbClr val="000000"/>
                </a:solidFill>
                <a:latin typeface="Arial" panose="02020603050405020304" pitchFamily="2"/>
              </a:rPr>
              <a:t>403 B.R. 659, 665-66 (D. Ariz. 2009) </a:t>
            </a:r>
          </a:p>
          <a:p>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25</a:t>
            </a:fld>
            <a:endParaRPr lang="en-US"/>
          </a:p>
        </p:txBody>
      </p:sp>
    </p:spTree>
    <p:extLst>
      <p:ext uri="{BB962C8B-B14F-4D97-AF65-F5344CB8AC3E}">
        <p14:creationId xmlns:p14="http://schemas.microsoft.com/office/powerpoint/2010/main" val="224671856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Investigation and Pursuit of </a:t>
            </a:r>
            <a:br>
              <a:rPr lang="en-US" smtClean="0"/>
            </a:br>
            <a:r>
              <a:rPr lang="en-US" smtClean="0"/>
              <a:t>Claims and Causes of Action</a:t>
            </a:r>
            <a:endParaRPr lang="en-US"/>
          </a:p>
        </p:txBody>
      </p:sp>
      <p:sp>
        <p:nvSpPr>
          <p:cNvPr id="3" name="Content Placeholder 2"/>
          <p:cNvSpPr>
            <a:spLocks noGrp="1"/>
          </p:cNvSpPr>
          <p:nvPr>
            <p:ph idx="1"/>
          </p:nvPr>
        </p:nvSpPr>
        <p:spPr>
          <a:xfrm>
            <a:off x="533400" y="1219200"/>
            <a:ext cx="8229600" cy="4419600"/>
          </a:xfrm>
        </p:spPr>
        <p:txBody>
          <a:bodyPr>
            <a:normAutofit/>
          </a:bodyPr>
          <a:lstStyle/>
          <a:p>
            <a:pPr>
              <a:spcBef>
                <a:spcPct val="0"/>
              </a:spcBef>
              <a:spcAft>
                <a:spcPts val="1200"/>
              </a:spcAft>
            </a:pPr>
            <a:r>
              <a:rPr lang="en-US" sz="2000" smtClean="0">
                <a:solidFill>
                  <a:srgbClr val="000000"/>
                </a:solidFill>
                <a:latin typeface="Arial" panose="02020603050405020304" pitchFamily="2"/>
              </a:rPr>
              <a:t>Plan Fiduciary </a:t>
            </a:r>
            <a:r>
              <a:rPr lang="en-US" sz="2000">
                <a:solidFill>
                  <a:srgbClr val="000000"/>
                </a:solidFill>
                <a:latin typeface="Arial" panose="02020603050405020304" pitchFamily="2"/>
              </a:rPr>
              <a:t>should be vested with the discretion to investigate and pursue all potential causes of action without the need for further approval from the Bankruptcy Court </a:t>
            </a:r>
            <a:endParaRPr lang="en-US" sz="2000" smtClean="0">
              <a:solidFill>
                <a:srgbClr val="000000"/>
              </a:solidFill>
              <a:latin typeface="Arial" panose="02020603050405020304" pitchFamily="2"/>
            </a:endParaRPr>
          </a:p>
          <a:p>
            <a:pPr>
              <a:spcBef>
                <a:spcPct val="0"/>
              </a:spcBef>
              <a:spcAft>
                <a:spcPts val="1200"/>
              </a:spcAft>
            </a:pPr>
            <a:r>
              <a:rPr lang="en-US" sz="2000" smtClean="0">
                <a:solidFill>
                  <a:srgbClr val="000000"/>
                </a:solidFill>
                <a:latin typeface="Arial" panose="02020603050405020304" pitchFamily="2"/>
              </a:rPr>
              <a:t>Chapter 11 Plan should set forth Plan Fiduciary’s authority to resolve affirmative claims/causes of action without Bankruptcy Court approval</a:t>
            </a:r>
          </a:p>
          <a:p>
            <a:pPr marL="1082675" marR="91440" lvl="1" indent="-277813">
              <a:spcBef>
                <a:spcPct val="0"/>
              </a:spcBef>
              <a:spcAft>
                <a:spcPts val="1200"/>
              </a:spcAft>
              <a:buFont typeface="Symbol"/>
              <a:buChar char="·"/>
            </a:pPr>
            <a:r>
              <a:rPr lang="en-US" sz="2300" smtClean="0">
                <a:solidFill>
                  <a:srgbClr val="000000"/>
                </a:solidFill>
                <a:latin typeface="Arial" panose="02020603050405020304" pitchFamily="2"/>
              </a:rPr>
              <a:t>Threshold – e.g. $100,000 or greater</a:t>
            </a:r>
          </a:p>
          <a:p>
            <a:pPr marL="1082675" marR="91440" lvl="1" indent="-277813">
              <a:spcBef>
                <a:spcPct val="0"/>
              </a:spcBef>
              <a:spcAft>
                <a:spcPts val="1200"/>
              </a:spcAft>
              <a:buFont typeface="Symbol"/>
              <a:buChar char="·"/>
            </a:pPr>
            <a:r>
              <a:rPr lang="en-US" sz="2300" smtClean="0">
                <a:solidFill>
                  <a:srgbClr val="000000"/>
                </a:solidFill>
                <a:latin typeface="Arial" panose="02020603050405020304" pitchFamily="2"/>
              </a:rPr>
              <a:t>Post-Confirmation Committee approval if applicable</a:t>
            </a:r>
          </a:p>
          <a:p>
            <a:pPr marL="682625" indent="-334963">
              <a:lnSpc>
                <a:spcPts val="3500"/>
              </a:lnSpc>
              <a:spcBef>
                <a:spcPts val="1355"/>
              </a:spcBef>
              <a:spcAft>
                <a:spcPts val="75"/>
              </a:spcAft>
              <a:buFont typeface="Symbol"/>
              <a:buChar char="·"/>
            </a:pPr>
            <a:endParaRPr lang="en-US">
              <a:solidFill>
                <a:srgbClr val="000000"/>
              </a:solidFill>
              <a:latin typeface="Arial" panose="02020603050405020304" pitchFamily="2"/>
            </a:endParaRPr>
          </a:p>
          <a:p>
            <a:pPr marL="347663" marR="274320" indent="0">
              <a:lnSpc>
                <a:spcPts val="3500"/>
              </a:lnSpc>
              <a:spcBef>
                <a:spcPts val="1355"/>
              </a:spcBef>
              <a:buNone/>
            </a:pP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26</a:t>
            </a:fld>
            <a:endParaRPr lang="en-US"/>
          </a:p>
        </p:txBody>
      </p:sp>
    </p:spTree>
    <p:extLst>
      <p:ext uri="{BB962C8B-B14F-4D97-AF65-F5344CB8AC3E}">
        <p14:creationId xmlns:p14="http://schemas.microsoft.com/office/powerpoint/2010/main" val="14925794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Investigation and Pursuit of </a:t>
            </a:r>
            <a:br>
              <a:rPr lang="en-US"/>
            </a:br>
            <a:r>
              <a:rPr lang="en-US"/>
              <a:t>Claims and Causes of Action</a:t>
            </a:r>
          </a:p>
        </p:txBody>
      </p:sp>
      <p:sp>
        <p:nvSpPr>
          <p:cNvPr id="3" name="Content Placeholder 2"/>
          <p:cNvSpPr>
            <a:spLocks noGrp="1"/>
          </p:cNvSpPr>
          <p:nvPr>
            <p:ph idx="1"/>
          </p:nvPr>
        </p:nvSpPr>
        <p:spPr>
          <a:xfrm>
            <a:off x="533400" y="1219200"/>
            <a:ext cx="8229600" cy="5105400"/>
          </a:xfrm>
        </p:spPr>
        <p:txBody>
          <a:bodyPr>
            <a:normAutofit fontScale="55000" lnSpcReduction="20000"/>
          </a:bodyPr>
          <a:lstStyle/>
          <a:p>
            <a:pPr>
              <a:lnSpc>
                <a:spcPct val="120000"/>
              </a:lnSpc>
              <a:spcBef>
                <a:spcPct val="0"/>
              </a:spcBef>
              <a:spcAft>
                <a:spcPts val="1200"/>
              </a:spcAft>
            </a:pPr>
            <a:r>
              <a:rPr lang="en-US" sz="4400" b="1" smtClean="0">
                <a:solidFill>
                  <a:srgbClr val="000000"/>
                </a:solidFill>
                <a:latin typeface="Arial" panose="02020603050405020304" pitchFamily="2"/>
              </a:rPr>
              <a:t>Post-confirmation Bankruptcy Court Jurisdiction</a:t>
            </a:r>
          </a:p>
          <a:p>
            <a:pPr marL="914400" marR="91440" indent="-288925">
              <a:lnSpc>
                <a:spcPct val="120000"/>
              </a:lnSpc>
              <a:spcBef>
                <a:spcPct val="0"/>
              </a:spcBef>
              <a:spcAft>
                <a:spcPts val="1200"/>
              </a:spcAft>
              <a:buFont typeface="Symbol" panose="05050102010706020507" pitchFamily="18" charset="2"/>
              <a:buChar char="-"/>
            </a:pPr>
            <a:r>
              <a:rPr lang="en-US" sz="2800" smtClean="0">
                <a:solidFill>
                  <a:srgbClr val="000000"/>
                </a:solidFill>
                <a:latin typeface="Arial" panose="02020603050405020304" pitchFamily="2"/>
              </a:rPr>
              <a:t>The </a:t>
            </a:r>
            <a:r>
              <a:rPr lang="en-US" sz="2800">
                <a:solidFill>
                  <a:srgbClr val="000000"/>
                </a:solidFill>
                <a:latin typeface="Arial" panose="02020603050405020304" pitchFamily="2"/>
              </a:rPr>
              <a:t>jurisdiction of the non-Article Ill bankruptcy courts is limited after confirmation of a plan. But where there is a </a:t>
            </a:r>
            <a:r>
              <a:rPr lang="en-US" sz="2800" b="1" i="1">
                <a:solidFill>
                  <a:srgbClr val="000000"/>
                </a:solidFill>
                <a:latin typeface="Arial" panose="02020603050405020304" pitchFamily="2"/>
              </a:rPr>
              <a:t>close nexus </a:t>
            </a:r>
            <a:r>
              <a:rPr lang="en-US" sz="2800">
                <a:solidFill>
                  <a:srgbClr val="000000"/>
                </a:solidFill>
                <a:latin typeface="Arial" panose="02020603050405020304" pitchFamily="2"/>
              </a:rPr>
              <a:t>to the bankruptcy plan or proceeding, as when a matter affects the interpretation, implementation, consummation, execution, or administration of a confirmed plan or incorporated litigation trust agreement, retention of post-confirmation bankruptcy court jurisdiction is normally appropriate. </a:t>
            </a:r>
            <a:endParaRPr lang="en-US" sz="2800" smtClean="0">
              <a:solidFill>
                <a:srgbClr val="000000"/>
              </a:solidFill>
              <a:latin typeface="Arial" panose="02020603050405020304" pitchFamily="2"/>
            </a:endParaRPr>
          </a:p>
          <a:p>
            <a:pPr marL="914400" marR="91440" indent="-288925">
              <a:lnSpc>
                <a:spcPct val="120000"/>
              </a:lnSpc>
              <a:spcBef>
                <a:spcPct val="0"/>
              </a:spcBef>
              <a:spcAft>
                <a:spcPts val="1200"/>
              </a:spcAft>
              <a:buFont typeface="Symbol" panose="05050102010706020507" pitchFamily="18" charset="2"/>
              <a:buChar char="-"/>
            </a:pPr>
            <a:r>
              <a:rPr lang="en-US" sz="2800" smtClean="0">
                <a:solidFill>
                  <a:srgbClr val="000000"/>
                </a:solidFill>
                <a:latin typeface="Arial" panose="02020603050405020304" pitchFamily="2"/>
              </a:rPr>
              <a:t>Whether </a:t>
            </a:r>
            <a:r>
              <a:rPr lang="en-US" sz="2800">
                <a:solidFill>
                  <a:srgbClr val="000000"/>
                </a:solidFill>
                <a:latin typeface="Arial" panose="02020603050405020304" pitchFamily="2"/>
              </a:rPr>
              <a:t>a matter has a close nexus to a bankruptcy plan or proceeding is particularly relevant to situations involving continuing trusts, like litigation trusts, where the plan has been confirmed, but former creditors are relegated to the trust res for payment on account of their claims. To a certain extent, litigation trusts by their nature maintain a connection to the bankruptcy even after the plan has been confirmed. The question is how close a connection warrants post-confirmation bankruptcy jurisdiction. Matters that affect the interpretation, implementation, consummation, execution, or administration of the confirmed plan will typically have the requisite close nexus. Under those circumstances, bankruptcy court jurisdiction would not raise the specter of </a:t>
            </a:r>
            <a:r>
              <a:rPr lang="en-US" sz="2800" smtClean="0">
                <a:solidFill>
                  <a:srgbClr val="000000"/>
                </a:solidFill>
                <a:latin typeface="Arial" panose="02020603050405020304" pitchFamily="2"/>
              </a:rPr>
              <a:t>"unending jurisdiction" </a:t>
            </a:r>
            <a:r>
              <a:rPr lang="en-US" sz="2800">
                <a:solidFill>
                  <a:srgbClr val="000000"/>
                </a:solidFill>
                <a:latin typeface="Arial" panose="02020603050405020304" pitchFamily="2"/>
              </a:rPr>
              <a:t>over continuing trusts. </a:t>
            </a:r>
          </a:p>
          <a:p>
            <a:pPr marL="914400" marR="91440" indent="0">
              <a:lnSpc>
                <a:spcPct val="120000"/>
              </a:lnSpc>
              <a:spcBef>
                <a:spcPct val="0"/>
              </a:spcBef>
              <a:spcAft>
                <a:spcPts val="1200"/>
              </a:spcAft>
              <a:buNone/>
            </a:pPr>
            <a:r>
              <a:rPr lang="en-US" sz="2800" i="1" spc="10" smtClean="0">
                <a:solidFill>
                  <a:srgbClr val="000000"/>
                </a:solidFill>
                <a:latin typeface="Arial" panose="02020603050405020304" pitchFamily="2"/>
              </a:rPr>
              <a:t>In </a:t>
            </a:r>
            <a:r>
              <a:rPr lang="en-US" sz="2800" i="1" spc="10">
                <a:solidFill>
                  <a:srgbClr val="000000"/>
                </a:solidFill>
                <a:latin typeface="Arial" panose="02020603050405020304" pitchFamily="2"/>
              </a:rPr>
              <a:t>re Resorts </a:t>
            </a:r>
            <a:r>
              <a:rPr lang="en-US" sz="2800" i="1" spc="10" smtClean="0">
                <a:solidFill>
                  <a:srgbClr val="000000"/>
                </a:solidFill>
                <a:latin typeface="Arial" panose="02020603050405020304" pitchFamily="2"/>
              </a:rPr>
              <a:t>Int’l </a:t>
            </a:r>
            <a:r>
              <a:rPr lang="en-US" sz="2800" i="1" spc="10">
                <a:solidFill>
                  <a:srgbClr val="000000"/>
                </a:solidFill>
                <a:latin typeface="Arial" panose="02020603050405020304" pitchFamily="2"/>
              </a:rPr>
              <a:t>Inc., </a:t>
            </a:r>
            <a:r>
              <a:rPr lang="en-US" sz="2800" spc="10">
                <a:solidFill>
                  <a:srgbClr val="000000"/>
                </a:solidFill>
                <a:latin typeface="Arial" panose="02020603050405020304" pitchFamily="2"/>
              </a:rPr>
              <a:t>372 F.3d 154 (3d Cir. 2004) </a:t>
            </a:r>
          </a:p>
          <a:p>
            <a:pPr marL="682625" marR="91440" indent="-277813">
              <a:lnSpc>
                <a:spcPts val="3100"/>
              </a:lnSpc>
              <a:spcBef>
                <a:spcPts val="1115"/>
              </a:spcBef>
              <a:buFont typeface="Symbol"/>
              <a:buChar char="·"/>
            </a:pPr>
            <a:endParaRPr lang="en-US" sz="2500" smtClean="0">
              <a:solidFill>
                <a:srgbClr val="000000"/>
              </a:solidFill>
              <a:latin typeface="Arial" panose="02020603050405020304" pitchFamily="2"/>
            </a:endParaRPr>
          </a:p>
          <a:p>
            <a:pPr marL="1030288" marR="91440" lvl="1" indent="-347663">
              <a:lnSpc>
                <a:spcPts val="3100"/>
              </a:lnSpc>
              <a:spcBef>
                <a:spcPts val="1115"/>
              </a:spcBef>
              <a:buFont typeface="Symbol" panose="05050102010706020507" pitchFamily="18" charset="2"/>
              <a:buChar char="-"/>
            </a:pPr>
            <a:endParaRPr lang="en-US" sz="2100">
              <a:solidFill>
                <a:srgbClr val="000000"/>
              </a:solidFill>
              <a:latin typeface="Arial" panose="02020603050405020304" pitchFamily="2"/>
            </a:endParaRPr>
          </a:p>
          <a:p>
            <a:pPr marL="630238" lvl="1" indent="-288925">
              <a:lnSpc>
                <a:spcPct val="120000"/>
              </a:lnSpc>
              <a:spcBef>
                <a:spcPct val="0"/>
              </a:spcBef>
              <a:spcAft>
                <a:spcPts val="600"/>
              </a:spcAft>
              <a:buFont typeface="Symbol" panose="05050102010706020507" pitchFamily="18" charset="2"/>
              <a:buChar char="-"/>
            </a:pPr>
            <a:endParaRPr lang="en-US" sz="2700" smtClean="0">
              <a:solidFill>
                <a:srgbClr val="000000"/>
              </a:solidFill>
              <a:latin typeface="Arial" panose="02020603050405020304" pitchFamily="2"/>
            </a:endParaRPr>
          </a:p>
          <a:p>
            <a:pPr marL="682625" indent="-334963">
              <a:lnSpc>
                <a:spcPts val="3500"/>
              </a:lnSpc>
              <a:spcBef>
                <a:spcPts val="1355"/>
              </a:spcBef>
              <a:spcAft>
                <a:spcPts val="75"/>
              </a:spcAft>
              <a:buFont typeface="Symbol"/>
              <a:buChar char="·"/>
            </a:pPr>
            <a:endParaRPr lang="en-US">
              <a:solidFill>
                <a:srgbClr val="000000"/>
              </a:solidFill>
              <a:latin typeface="Arial" panose="02020603050405020304" pitchFamily="2"/>
            </a:endParaRPr>
          </a:p>
          <a:p>
            <a:pPr marL="347663" marR="274320" indent="0">
              <a:lnSpc>
                <a:spcPts val="3500"/>
              </a:lnSpc>
              <a:spcBef>
                <a:spcPts val="1355"/>
              </a:spcBef>
              <a:buNone/>
            </a:pPr>
            <a:endParaRPr lang="en-US" spc="-40">
              <a:solidFill>
                <a:srgbClr val="000000"/>
              </a:solidFill>
              <a:latin typeface="Arial" panose="02020603050405020304" pitchFamily="2"/>
            </a:endParaRPr>
          </a:p>
          <a:p>
            <a:pPr>
              <a:lnSpc>
                <a:spcPts val="3600"/>
              </a:lnSpc>
            </a:pP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27</a:t>
            </a:fld>
            <a:endParaRPr lang="en-US"/>
          </a:p>
        </p:txBody>
      </p:sp>
    </p:spTree>
    <p:extLst>
      <p:ext uri="{BB962C8B-B14F-4D97-AF65-F5344CB8AC3E}">
        <p14:creationId xmlns:p14="http://schemas.microsoft.com/office/powerpoint/2010/main" val="416189906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Investigation and Pursuit of </a:t>
            </a:r>
            <a:br>
              <a:rPr lang="en-US"/>
            </a:br>
            <a:r>
              <a:rPr lang="en-US"/>
              <a:t>Claims and Causes of Action</a:t>
            </a:r>
          </a:p>
        </p:txBody>
      </p:sp>
      <p:sp>
        <p:nvSpPr>
          <p:cNvPr id="3" name="Content Placeholder 2"/>
          <p:cNvSpPr>
            <a:spLocks noGrp="1"/>
          </p:cNvSpPr>
          <p:nvPr>
            <p:ph idx="1"/>
          </p:nvPr>
        </p:nvSpPr>
        <p:spPr>
          <a:xfrm>
            <a:off x="457200" y="1066800"/>
            <a:ext cx="8229600" cy="4906963"/>
          </a:xfrm>
        </p:spPr>
        <p:txBody>
          <a:bodyPr/>
          <a:lstStyle/>
          <a:p>
            <a:pPr marL="0">
              <a:spcBef>
                <a:spcPct val="0"/>
              </a:spcBef>
              <a:spcAft>
                <a:spcPts val="1200"/>
              </a:spcAft>
            </a:pPr>
            <a:r>
              <a:rPr lang="en-US" smtClean="0"/>
              <a:t>Common Actions</a:t>
            </a:r>
          </a:p>
          <a:p>
            <a:pPr marL="682625" lvl="1">
              <a:spcBef>
                <a:spcPct val="0"/>
              </a:spcBef>
              <a:spcAft>
                <a:spcPts val="1200"/>
              </a:spcAft>
              <a:buFont typeface="Symbol" panose="05050102010706020507" pitchFamily="18" charset="2"/>
              <a:buChar char=""/>
            </a:pPr>
            <a:r>
              <a:rPr lang="en-US" sz="1800" smtClean="0">
                <a:solidFill>
                  <a:srgbClr val="000000"/>
                </a:solidFill>
                <a:latin typeface="Arial" panose="02020603050405020304" pitchFamily="2"/>
              </a:rPr>
              <a:t>Avoidance Actions, Fraudulent Transfers and Preference Claims</a:t>
            </a:r>
          </a:p>
          <a:p>
            <a:pPr marL="1082675" lvl="2">
              <a:spcBef>
                <a:spcPct val="0"/>
              </a:spcBef>
              <a:spcAft>
                <a:spcPts val="1200"/>
              </a:spcAft>
              <a:buFont typeface="Symbol" panose="05050102010706020507" pitchFamily="18" charset="2"/>
              <a:buChar char=""/>
            </a:pPr>
            <a:r>
              <a:rPr lang="en-US" sz="1400" smtClean="0">
                <a:solidFill>
                  <a:srgbClr val="000000"/>
                </a:solidFill>
                <a:latin typeface="Arial" panose="02020603050405020304" pitchFamily="2"/>
              </a:rPr>
              <a:t>Usually, </a:t>
            </a:r>
            <a:r>
              <a:rPr lang="en-US" sz="1400" spc="-25">
                <a:solidFill>
                  <a:srgbClr val="000000"/>
                </a:solidFill>
                <a:latin typeface="Arial" panose="02020603050405020304" pitchFamily="2"/>
              </a:rPr>
              <a:t>some of the most valuable assets </a:t>
            </a:r>
            <a:r>
              <a:rPr lang="en-US" sz="1400" spc="-25" smtClean="0">
                <a:solidFill>
                  <a:srgbClr val="000000"/>
                </a:solidFill>
                <a:latin typeface="Arial" panose="02020603050405020304" pitchFamily="2"/>
              </a:rPr>
              <a:t>retained by Plan Fiduciary are </a:t>
            </a:r>
            <a:r>
              <a:rPr lang="en-US" sz="1400" spc="-25">
                <a:solidFill>
                  <a:srgbClr val="000000"/>
                </a:solidFill>
                <a:latin typeface="Arial" panose="02020603050405020304" pitchFamily="2"/>
              </a:rPr>
              <a:t>the rights to bring avoidance claims (preference and fraudulent transfer actions) to recover funds for the benefit of a </a:t>
            </a:r>
            <a:r>
              <a:rPr lang="en-US" sz="1400" spc="-25" smtClean="0">
                <a:solidFill>
                  <a:srgbClr val="000000"/>
                </a:solidFill>
                <a:latin typeface="Arial" panose="02020603050405020304" pitchFamily="2"/>
              </a:rPr>
              <a:t>Trust's beneficiaries/creditors. </a:t>
            </a:r>
            <a:endParaRPr lang="en-US"/>
          </a:p>
          <a:p>
            <a:pPr marL="682625" lvl="1">
              <a:spcBef>
                <a:spcPct val="0"/>
              </a:spcBef>
              <a:spcAft>
                <a:spcPts val="1200"/>
              </a:spcAft>
              <a:buFont typeface="Symbol" panose="05050102010706020507" pitchFamily="18" charset="2"/>
              <a:buChar char="·"/>
            </a:pPr>
            <a:r>
              <a:rPr lang="en-US" sz="1800" smtClean="0">
                <a:solidFill>
                  <a:srgbClr val="000000"/>
                </a:solidFill>
                <a:latin typeface="Arial" panose="02020603050405020304" pitchFamily="2"/>
              </a:rPr>
              <a:t>Breach of Fiduciary Duty Claims</a:t>
            </a:r>
          </a:p>
          <a:p>
            <a:pPr marL="1082675" lvl="2">
              <a:spcBef>
                <a:spcPct val="0"/>
              </a:spcBef>
              <a:spcAft>
                <a:spcPts val="1200"/>
              </a:spcAft>
            </a:pPr>
            <a:r>
              <a:rPr lang="en-US" sz="1600" smtClean="0">
                <a:solidFill>
                  <a:srgbClr val="000000"/>
                </a:solidFill>
                <a:latin typeface="Arial" panose="02020603050405020304" pitchFamily="2"/>
              </a:rPr>
              <a:t>Usually </a:t>
            </a:r>
            <a:r>
              <a:rPr lang="en-US" sz="1600">
                <a:solidFill>
                  <a:srgbClr val="000000"/>
                </a:solidFill>
                <a:latin typeface="Arial" panose="02020603050405020304" pitchFamily="2"/>
              </a:rPr>
              <a:t>only brought when there is a sizeable D&amp;O Policy that can be accessed </a:t>
            </a:r>
          </a:p>
          <a:p>
            <a:pPr marL="630238" lvl="1" indent="-347663">
              <a:spcBef>
                <a:spcPct val="0"/>
              </a:spcBef>
              <a:spcAft>
                <a:spcPts val="1200"/>
              </a:spcAft>
              <a:buFont typeface="Symbol" panose="05050102010706020507" pitchFamily="18" charset="2"/>
              <a:buChar char="-"/>
            </a:pPr>
            <a:endParaRPr lang="en-US" smtClean="0"/>
          </a:p>
        </p:txBody>
      </p:sp>
      <p:sp>
        <p:nvSpPr>
          <p:cNvPr id="4" name="Slide Number Placeholder 3"/>
          <p:cNvSpPr>
            <a:spLocks noGrp="1"/>
          </p:cNvSpPr>
          <p:nvPr>
            <p:ph type="sldNum" sz="quarter" idx="4"/>
          </p:nvPr>
        </p:nvSpPr>
        <p:spPr/>
        <p:txBody>
          <a:bodyPr/>
          <a:lstStyle/>
          <a:p>
            <a:fld id="{1EBA36C4-9B26-4025-AD1A-660E8A137989}" type="slidenum">
              <a:rPr lang="en-US" smtClean="0"/>
              <a:t>28</a:t>
            </a:fld>
            <a:endParaRPr lang="en-US"/>
          </a:p>
        </p:txBody>
      </p:sp>
    </p:spTree>
    <p:extLst>
      <p:ext uri="{BB962C8B-B14F-4D97-AF65-F5344CB8AC3E}">
        <p14:creationId xmlns:p14="http://schemas.microsoft.com/office/powerpoint/2010/main" val="282040550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Investigation and Pursuit of </a:t>
            </a:r>
            <a:br>
              <a:rPr lang="en-US"/>
            </a:br>
            <a:r>
              <a:rPr lang="en-US"/>
              <a:t>Claims and Causes of Action</a:t>
            </a:r>
          </a:p>
        </p:txBody>
      </p:sp>
      <p:sp>
        <p:nvSpPr>
          <p:cNvPr id="4" name="Slide Number Placeholder 3"/>
          <p:cNvSpPr>
            <a:spLocks noGrp="1"/>
          </p:cNvSpPr>
          <p:nvPr>
            <p:ph type="sldNum" sz="quarter" idx="4"/>
          </p:nvPr>
        </p:nvSpPr>
        <p:spPr/>
        <p:txBody>
          <a:bodyPr/>
          <a:lstStyle/>
          <a:p>
            <a:fld id="{1EBA36C4-9B26-4025-AD1A-660E8A137989}" type="slidenum">
              <a:rPr lang="en-US" smtClean="0"/>
              <a:t>29</a:t>
            </a:fld>
            <a:endParaRPr lang="en-US"/>
          </a:p>
        </p:txBody>
      </p:sp>
      <p:sp>
        <p:nvSpPr>
          <p:cNvPr id="5" name="Content Placeholder 4"/>
          <p:cNvSpPr>
            <a:spLocks noGrp="1"/>
          </p:cNvSpPr>
          <p:nvPr>
            <p:ph idx="1"/>
          </p:nvPr>
        </p:nvSpPr>
        <p:spPr>
          <a:xfrm>
            <a:off x="457200" y="960437"/>
            <a:ext cx="8229600" cy="5135563"/>
          </a:xfrm>
        </p:spPr>
        <p:txBody>
          <a:bodyPr>
            <a:normAutofit lnSpcReduction="10000"/>
          </a:bodyPr>
          <a:lstStyle/>
          <a:p>
            <a:pPr marL="0" indent="-347663">
              <a:spcBef>
                <a:spcPct val="0"/>
              </a:spcBef>
              <a:spcAft>
                <a:spcPts val="1200"/>
              </a:spcAft>
            </a:pPr>
            <a:r>
              <a:rPr lang="en-US" sz="2600" spc="75" smtClean="0">
                <a:solidFill>
                  <a:srgbClr val="000000"/>
                </a:solidFill>
                <a:latin typeface="Arial" panose="02020603050405020304" pitchFamily="2"/>
              </a:rPr>
              <a:t>Insurance Issues</a:t>
            </a:r>
          </a:p>
          <a:p>
            <a:pPr marL="625475" lvl="1">
              <a:spcBef>
                <a:spcPct val="0"/>
              </a:spcBef>
              <a:spcAft>
                <a:spcPts val="1200"/>
              </a:spcAft>
              <a:buFont typeface="Symbol" panose="05050102010706020507" pitchFamily="18" charset="2"/>
              <a:buChar char="·"/>
            </a:pPr>
            <a:r>
              <a:rPr lang="en-US" sz="2200" smtClean="0">
                <a:solidFill>
                  <a:srgbClr val="000000"/>
                </a:solidFill>
                <a:latin typeface="Arial" panose="02020603050405020304" pitchFamily="2"/>
              </a:rPr>
              <a:t>Change in Control</a:t>
            </a:r>
          </a:p>
          <a:p>
            <a:pPr marL="914400" indent="-288925">
              <a:spcBef>
                <a:spcPct val="0"/>
              </a:spcBef>
              <a:spcAft>
                <a:spcPts val="1200"/>
              </a:spcAft>
              <a:buFont typeface="Symbol" panose="05050102010706020507" pitchFamily="18" charset="2"/>
              <a:buChar char="-"/>
            </a:pPr>
            <a:r>
              <a:rPr lang="en-US" sz="1850" spc="-25">
                <a:solidFill>
                  <a:srgbClr val="000000"/>
                </a:solidFill>
                <a:latin typeface="Arial" panose="02020603050405020304" pitchFamily="2"/>
              </a:rPr>
              <a:t>A change in control under a D&amp;O policy may be triggered in many ways during the restructuring of a company (both in and out of Court) </a:t>
            </a:r>
            <a:endParaRPr lang="en-US" sz="1850" spc="-25" smtClean="0">
              <a:solidFill>
                <a:srgbClr val="000000"/>
              </a:solidFill>
              <a:latin typeface="Arial" panose="02020603050405020304" pitchFamily="2"/>
            </a:endParaRPr>
          </a:p>
          <a:p>
            <a:pPr marL="914400" indent="-288925">
              <a:spcBef>
                <a:spcPct val="0"/>
              </a:spcBef>
              <a:spcAft>
                <a:spcPts val="1200"/>
              </a:spcAft>
              <a:buFont typeface="Symbol" panose="05050102010706020507" pitchFamily="18" charset="2"/>
              <a:buChar char="-"/>
            </a:pPr>
            <a:r>
              <a:rPr lang="en-US" sz="1850" spc="-25">
                <a:solidFill>
                  <a:srgbClr val="000000"/>
                </a:solidFill>
                <a:latin typeface="Arial" panose="02020603050405020304" pitchFamily="2"/>
              </a:rPr>
              <a:t>In most Chapter 11 cases, this occurs upon the date of plan implementation, or the effective date. </a:t>
            </a:r>
            <a:endParaRPr lang="en-US" sz="1850" spc="-25" smtClean="0">
              <a:solidFill>
                <a:srgbClr val="000000"/>
              </a:solidFill>
              <a:latin typeface="Arial" panose="02020603050405020304" pitchFamily="2"/>
            </a:endParaRPr>
          </a:p>
          <a:p>
            <a:pPr marL="1314450" lvl="1" indent="-288925">
              <a:spcBef>
                <a:spcPct val="0"/>
              </a:spcBef>
              <a:spcAft>
                <a:spcPts val="1200"/>
              </a:spcAft>
              <a:buFont typeface="Courier New" panose="02070309020205020404" pitchFamily="49" charset="0"/>
              <a:buChar char="o"/>
            </a:pPr>
            <a:r>
              <a:rPr lang="en-US" sz="1600" spc="-20">
                <a:solidFill>
                  <a:srgbClr val="000000"/>
                </a:solidFill>
                <a:latin typeface="Arial" panose="02020603050405020304" pitchFamily="2"/>
              </a:rPr>
              <a:t>Does the appointment of a Chapter 11 Trustee constitute a change in control? Change in management? </a:t>
            </a:r>
            <a:endParaRPr lang="en-US" sz="1600" spc="-20" smtClean="0">
              <a:solidFill>
                <a:srgbClr val="000000"/>
              </a:solidFill>
              <a:latin typeface="Arial" panose="02020603050405020304" pitchFamily="2"/>
            </a:endParaRPr>
          </a:p>
          <a:p>
            <a:pPr marL="1314450" lvl="1" indent="-288925">
              <a:spcBef>
                <a:spcPct val="0"/>
              </a:spcBef>
              <a:spcAft>
                <a:spcPts val="1200"/>
              </a:spcAft>
              <a:buFont typeface="Courier New" panose="02070309020205020404" pitchFamily="49" charset="0"/>
              <a:buChar char="o"/>
            </a:pPr>
            <a:r>
              <a:rPr lang="en-US" sz="1600" spc="-25" smtClean="0">
                <a:solidFill>
                  <a:srgbClr val="000000"/>
                </a:solidFill>
                <a:latin typeface="Arial" panose="02020603050405020304" pitchFamily="2"/>
              </a:rPr>
              <a:t>Is a "Structured Dismissal" a triggering event?</a:t>
            </a:r>
          </a:p>
          <a:p>
            <a:pPr marL="968375">
              <a:spcBef>
                <a:spcPct val="0"/>
              </a:spcBef>
              <a:spcAft>
                <a:spcPts val="1200"/>
              </a:spcAft>
              <a:buFont typeface="Symbol" panose="05050102010706020507" pitchFamily="18" charset="2"/>
              <a:buChar char="·"/>
            </a:pPr>
            <a:r>
              <a:rPr lang="en-US" sz="2000" smtClean="0">
                <a:solidFill>
                  <a:srgbClr val="000000"/>
                </a:solidFill>
                <a:latin typeface="Arial" panose="02020603050405020304" pitchFamily="2"/>
              </a:rPr>
              <a:t>“Tail” Coverage</a:t>
            </a:r>
          </a:p>
          <a:p>
            <a:pPr marL="1368425" lvl="1">
              <a:spcBef>
                <a:spcPct val="0"/>
              </a:spcBef>
              <a:spcAft>
                <a:spcPts val="1200"/>
              </a:spcAft>
              <a:buFont typeface="Courier New" panose="02070309020205020404" pitchFamily="49" charset="0"/>
              <a:buChar char="o"/>
            </a:pPr>
            <a:r>
              <a:rPr lang="en-US" sz="1600" smtClean="0">
                <a:solidFill>
                  <a:srgbClr val="000000"/>
                </a:solidFill>
                <a:latin typeface="Arial" panose="02020603050405020304" pitchFamily="2"/>
              </a:rPr>
              <a:t>Coverage of claims against insured if noticed during policy period, but conduct need not occur during that period.</a:t>
            </a:r>
          </a:p>
          <a:p>
            <a:pPr marL="1368425" lvl="1">
              <a:spcBef>
                <a:spcPct val="0"/>
              </a:spcBef>
              <a:spcAft>
                <a:spcPts val="1200"/>
              </a:spcAft>
              <a:buFont typeface="Courier New" panose="02070309020205020404" pitchFamily="49" charset="0"/>
              <a:buChar char="o"/>
            </a:pPr>
            <a:r>
              <a:rPr lang="en-US" sz="1600" smtClean="0">
                <a:solidFill>
                  <a:srgbClr val="000000"/>
                </a:solidFill>
                <a:latin typeface="Arial" panose="02020603050405020304" pitchFamily="2"/>
              </a:rPr>
              <a:t>These issues should be addressed pre-confirmation but what if they are not?</a:t>
            </a:r>
            <a:endParaRPr lang="en-US" sz="2200" spc="-25" smtClean="0">
              <a:solidFill>
                <a:srgbClr val="000000"/>
              </a:solidFill>
              <a:latin typeface="Arial" panose="02020603050405020304" pitchFamily="2"/>
            </a:endParaRPr>
          </a:p>
        </p:txBody>
      </p:sp>
    </p:spTree>
    <p:extLst>
      <p:ext uri="{BB962C8B-B14F-4D97-AF65-F5344CB8AC3E}">
        <p14:creationId xmlns:p14="http://schemas.microsoft.com/office/powerpoint/2010/main" val="33624507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Selection of Plan Trustee/Fiduciary</a:t>
            </a:r>
            <a:endParaRPr lang="en-US"/>
          </a:p>
        </p:txBody>
      </p:sp>
      <p:sp>
        <p:nvSpPr>
          <p:cNvPr id="3" name="Content Placeholder 2"/>
          <p:cNvSpPr>
            <a:spLocks noGrp="1"/>
          </p:cNvSpPr>
          <p:nvPr>
            <p:ph idx="1"/>
          </p:nvPr>
        </p:nvSpPr>
        <p:spPr/>
        <p:txBody>
          <a:bodyPr/>
          <a:lstStyle/>
          <a:p>
            <a:r>
              <a:rPr lang="en-US" smtClean="0"/>
              <a:t>Selection of a Plan Trustee/Fiduciary</a:t>
            </a:r>
          </a:p>
          <a:p>
            <a:pPr lvl="1"/>
            <a:r>
              <a:rPr lang="en-US" smtClean="0"/>
              <a:t>Who decides? Debtor, UCC, UST, Judge?</a:t>
            </a:r>
          </a:p>
          <a:p>
            <a:pPr lvl="1"/>
            <a:r>
              <a:rPr lang="en-US" smtClean="0"/>
              <a:t>Who can serve?</a:t>
            </a:r>
          </a:p>
          <a:p>
            <a:pPr lvl="2"/>
            <a:r>
              <a:rPr lang="en-US" smtClean="0"/>
              <a:t>Prior trustee experience necessary?  Need to be on UST’s chapter 7 trustee panel?</a:t>
            </a:r>
          </a:p>
          <a:p>
            <a:pPr lvl="2"/>
            <a:r>
              <a:rPr lang="en-US" smtClean="0"/>
              <a:t>Bonding Requirements</a:t>
            </a:r>
          </a:p>
          <a:p>
            <a:pPr lvl="2"/>
            <a:r>
              <a:rPr lang="en-US" smtClean="0"/>
              <a:t>Approval of Selection in Chapter 11 Plan/Confirmation Order</a:t>
            </a:r>
          </a:p>
          <a:p>
            <a:pPr lvl="1"/>
            <a:r>
              <a:rPr lang="en-US" smtClean="0"/>
              <a:t>Deciding on the Right Person –</a:t>
            </a:r>
          </a:p>
          <a:p>
            <a:pPr lvl="2"/>
            <a:r>
              <a:rPr lang="en-US" smtClean="0"/>
              <a:t>Prior post-confirmation trustee/plan agent experience</a:t>
            </a:r>
          </a:p>
          <a:p>
            <a:pPr lvl="2"/>
            <a:r>
              <a:rPr lang="en-US" smtClean="0"/>
              <a:t>Prior involvement in the case</a:t>
            </a:r>
          </a:p>
          <a:p>
            <a:pPr lvl="2"/>
            <a:r>
              <a:rPr lang="en-US" smtClean="0"/>
              <a:t>Other considerations</a:t>
            </a:r>
          </a:p>
          <a:p>
            <a:pPr lvl="3"/>
            <a:r>
              <a:rPr lang="en-US" smtClean="0"/>
              <a:t>What is the trustee’s/fiduciary’s role in the case?  Litigation, wind down of business, P&amp;A, environmental issues, sell assets, claims administration</a:t>
            </a:r>
          </a:p>
        </p:txBody>
      </p:sp>
      <p:sp>
        <p:nvSpPr>
          <p:cNvPr id="4" name="Slide Number Placeholder 3"/>
          <p:cNvSpPr>
            <a:spLocks noGrp="1"/>
          </p:cNvSpPr>
          <p:nvPr>
            <p:ph type="sldNum" sz="quarter" idx="4"/>
          </p:nvPr>
        </p:nvSpPr>
        <p:spPr/>
        <p:txBody>
          <a:bodyPr/>
          <a:lstStyle/>
          <a:p>
            <a:fld id="{1EBA36C4-9B26-4025-AD1A-660E8A137989}" type="slidenum">
              <a:rPr lang="en-US" smtClean="0">
                <a:solidFill>
                  <a:prstClr val="white"/>
                </a:solidFill>
              </a:rPr>
              <a:t>3</a:t>
            </a:fld>
            <a:endParaRPr lang="en-US">
              <a:solidFill>
                <a:prstClr val="white"/>
              </a:solidFill>
            </a:endParaRPr>
          </a:p>
        </p:txBody>
      </p:sp>
    </p:spTree>
    <p:extLst>
      <p:ext uri="{BB962C8B-B14F-4D97-AF65-F5344CB8AC3E}">
        <p14:creationId xmlns:p14="http://schemas.microsoft.com/office/powerpoint/2010/main" val="353052132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Non-Litigation Asset Liquidation</a:t>
            </a:r>
            <a:endParaRPr lang="en-US"/>
          </a:p>
        </p:txBody>
      </p:sp>
      <p:sp>
        <p:nvSpPr>
          <p:cNvPr id="3" name="Content Placeholder 2"/>
          <p:cNvSpPr>
            <a:spLocks noGrp="1"/>
          </p:cNvSpPr>
          <p:nvPr>
            <p:ph idx="1"/>
          </p:nvPr>
        </p:nvSpPr>
        <p:spPr/>
        <p:txBody>
          <a:bodyPr/>
          <a:lstStyle/>
          <a:p>
            <a:r>
              <a:rPr lang="en-US" smtClean="0"/>
              <a:t>Sometimes Not All Assets Were Liquidated Prior to Plan Confirmation</a:t>
            </a:r>
          </a:p>
          <a:p>
            <a:r>
              <a:rPr lang="en-US" smtClean="0"/>
              <a:t>What Authority Does Plan Provide to Sell Assets?</a:t>
            </a:r>
          </a:p>
          <a:p>
            <a:pPr lvl="1"/>
            <a:r>
              <a:rPr lang="en-US" smtClean="0"/>
              <a:t>Court approval required?</a:t>
            </a:r>
          </a:p>
          <a:p>
            <a:pPr lvl="1"/>
            <a:r>
              <a:rPr lang="en-US" smtClean="0"/>
              <a:t>Post-confirmation Committee approval?</a:t>
            </a:r>
          </a:p>
          <a:p>
            <a:pPr lvl="1"/>
            <a:r>
              <a:rPr lang="en-US" smtClean="0"/>
              <a:t>Retention of brokers/auctioneers/investment bankers?</a:t>
            </a:r>
          </a:p>
          <a:p>
            <a:r>
              <a:rPr lang="en-US" smtClean="0"/>
              <a:t>What Pre-Confirmation Sales Efforts Were Made?</a:t>
            </a:r>
          </a:p>
          <a:p>
            <a:r>
              <a:rPr lang="en-US" smtClean="0"/>
              <a:t>Analysis of Whether to Sell or Abandon; is Property Burdensome to the Trust/Post-Confirmation Debtor?</a:t>
            </a:r>
          </a:p>
          <a:p>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30</a:t>
            </a:fld>
            <a:endParaRPr lang="en-US"/>
          </a:p>
        </p:txBody>
      </p:sp>
    </p:spTree>
    <p:extLst>
      <p:ext uri="{BB962C8B-B14F-4D97-AF65-F5344CB8AC3E}">
        <p14:creationId xmlns:p14="http://schemas.microsoft.com/office/powerpoint/2010/main" val="147825513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Miscellaneous and Administrative Matters</a:t>
            </a:r>
            <a:endParaRPr lang="en-US"/>
          </a:p>
        </p:txBody>
      </p:sp>
      <p:sp>
        <p:nvSpPr>
          <p:cNvPr id="3" name="Content Placeholder 2"/>
          <p:cNvSpPr>
            <a:spLocks noGrp="1"/>
          </p:cNvSpPr>
          <p:nvPr>
            <p:ph idx="1"/>
          </p:nvPr>
        </p:nvSpPr>
        <p:spPr>
          <a:xfrm>
            <a:off x="457200" y="960437"/>
            <a:ext cx="8229600" cy="5287963"/>
          </a:xfrm>
        </p:spPr>
        <p:txBody>
          <a:bodyPr>
            <a:normAutofit fontScale="85000" lnSpcReduction="20000"/>
          </a:bodyPr>
          <a:lstStyle/>
          <a:p>
            <a:pPr>
              <a:lnSpc>
                <a:spcPct val="120000"/>
              </a:lnSpc>
              <a:spcBef>
                <a:spcPct val="0"/>
              </a:spcBef>
              <a:spcAft>
                <a:spcPts val="1200"/>
              </a:spcAft>
            </a:pPr>
            <a:r>
              <a:rPr lang="en-US" sz="3400" b="1" smtClean="0"/>
              <a:t>Miscellaneous and Case Specific Tasks</a:t>
            </a:r>
          </a:p>
          <a:p>
            <a:pPr marL="625475" indent="-277813">
              <a:lnSpc>
                <a:spcPct val="120000"/>
              </a:lnSpc>
              <a:spcBef>
                <a:spcPct val="0"/>
              </a:spcBef>
              <a:spcAft>
                <a:spcPts val="600"/>
              </a:spcAft>
              <a:buFont typeface="Symbol"/>
              <a:buChar char="·"/>
            </a:pPr>
            <a:r>
              <a:rPr lang="en-US" sz="1800" smtClean="0"/>
              <a:t>Retention of Counsel/Financial Advisor/Accountants</a:t>
            </a:r>
          </a:p>
          <a:p>
            <a:pPr marL="625475" indent="-277813">
              <a:lnSpc>
                <a:spcPct val="120000"/>
              </a:lnSpc>
              <a:spcBef>
                <a:spcPct val="0"/>
              </a:spcBef>
              <a:spcAft>
                <a:spcPts val="600"/>
              </a:spcAft>
              <a:buFont typeface="Symbol"/>
              <a:buChar char="·"/>
            </a:pPr>
            <a:r>
              <a:rPr lang="en-US" sz="1800" smtClean="0"/>
              <a:t>Audits</a:t>
            </a:r>
            <a:r>
              <a:rPr lang="en-US" sz="1800" spc="-10">
                <a:solidFill>
                  <a:srgbClr val="000000"/>
                </a:solidFill>
                <a:latin typeface="Arial" panose="02020603050405020304" pitchFamily="2"/>
              </a:rPr>
              <a:t>: Tax, Insurance plans, etc... </a:t>
            </a:r>
            <a:endParaRPr lang="en-US" sz="1800" spc="-10" smtClean="0">
              <a:solidFill>
                <a:srgbClr val="000000"/>
              </a:solidFill>
              <a:latin typeface="Arial" panose="02020603050405020304" pitchFamily="2"/>
            </a:endParaRPr>
          </a:p>
          <a:p>
            <a:pPr marL="625475" indent="-277813">
              <a:lnSpc>
                <a:spcPct val="120000"/>
              </a:lnSpc>
              <a:spcBef>
                <a:spcPct val="0"/>
              </a:spcBef>
              <a:spcAft>
                <a:spcPts val="600"/>
              </a:spcAft>
              <a:buFont typeface="Symbol"/>
              <a:buChar char="·"/>
            </a:pPr>
            <a:r>
              <a:rPr lang="en-US" sz="1800" spc="-10" smtClean="0">
                <a:solidFill>
                  <a:srgbClr val="000000"/>
                </a:solidFill>
                <a:latin typeface="Arial" panose="02020603050405020304" pitchFamily="2"/>
              </a:rPr>
              <a:t>Environmental and other regulatory requirements</a:t>
            </a:r>
          </a:p>
          <a:p>
            <a:pPr marL="625475" indent="-277813">
              <a:lnSpc>
                <a:spcPct val="120000"/>
              </a:lnSpc>
              <a:spcBef>
                <a:spcPct val="0"/>
              </a:spcBef>
              <a:spcAft>
                <a:spcPts val="600"/>
              </a:spcAft>
              <a:buFont typeface="Symbol"/>
              <a:buChar char="·"/>
            </a:pPr>
            <a:r>
              <a:rPr lang="en-US" sz="1800" spc="-20" smtClean="0">
                <a:solidFill>
                  <a:srgbClr val="000000"/>
                </a:solidFill>
                <a:latin typeface="Arial" panose="02020603050405020304" pitchFamily="2"/>
              </a:rPr>
              <a:t>Employee </a:t>
            </a:r>
            <a:r>
              <a:rPr lang="en-US" sz="1800" spc="-20">
                <a:solidFill>
                  <a:srgbClr val="000000"/>
                </a:solidFill>
                <a:latin typeface="Arial" panose="02020603050405020304" pitchFamily="2"/>
              </a:rPr>
              <a:t>benefit plan terminations — 401(k) wind down </a:t>
            </a:r>
            <a:endParaRPr lang="en-US" sz="1800" spc="-20" smtClean="0">
              <a:solidFill>
                <a:srgbClr val="000000"/>
              </a:solidFill>
              <a:latin typeface="Arial" panose="02020603050405020304" pitchFamily="2"/>
            </a:endParaRPr>
          </a:p>
          <a:p>
            <a:pPr marL="625475" indent="-277813">
              <a:lnSpc>
                <a:spcPct val="120000"/>
              </a:lnSpc>
              <a:spcBef>
                <a:spcPct val="0"/>
              </a:spcBef>
              <a:spcAft>
                <a:spcPts val="600"/>
              </a:spcAft>
              <a:buFont typeface="Symbol"/>
              <a:buChar char="·"/>
            </a:pPr>
            <a:r>
              <a:rPr lang="en-US" sz="1800" spc="-5" smtClean="0">
                <a:solidFill>
                  <a:srgbClr val="000000"/>
                </a:solidFill>
                <a:latin typeface="Arial" panose="02020603050405020304" pitchFamily="2"/>
              </a:rPr>
              <a:t>Data </a:t>
            </a:r>
            <a:r>
              <a:rPr lang="en-US" sz="1800" spc="-5">
                <a:solidFill>
                  <a:srgbClr val="000000"/>
                </a:solidFill>
                <a:latin typeface="Arial" panose="02020603050405020304" pitchFamily="2"/>
              </a:rPr>
              <a:t>retention and destruction </a:t>
            </a:r>
            <a:r>
              <a:rPr lang="en-US" sz="1800" spc="-5" smtClean="0">
                <a:solidFill>
                  <a:srgbClr val="000000"/>
                </a:solidFill>
                <a:latin typeface="Arial" panose="02020603050405020304" pitchFamily="2"/>
              </a:rPr>
              <a:t> </a:t>
            </a:r>
            <a:endParaRPr lang="en-US" sz="1800" spc="-5">
              <a:solidFill>
                <a:srgbClr val="000000"/>
              </a:solidFill>
              <a:latin typeface="Arial" panose="02020603050405020304" pitchFamily="2"/>
            </a:endParaRPr>
          </a:p>
          <a:p>
            <a:pPr marL="0">
              <a:lnSpc>
                <a:spcPct val="120000"/>
              </a:lnSpc>
              <a:spcBef>
                <a:spcPct val="0"/>
              </a:spcBef>
              <a:spcAft>
                <a:spcPts val="1200"/>
              </a:spcAft>
            </a:pPr>
            <a:r>
              <a:rPr lang="en-US" sz="3400" b="1" spc="85" smtClean="0">
                <a:solidFill>
                  <a:srgbClr val="000000"/>
                </a:solidFill>
                <a:latin typeface="Arial" panose="02020603050405020304" pitchFamily="2"/>
              </a:rPr>
              <a:t>"Day-to-Day" </a:t>
            </a:r>
            <a:r>
              <a:rPr lang="en-US" sz="3400" b="1" spc="85">
                <a:solidFill>
                  <a:srgbClr val="000000"/>
                </a:solidFill>
                <a:latin typeface="Arial" panose="02020603050405020304" pitchFamily="2"/>
              </a:rPr>
              <a:t>Administrative Duties </a:t>
            </a:r>
          </a:p>
          <a:p>
            <a:pPr marL="682625" indent="-334963">
              <a:lnSpc>
                <a:spcPct val="120000"/>
              </a:lnSpc>
              <a:spcBef>
                <a:spcPct val="0"/>
              </a:spcBef>
              <a:spcAft>
                <a:spcPts val="600"/>
              </a:spcAft>
              <a:buFont typeface="Symbol"/>
              <a:buChar char="·"/>
            </a:pPr>
            <a:r>
              <a:rPr lang="en-US" sz="1800">
                <a:solidFill>
                  <a:srgbClr val="000000"/>
                </a:solidFill>
                <a:latin typeface="Arial" panose="02020603050405020304" pitchFamily="2"/>
              </a:rPr>
              <a:t>Maintaining Claims </a:t>
            </a:r>
            <a:r>
              <a:rPr lang="en-US" sz="1800" smtClean="0">
                <a:solidFill>
                  <a:srgbClr val="000000"/>
                </a:solidFill>
                <a:latin typeface="Arial" panose="02020603050405020304" pitchFamily="2"/>
              </a:rPr>
              <a:t>Register/retention of claims agent </a:t>
            </a:r>
            <a:endParaRPr lang="en-US" sz="1800">
              <a:solidFill>
                <a:srgbClr val="000000"/>
              </a:solidFill>
              <a:latin typeface="Arial" panose="02020603050405020304" pitchFamily="2"/>
            </a:endParaRPr>
          </a:p>
          <a:p>
            <a:pPr marL="682625" indent="-334963">
              <a:lnSpc>
                <a:spcPct val="120000"/>
              </a:lnSpc>
              <a:spcBef>
                <a:spcPct val="0"/>
              </a:spcBef>
              <a:spcAft>
                <a:spcPts val="600"/>
              </a:spcAft>
              <a:buFont typeface="Symbol"/>
              <a:buChar char="·"/>
            </a:pPr>
            <a:r>
              <a:rPr lang="en-US" sz="1800" spc="-10">
                <a:solidFill>
                  <a:srgbClr val="000000"/>
                </a:solidFill>
                <a:latin typeface="Arial" panose="02020603050405020304" pitchFamily="2"/>
              </a:rPr>
              <a:t>Disbursing Agent </a:t>
            </a:r>
          </a:p>
          <a:p>
            <a:pPr marL="682625" indent="-334963">
              <a:lnSpc>
                <a:spcPct val="120000"/>
              </a:lnSpc>
              <a:spcBef>
                <a:spcPct val="0"/>
              </a:spcBef>
              <a:spcAft>
                <a:spcPts val="600"/>
              </a:spcAft>
              <a:buFont typeface="Symbol"/>
              <a:buChar char="·"/>
            </a:pPr>
            <a:r>
              <a:rPr lang="en-US" sz="1800" spc="-10">
                <a:solidFill>
                  <a:srgbClr val="000000"/>
                </a:solidFill>
                <a:latin typeface="Arial" panose="02020603050405020304" pitchFamily="2"/>
              </a:rPr>
              <a:t>Tax Returns and Beneficiary Notices </a:t>
            </a:r>
          </a:p>
          <a:p>
            <a:pPr marL="682625" indent="-334963">
              <a:lnSpc>
                <a:spcPct val="120000"/>
              </a:lnSpc>
              <a:spcBef>
                <a:spcPct val="0"/>
              </a:spcBef>
              <a:spcAft>
                <a:spcPts val="600"/>
              </a:spcAft>
              <a:buFont typeface="Symbol"/>
              <a:buChar char="·"/>
            </a:pPr>
            <a:r>
              <a:rPr lang="en-US" sz="1800" spc="-5">
                <a:solidFill>
                  <a:srgbClr val="000000"/>
                </a:solidFill>
                <a:latin typeface="Arial" panose="02020603050405020304" pitchFamily="2"/>
              </a:rPr>
              <a:t>Maintaining bank accounts </a:t>
            </a:r>
          </a:p>
          <a:p>
            <a:pPr marL="682625" indent="-334963">
              <a:lnSpc>
                <a:spcPct val="120000"/>
              </a:lnSpc>
              <a:spcBef>
                <a:spcPct val="0"/>
              </a:spcBef>
              <a:spcAft>
                <a:spcPts val="600"/>
              </a:spcAft>
              <a:buFont typeface="Symbol"/>
              <a:buChar char="·"/>
            </a:pPr>
            <a:r>
              <a:rPr lang="en-US" sz="1800" spc="-20">
                <a:solidFill>
                  <a:srgbClr val="000000"/>
                </a:solidFill>
                <a:latin typeface="Arial" panose="02020603050405020304" pitchFamily="2"/>
              </a:rPr>
              <a:t>Post confirmation quarterly reports required by office of the U.S. </a:t>
            </a:r>
            <a:r>
              <a:rPr lang="en-US" sz="1800" spc="-15" smtClean="0">
                <a:solidFill>
                  <a:srgbClr val="000000"/>
                </a:solidFill>
                <a:latin typeface="Arial" panose="02020603050405020304" pitchFamily="2"/>
              </a:rPr>
              <a:t>Trustee </a:t>
            </a:r>
            <a:endParaRPr lang="en-US" sz="1800" spc="-15">
              <a:solidFill>
                <a:srgbClr val="000000"/>
              </a:solidFill>
              <a:latin typeface="Arial" panose="02020603050405020304" pitchFamily="2"/>
            </a:endParaRPr>
          </a:p>
          <a:p>
            <a:pPr marL="682625" indent="-334963">
              <a:lnSpc>
                <a:spcPct val="120000"/>
              </a:lnSpc>
              <a:spcBef>
                <a:spcPct val="0"/>
              </a:spcBef>
              <a:spcAft>
                <a:spcPts val="600"/>
              </a:spcAft>
              <a:buFont typeface="Symbol"/>
              <a:buChar char="·"/>
            </a:pPr>
            <a:r>
              <a:rPr lang="en-US" sz="1800" spc="-5">
                <a:solidFill>
                  <a:srgbClr val="000000"/>
                </a:solidFill>
                <a:latin typeface="Arial" panose="02020603050405020304" pitchFamily="2"/>
              </a:rPr>
              <a:t>Paying invoices, creating budgets, monitoring costs </a:t>
            </a:r>
          </a:p>
          <a:p>
            <a:pPr marL="682625" indent="-334963">
              <a:lnSpc>
                <a:spcPct val="120000"/>
              </a:lnSpc>
              <a:spcBef>
                <a:spcPct val="0"/>
              </a:spcBef>
              <a:spcAft>
                <a:spcPts val="1200"/>
              </a:spcAft>
              <a:buFont typeface="Symbol"/>
              <a:buChar char="·"/>
            </a:pPr>
            <a:r>
              <a:rPr lang="en-US" sz="1800" spc="-5">
                <a:solidFill>
                  <a:srgbClr val="000000"/>
                </a:solidFill>
                <a:latin typeface="Arial" panose="02020603050405020304" pitchFamily="2"/>
              </a:rPr>
              <a:t>Fielding creditor inquiries </a:t>
            </a:r>
          </a:p>
          <a:p>
            <a:pPr lvl="1"/>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31</a:t>
            </a:fld>
            <a:endParaRPr lang="en-US"/>
          </a:p>
        </p:txBody>
      </p:sp>
    </p:spTree>
    <p:extLst>
      <p:ext uri="{BB962C8B-B14F-4D97-AF65-F5344CB8AC3E}">
        <p14:creationId xmlns:p14="http://schemas.microsoft.com/office/powerpoint/2010/main" val="383150934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Concluding </a:t>
            </a:r>
            <a:br>
              <a:rPr lang="en-US" smtClean="0"/>
            </a:br>
            <a:r>
              <a:rPr lang="en-US" smtClean="0"/>
              <a:t>the Chapter 11 “Case”</a:t>
            </a:r>
            <a:endParaRPr lang="en-US"/>
          </a:p>
        </p:txBody>
      </p:sp>
      <p:sp>
        <p:nvSpPr>
          <p:cNvPr id="3" name="Content Placeholder 2"/>
          <p:cNvSpPr>
            <a:spLocks noGrp="1"/>
          </p:cNvSpPr>
          <p:nvPr>
            <p:ph idx="1"/>
          </p:nvPr>
        </p:nvSpPr>
        <p:spPr/>
        <p:txBody>
          <a:bodyPr/>
          <a:lstStyle/>
          <a:p>
            <a:r>
              <a:rPr lang="en-US" smtClean="0"/>
              <a:t>What typically triggers the closing of the trust/conclusion of the chapter 11 plan?</a:t>
            </a:r>
          </a:p>
          <a:p>
            <a:r>
              <a:rPr lang="en-US" smtClean="0"/>
              <a:t>Actual bankruptcy “case” might be closed before post-confirmation trust/chapter 11 plan is fully administered</a:t>
            </a:r>
          </a:p>
          <a:p>
            <a:pPr lvl="1"/>
            <a:r>
              <a:rPr lang="en-US" smtClean="0"/>
              <a:t>Consider what to include in “final decree”</a:t>
            </a:r>
          </a:p>
          <a:p>
            <a:r>
              <a:rPr lang="en-US" smtClean="0"/>
              <a:t>Winding down the Trust/Debtor</a:t>
            </a:r>
          </a:p>
          <a:p>
            <a:pPr lvl="1"/>
            <a:r>
              <a:rPr lang="en-US" smtClean="0"/>
              <a:t>Final Tax Returns</a:t>
            </a:r>
          </a:p>
          <a:p>
            <a:pPr lvl="1"/>
            <a:r>
              <a:rPr lang="en-US" smtClean="0"/>
              <a:t>Final Distributions</a:t>
            </a:r>
          </a:p>
          <a:p>
            <a:pPr lvl="1"/>
            <a:r>
              <a:rPr lang="en-US" smtClean="0"/>
              <a:t>Possible Reserves for Document Retention, etc.</a:t>
            </a:r>
          </a:p>
          <a:p>
            <a:pPr lvl="1"/>
            <a:r>
              <a:rPr lang="en-US" smtClean="0"/>
              <a:t>Notices required under trust document/chapter 11 plan?</a:t>
            </a: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32</a:t>
            </a:fld>
            <a:endParaRPr lang="en-US"/>
          </a:p>
        </p:txBody>
      </p:sp>
    </p:spTree>
    <p:extLst>
      <p:ext uri="{BB962C8B-B14F-4D97-AF65-F5344CB8AC3E}">
        <p14:creationId xmlns:p14="http://schemas.microsoft.com/office/powerpoint/2010/main" val="425696014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Choosing a Post-Confirmation Vehicle</a:t>
            </a:r>
            <a:endParaRPr lang="en-US"/>
          </a:p>
        </p:txBody>
      </p:sp>
      <p:sp>
        <p:nvSpPr>
          <p:cNvPr id="3" name="Content Placeholder 2"/>
          <p:cNvSpPr>
            <a:spLocks noGrp="1"/>
          </p:cNvSpPr>
          <p:nvPr>
            <p:ph idx="1"/>
          </p:nvPr>
        </p:nvSpPr>
        <p:spPr/>
        <p:txBody>
          <a:bodyPr/>
          <a:lstStyle/>
          <a:p>
            <a:r>
              <a:rPr lang="en-US" smtClean="0"/>
              <a:t>What is the best post-confirmation “vehicle” to use?</a:t>
            </a:r>
          </a:p>
          <a:p>
            <a:pPr lvl="1"/>
            <a:r>
              <a:rPr lang="en-US" smtClean="0"/>
              <a:t>Most Common – Post-Confirmation Trusts</a:t>
            </a:r>
          </a:p>
          <a:p>
            <a:pPr lvl="2"/>
            <a:r>
              <a:rPr lang="en-US" smtClean="0"/>
              <a:t>Litigation Trusts</a:t>
            </a:r>
          </a:p>
          <a:p>
            <a:pPr lvl="2"/>
            <a:r>
              <a:rPr lang="en-US" smtClean="0"/>
              <a:t>Liquidation Trusts</a:t>
            </a:r>
          </a:p>
          <a:p>
            <a:pPr lvl="2"/>
            <a:r>
              <a:rPr lang="en-US" smtClean="0"/>
              <a:t>Environmental Clean-Up/P&amp;A Trusts</a:t>
            </a:r>
          </a:p>
          <a:p>
            <a:pPr lvl="2"/>
            <a:r>
              <a:rPr lang="en-US" smtClean="0"/>
              <a:t>Some combination of the above</a:t>
            </a:r>
          </a:p>
          <a:p>
            <a:pPr lvl="1"/>
            <a:r>
              <a:rPr lang="en-US" smtClean="0"/>
              <a:t>Also Used – </a:t>
            </a:r>
          </a:p>
          <a:p>
            <a:pPr lvl="2"/>
            <a:r>
              <a:rPr lang="en-US" smtClean="0"/>
              <a:t>Plan Agent</a:t>
            </a:r>
          </a:p>
          <a:p>
            <a:pPr lvl="2"/>
            <a:r>
              <a:rPr lang="en-US" smtClean="0"/>
              <a:t>Pay Agent</a:t>
            </a:r>
          </a:p>
          <a:p>
            <a:pPr lvl="2"/>
            <a:r>
              <a:rPr lang="en-US" smtClean="0"/>
              <a:t>Plan Administrator</a:t>
            </a:r>
          </a:p>
          <a:p>
            <a:pPr lvl="2"/>
            <a:r>
              <a:rPr lang="en-US" smtClean="0"/>
              <a:t>Distribution Agent</a:t>
            </a: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4</a:t>
            </a:fld>
            <a:endParaRPr lang="en-US"/>
          </a:p>
        </p:txBody>
      </p:sp>
    </p:spTree>
    <p:extLst>
      <p:ext uri="{BB962C8B-B14F-4D97-AF65-F5344CB8AC3E}">
        <p14:creationId xmlns:p14="http://schemas.microsoft.com/office/powerpoint/2010/main" val="91460760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How Are Trusts Created?</a:t>
            </a:r>
            <a:endParaRPr lang="en-US"/>
          </a:p>
        </p:txBody>
      </p:sp>
      <p:sp>
        <p:nvSpPr>
          <p:cNvPr id="3" name="Content Placeholder 2"/>
          <p:cNvSpPr>
            <a:spLocks noGrp="1"/>
          </p:cNvSpPr>
          <p:nvPr>
            <p:ph idx="1"/>
          </p:nvPr>
        </p:nvSpPr>
        <p:spPr>
          <a:xfrm>
            <a:off x="533400" y="1143000"/>
            <a:ext cx="8229600" cy="4906963"/>
          </a:xfrm>
        </p:spPr>
        <p:txBody>
          <a:bodyPr>
            <a:normAutofit/>
          </a:bodyPr>
          <a:lstStyle/>
          <a:p>
            <a:pPr>
              <a:spcBef>
                <a:spcPct val="0"/>
              </a:spcBef>
              <a:spcAft>
                <a:spcPts val="1200"/>
              </a:spcAft>
            </a:pPr>
            <a:r>
              <a:rPr lang="en-US">
                <a:solidFill>
                  <a:srgbClr val="000000"/>
                </a:solidFill>
                <a:latin typeface="Arial" panose="02020603050405020304" pitchFamily="2"/>
              </a:rPr>
              <a:t>Trusts are created by contract </a:t>
            </a:r>
          </a:p>
          <a:p>
            <a:pPr marR="45720">
              <a:spcBef>
                <a:spcPct val="0"/>
              </a:spcBef>
              <a:spcAft>
                <a:spcPts val="1200"/>
              </a:spcAft>
            </a:pPr>
            <a:r>
              <a:rPr lang="en-US">
                <a:solidFill>
                  <a:srgbClr val="000000"/>
                </a:solidFill>
                <a:latin typeface="Arial" panose="02020603050405020304" pitchFamily="2"/>
              </a:rPr>
              <a:t>Created by an agreement between creditors and other parties-in-interest, usually through a confirmed </a:t>
            </a:r>
            <a:r>
              <a:rPr lang="en-US" smtClean="0">
                <a:solidFill>
                  <a:srgbClr val="000000"/>
                </a:solidFill>
                <a:latin typeface="Arial" panose="02020603050405020304" pitchFamily="2"/>
              </a:rPr>
              <a:t/>
            </a:r>
            <a:br>
              <a:rPr lang="en-US" smtClean="0">
                <a:solidFill>
                  <a:srgbClr val="000000"/>
                </a:solidFill>
                <a:latin typeface="Arial" panose="02020603050405020304" pitchFamily="2"/>
              </a:rPr>
            </a:br>
            <a:r>
              <a:rPr lang="en-US" smtClean="0">
                <a:solidFill>
                  <a:srgbClr val="000000"/>
                </a:solidFill>
                <a:latin typeface="Arial" panose="02020603050405020304" pitchFamily="2"/>
              </a:rPr>
              <a:t>Chapter 11 </a:t>
            </a:r>
            <a:r>
              <a:rPr lang="en-US">
                <a:solidFill>
                  <a:srgbClr val="000000"/>
                </a:solidFill>
                <a:latin typeface="Arial" panose="02020603050405020304" pitchFamily="2"/>
              </a:rPr>
              <a:t>Plan </a:t>
            </a:r>
          </a:p>
          <a:p>
            <a:pPr marR="502920">
              <a:spcBef>
                <a:spcPct val="0"/>
              </a:spcBef>
              <a:spcAft>
                <a:spcPts val="1200"/>
              </a:spcAft>
            </a:pPr>
            <a:r>
              <a:rPr lang="en-US" smtClean="0">
                <a:solidFill>
                  <a:srgbClr val="000000"/>
                </a:solidFill>
                <a:latin typeface="Arial" panose="02020603050405020304" pitchFamily="2"/>
              </a:rPr>
              <a:t>A confirmed </a:t>
            </a:r>
            <a:r>
              <a:rPr lang="en-US">
                <a:solidFill>
                  <a:srgbClr val="000000"/>
                </a:solidFill>
                <a:latin typeface="Arial" panose="02020603050405020304" pitchFamily="2"/>
              </a:rPr>
              <a:t>plan is not the only way a Trust can be created: </a:t>
            </a:r>
          </a:p>
          <a:p>
            <a:pPr marL="682625" indent="-334963">
              <a:spcBef>
                <a:spcPct val="0"/>
              </a:spcBef>
              <a:spcAft>
                <a:spcPts val="1200"/>
              </a:spcAft>
              <a:buFont typeface="Symbol"/>
              <a:buChar char="·"/>
            </a:pPr>
            <a:r>
              <a:rPr lang="en-US">
                <a:solidFill>
                  <a:srgbClr val="000000"/>
                </a:solidFill>
                <a:latin typeface="Arial" panose="02020603050405020304" pitchFamily="2"/>
              </a:rPr>
              <a:t>Structured Dismissals </a:t>
            </a:r>
          </a:p>
          <a:p>
            <a:pPr marL="682625" indent="-334963">
              <a:spcBef>
                <a:spcPct val="0"/>
              </a:spcBef>
              <a:spcAft>
                <a:spcPts val="1200"/>
              </a:spcAft>
              <a:buFont typeface="Symbol"/>
              <a:buChar char="·"/>
            </a:pPr>
            <a:r>
              <a:rPr lang="en-US">
                <a:solidFill>
                  <a:srgbClr val="000000"/>
                </a:solidFill>
                <a:latin typeface="Arial" panose="02020603050405020304" pitchFamily="2"/>
              </a:rPr>
              <a:t>Settlement Agreements</a:t>
            </a:r>
            <a:endParaRPr lang="en-US" spc="-50" smtClean="0">
              <a:solidFill>
                <a:srgbClr val="000000"/>
              </a:solidFill>
              <a:latin typeface="Arial" panose="02020603050405020304" pitchFamily="2"/>
            </a:endParaRPr>
          </a:p>
          <a:p>
            <a:pPr marL="231775" indent="-231775">
              <a:lnSpc>
                <a:spcPts val="3000"/>
              </a:lnSpc>
              <a:buFont typeface="Symbol"/>
              <a:buChar char="·"/>
            </a:pPr>
            <a:endParaRPr lang="en-US" spc="-45">
              <a:solidFill>
                <a:srgbClr val="000000"/>
              </a:solidFill>
              <a:latin typeface="Arial" panose="02020603050405020304" pitchFamily="2"/>
            </a:endParaRPr>
          </a:p>
          <a:p>
            <a:pPr marL="231775" marR="365760" indent="-231775">
              <a:lnSpc>
                <a:spcPts val="2200"/>
              </a:lnSpc>
              <a:buFont typeface="Symbol"/>
              <a:buChar char="·"/>
            </a:pP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solidFill>
                  <a:prstClr val="white"/>
                </a:solidFill>
              </a:rPr>
              <a:t>5</a:t>
            </a:fld>
            <a:endParaRPr lang="en-US">
              <a:solidFill>
                <a:prstClr val="white"/>
              </a:solidFill>
            </a:endParaRPr>
          </a:p>
        </p:txBody>
      </p:sp>
    </p:spTree>
    <p:extLst>
      <p:ext uri="{BB962C8B-B14F-4D97-AF65-F5344CB8AC3E}">
        <p14:creationId xmlns:p14="http://schemas.microsoft.com/office/powerpoint/2010/main" val="379565679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What is a Post-Confirmation</a:t>
            </a:r>
            <a:br>
              <a:rPr lang="en-US" smtClean="0"/>
            </a:br>
            <a:r>
              <a:rPr lang="en-US" smtClean="0"/>
              <a:t>Litigation/Liquidation Trust?</a:t>
            </a:r>
            <a:endParaRPr lang="en-US"/>
          </a:p>
        </p:txBody>
      </p:sp>
      <p:sp>
        <p:nvSpPr>
          <p:cNvPr id="3" name="Content Placeholder 2"/>
          <p:cNvSpPr>
            <a:spLocks noGrp="1"/>
          </p:cNvSpPr>
          <p:nvPr>
            <p:ph idx="1"/>
          </p:nvPr>
        </p:nvSpPr>
        <p:spPr>
          <a:xfrm>
            <a:off x="533400" y="1143000"/>
            <a:ext cx="8229600" cy="4906963"/>
          </a:xfrm>
        </p:spPr>
        <p:txBody>
          <a:bodyPr>
            <a:normAutofit lnSpcReduction="10000"/>
          </a:bodyPr>
          <a:lstStyle/>
          <a:p>
            <a:pPr marR="365760">
              <a:spcBef>
                <a:spcPct val="0"/>
              </a:spcBef>
              <a:spcAft>
                <a:spcPts val="1200"/>
              </a:spcAft>
            </a:pPr>
            <a:r>
              <a:rPr lang="en-US">
                <a:solidFill>
                  <a:srgbClr val="000000"/>
                </a:solidFill>
                <a:latin typeface="Arial" panose="02020603050405020304" pitchFamily="2"/>
              </a:rPr>
              <a:t>Trusts are separate and distinct legal entities and are created for the benefit of a </a:t>
            </a:r>
            <a:r>
              <a:rPr lang="en-US" smtClean="0">
                <a:solidFill>
                  <a:srgbClr val="000000"/>
                </a:solidFill>
                <a:latin typeface="Arial" panose="02020603050405020304" pitchFamily="2"/>
              </a:rPr>
              <a:t>Debtor's </a:t>
            </a:r>
            <a:r>
              <a:rPr lang="en-US">
                <a:solidFill>
                  <a:srgbClr val="000000"/>
                </a:solidFill>
                <a:latin typeface="Arial" panose="02020603050405020304" pitchFamily="2"/>
              </a:rPr>
              <a:t>creditors to prosecute certain causes of action and/or liquidate assets that are transferred to the Trust, usually as a result of a </a:t>
            </a:r>
            <a:r>
              <a:rPr lang="en-US" smtClean="0">
                <a:solidFill>
                  <a:srgbClr val="000000"/>
                </a:solidFill>
                <a:latin typeface="Arial" panose="02020603050405020304" pitchFamily="2"/>
              </a:rPr>
              <a:t>Debtor's </a:t>
            </a:r>
            <a:r>
              <a:rPr lang="en-US">
                <a:solidFill>
                  <a:srgbClr val="000000"/>
                </a:solidFill>
                <a:latin typeface="Arial" panose="02020603050405020304" pitchFamily="2"/>
              </a:rPr>
              <a:t>confirmed plan. </a:t>
            </a:r>
          </a:p>
          <a:p>
            <a:pPr marR="365760">
              <a:spcBef>
                <a:spcPct val="0"/>
              </a:spcBef>
              <a:spcAft>
                <a:spcPts val="1200"/>
              </a:spcAft>
            </a:pPr>
            <a:r>
              <a:rPr lang="en-US" smtClean="0">
                <a:solidFill>
                  <a:srgbClr val="000000"/>
                </a:solidFill>
                <a:latin typeface="Arial" panose="02020603050405020304" pitchFamily="2"/>
              </a:rPr>
              <a:t>The </a:t>
            </a:r>
            <a:r>
              <a:rPr lang="en-US">
                <a:solidFill>
                  <a:srgbClr val="000000"/>
                </a:solidFill>
                <a:latin typeface="Arial" panose="02020603050405020304" pitchFamily="2"/>
              </a:rPr>
              <a:t>creation of Trusts are authorized under section 1123(b)(3)(</a:t>
            </a:r>
            <a:r>
              <a:rPr lang="en-US" smtClean="0">
                <a:solidFill>
                  <a:srgbClr val="000000"/>
                </a:solidFill>
                <a:latin typeface="Arial" panose="02020603050405020304" pitchFamily="2"/>
              </a:rPr>
              <a:t>B) ".. </a:t>
            </a:r>
            <a:r>
              <a:rPr lang="en-US">
                <a:solidFill>
                  <a:srgbClr val="000000"/>
                </a:solidFill>
                <a:latin typeface="Arial" panose="02020603050405020304" pitchFamily="2"/>
              </a:rPr>
              <a:t>a plan may provide for the retention and enforcement by the debtor, by the trustee, or by a representative of the estate appointed for such purpose, of any such claim or interest</a:t>
            </a:r>
            <a:r>
              <a:rPr lang="en-US" smtClean="0">
                <a:solidFill>
                  <a:srgbClr val="000000"/>
                </a:solidFill>
                <a:latin typeface="Arial" panose="02020603050405020304" pitchFamily="2"/>
              </a:rPr>
              <a:t>..." </a:t>
            </a:r>
          </a:p>
          <a:p>
            <a:pPr marR="365760">
              <a:spcBef>
                <a:spcPct val="0"/>
              </a:spcBef>
              <a:spcAft>
                <a:spcPts val="1200"/>
              </a:spcAft>
            </a:pPr>
            <a:r>
              <a:rPr lang="en-US" smtClean="0">
                <a:solidFill>
                  <a:srgbClr val="000000"/>
                </a:solidFill>
                <a:latin typeface="Arial" panose="02020603050405020304" pitchFamily="2"/>
              </a:rPr>
              <a:t>The </a:t>
            </a:r>
            <a:r>
              <a:rPr lang="en-US">
                <a:solidFill>
                  <a:srgbClr val="000000"/>
                </a:solidFill>
                <a:latin typeface="Arial" panose="02020603050405020304" pitchFamily="2"/>
              </a:rPr>
              <a:t>ultimate </a:t>
            </a:r>
            <a:r>
              <a:rPr lang="en-US" smtClean="0">
                <a:solidFill>
                  <a:srgbClr val="000000"/>
                </a:solidFill>
                <a:latin typeface="Arial" panose="02020603050405020304" pitchFamily="2"/>
              </a:rPr>
              <a:t>goal </a:t>
            </a:r>
            <a:r>
              <a:rPr lang="en-US">
                <a:solidFill>
                  <a:srgbClr val="000000"/>
                </a:solidFill>
                <a:latin typeface="Arial" panose="02020603050405020304" pitchFamily="2"/>
              </a:rPr>
              <a:t>is to make pro-rata distributions to the Trust beneficiaries (holders of claims against the pre-confirmation Debtor) </a:t>
            </a: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solidFill>
                  <a:prstClr val="white"/>
                </a:solidFill>
              </a:rPr>
              <a:t>6</a:t>
            </a:fld>
            <a:endParaRPr lang="en-US">
              <a:solidFill>
                <a:prstClr val="white"/>
              </a:solidFill>
            </a:endParaRPr>
          </a:p>
        </p:txBody>
      </p:sp>
    </p:spTree>
    <p:extLst>
      <p:ext uri="{BB962C8B-B14F-4D97-AF65-F5344CB8AC3E}">
        <p14:creationId xmlns:p14="http://schemas.microsoft.com/office/powerpoint/2010/main" val="418514291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What are some key provisions that need to </a:t>
            </a:r>
            <a:br>
              <a:rPr lang="en-US" smtClean="0"/>
            </a:br>
            <a:r>
              <a:rPr lang="en-US" smtClean="0"/>
              <a:t>be considered when creating a Trust?</a:t>
            </a: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solidFill>
                  <a:prstClr val="white"/>
                </a:solidFill>
              </a:rPr>
              <a:t>7</a:t>
            </a:fld>
            <a:endParaRPr lang="en-US">
              <a:solidFill>
                <a:prstClr val="white"/>
              </a:solidFill>
            </a:endParaRPr>
          </a:p>
        </p:txBody>
      </p:sp>
      <p:sp>
        <p:nvSpPr>
          <p:cNvPr id="5" name="Content Placeholder 4"/>
          <p:cNvSpPr>
            <a:spLocks noGrp="1"/>
          </p:cNvSpPr>
          <p:nvPr>
            <p:ph idx="1"/>
          </p:nvPr>
        </p:nvSpPr>
        <p:spPr/>
        <p:txBody>
          <a:bodyPr>
            <a:normAutofit/>
          </a:bodyPr>
          <a:lstStyle/>
          <a:p>
            <a:pPr>
              <a:lnSpc>
                <a:spcPct val="110000"/>
              </a:lnSpc>
              <a:spcBef>
                <a:spcPct val="0"/>
              </a:spcBef>
              <a:spcAft>
                <a:spcPts val="1200"/>
              </a:spcAft>
            </a:pPr>
            <a:r>
              <a:rPr lang="en-US"/>
              <a:t>Most Trusts (almost all) are considered Grantor Trusts (Treasury Regulation § 301.7701-4(d) and Revenue Procedure </a:t>
            </a:r>
            <a:r>
              <a:rPr lang="en-US" smtClean="0"/>
              <a:t>94-45</a:t>
            </a:r>
            <a:r>
              <a:rPr lang="en-US"/>
              <a:t>). </a:t>
            </a:r>
          </a:p>
          <a:p>
            <a:pPr marL="682625" lvl="1" indent="-342900">
              <a:lnSpc>
                <a:spcPct val="110000"/>
              </a:lnSpc>
              <a:spcBef>
                <a:spcPct val="0"/>
              </a:spcBef>
              <a:spcAft>
                <a:spcPts val="1200"/>
              </a:spcAft>
              <a:buFont typeface="Symbol" panose="05050102010706020507" pitchFamily="18" charset="2"/>
              <a:buChar char="·"/>
            </a:pPr>
            <a:r>
              <a:rPr lang="en-US" smtClean="0"/>
              <a:t>Debtor/Estate </a:t>
            </a:r>
            <a:r>
              <a:rPr lang="en-US"/>
              <a:t>Assets </a:t>
            </a:r>
            <a:r>
              <a:rPr lang="en-US" smtClean="0">
                <a:sym typeface="Symbol" panose="05050102010706020507" pitchFamily="18" charset="2"/>
              </a:rPr>
              <a:t></a:t>
            </a:r>
            <a:r>
              <a:rPr lang="en-US" smtClean="0"/>
              <a:t> </a:t>
            </a:r>
            <a:r>
              <a:rPr lang="en-US"/>
              <a:t>Creditors </a:t>
            </a:r>
            <a:r>
              <a:rPr lang="en-US" smtClean="0">
                <a:sym typeface="Symbol" panose="05050102010706020507" pitchFamily="18" charset="2"/>
              </a:rPr>
              <a:t></a:t>
            </a:r>
            <a:r>
              <a:rPr lang="en-US" smtClean="0"/>
              <a:t> </a:t>
            </a:r>
            <a:r>
              <a:rPr lang="en-US"/>
              <a:t>Trust </a:t>
            </a:r>
          </a:p>
          <a:p>
            <a:pPr marL="1030288">
              <a:lnSpc>
                <a:spcPct val="110000"/>
              </a:lnSpc>
              <a:spcBef>
                <a:spcPct val="0"/>
              </a:spcBef>
              <a:spcAft>
                <a:spcPts val="1200"/>
              </a:spcAft>
              <a:buFont typeface="Courier New" panose="02070309020205020404" pitchFamily="49" charset="0"/>
              <a:buChar char="o"/>
            </a:pPr>
            <a:r>
              <a:rPr lang="en-US" sz="2000"/>
              <a:t>Assets are transferred first to Creditors, then into the Trust</a:t>
            </a:r>
          </a:p>
          <a:p>
            <a:pPr marL="1030288">
              <a:lnSpc>
                <a:spcPct val="110000"/>
              </a:lnSpc>
              <a:spcBef>
                <a:spcPct val="0"/>
              </a:spcBef>
              <a:spcAft>
                <a:spcPts val="1200"/>
              </a:spcAft>
              <a:buFont typeface="Courier New" panose="02070309020205020404" pitchFamily="49" charset="0"/>
              <a:buChar char="o"/>
            </a:pPr>
            <a:r>
              <a:rPr lang="en-US" sz="2000"/>
              <a:t>Creditors become owners/beneficiaries of the Trust </a:t>
            </a:r>
            <a:endParaRPr lang="en-US" sz="2000" smtClean="0"/>
          </a:p>
          <a:p>
            <a:pPr marL="1377950" lvl="1" indent="-347663">
              <a:lnSpc>
                <a:spcPct val="110000"/>
              </a:lnSpc>
              <a:spcBef>
                <a:spcPct val="0"/>
              </a:spcBef>
              <a:spcAft>
                <a:spcPts val="1200"/>
              </a:spcAft>
              <a:buFont typeface="Arial" pitchFamily="34" charset="0"/>
              <a:buChar char="•"/>
            </a:pPr>
            <a:r>
              <a:rPr lang="en-US" smtClean="0"/>
              <a:t>As </a:t>
            </a:r>
            <a:r>
              <a:rPr lang="en-US"/>
              <a:t>a result, the Trust does not generate its own tax liabilities and the Trust is enabled to make pro-rata distributions to its Beneficiaries (the former Debtor's Creditors) </a:t>
            </a:r>
          </a:p>
        </p:txBody>
      </p:sp>
    </p:spTree>
    <p:extLst>
      <p:ext uri="{BB962C8B-B14F-4D97-AF65-F5344CB8AC3E}">
        <p14:creationId xmlns:p14="http://schemas.microsoft.com/office/powerpoint/2010/main" val="183631129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Post-Confirmation Vehicles</a:t>
            </a:r>
            <a:endParaRPr lang="en-US"/>
          </a:p>
        </p:txBody>
      </p:sp>
      <p:sp>
        <p:nvSpPr>
          <p:cNvPr id="3" name="Content Placeholder 2"/>
          <p:cNvSpPr>
            <a:spLocks noGrp="1"/>
          </p:cNvSpPr>
          <p:nvPr>
            <p:ph idx="1"/>
          </p:nvPr>
        </p:nvSpPr>
        <p:spPr/>
        <p:txBody>
          <a:bodyPr/>
          <a:lstStyle/>
          <a:p>
            <a:r>
              <a:rPr lang="en-US" smtClean="0"/>
              <a:t>Non-Trust Post-Confirmation Vehicles</a:t>
            </a:r>
          </a:p>
          <a:p>
            <a:pPr lvl="1"/>
            <a:r>
              <a:rPr lang="en-US" smtClean="0"/>
              <a:t>Plan Agent, Pay Agent, Plan Administrator, Distribution Agent appointed by Bankruptcy Court pursuant to Chapter 11 Plan</a:t>
            </a:r>
          </a:p>
          <a:p>
            <a:pPr lvl="1"/>
            <a:r>
              <a:rPr lang="en-US" smtClean="0"/>
              <a:t>Debtor entity remains in place post-confirmation</a:t>
            </a:r>
          </a:p>
          <a:p>
            <a:pPr lvl="1"/>
            <a:r>
              <a:rPr lang="en-US" smtClean="0"/>
              <a:t>Plan fiduciary (Plan Agent, Plan Administrator, etc.) may become sole officer/director of Debtor post-confirmation</a:t>
            </a:r>
          </a:p>
          <a:p>
            <a:pPr lvl="1"/>
            <a:r>
              <a:rPr lang="en-US" smtClean="0"/>
              <a:t>Plan fiduciary is responsible for wind down, tax returns, etc.</a:t>
            </a:r>
          </a:p>
          <a:p>
            <a:pPr lvl="1"/>
            <a:r>
              <a:rPr lang="en-US" smtClean="0"/>
              <a:t>No separate trust entity required</a:t>
            </a:r>
          </a:p>
          <a:p>
            <a:pPr lvl="1"/>
            <a:r>
              <a:rPr lang="en-US" smtClean="0"/>
              <a:t>No limits on continued existence, except as dictated by Chapter 11 Plan</a:t>
            </a:r>
          </a:p>
          <a:p>
            <a:pPr lvl="1"/>
            <a:r>
              <a:rPr lang="en-US" smtClean="0"/>
              <a:t>Creditors receive distributions from Debtor through Plan Agent, Pay Agent, Plan Administrator or Distribution Agent</a:t>
            </a:r>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8</a:t>
            </a:fld>
            <a:endParaRPr lang="en-US"/>
          </a:p>
        </p:txBody>
      </p:sp>
    </p:spTree>
    <p:extLst>
      <p:ext uri="{BB962C8B-B14F-4D97-AF65-F5344CB8AC3E}">
        <p14:creationId xmlns:p14="http://schemas.microsoft.com/office/powerpoint/2010/main" val="19888953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Key Considerations When Creating </a:t>
            </a:r>
            <a:br>
              <a:rPr lang="en-US" smtClean="0"/>
            </a:br>
            <a:r>
              <a:rPr lang="en-US" smtClean="0"/>
              <a:t>Post-Confirmation Vehicle</a:t>
            </a:r>
            <a:endParaRPr lang="en-US"/>
          </a:p>
        </p:txBody>
      </p:sp>
      <p:sp>
        <p:nvSpPr>
          <p:cNvPr id="3" name="Content Placeholder 2"/>
          <p:cNvSpPr>
            <a:spLocks noGrp="1"/>
          </p:cNvSpPr>
          <p:nvPr>
            <p:ph idx="1"/>
          </p:nvPr>
        </p:nvSpPr>
        <p:spPr/>
        <p:txBody>
          <a:bodyPr>
            <a:normAutofit/>
          </a:bodyPr>
          <a:lstStyle/>
          <a:p>
            <a:r>
              <a:rPr lang="en-US" smtClean="0"/>
              <a:t>Whether a Trust or non-Trust Plan Fiduciary, Chapter 11 Plan and related documents must address certain </a:t>
            </a:r>
            <a:r>
              <a:rPr lang="en-US" i="1" smtClean="0"/>
              <a:t>key issues</a:t>
            </a:r>
            <a:r>
              <a:rPr lang="en-US" smtClean="0"/>
              <a:t>:</a:t>
            </a:r>
          </a:p>
          <a:p>
            <a:pPr lvl="1"/>
            <a:r>
              <a:rPr lang="en-US" smtClean="0"/>
              <a:t>Preservation of Debtor’s Information (e-mails, documents, servers)</a:t>
            </a:r>
          </a:p>
          <a:p>
            <a:pPr lvl="1"/>
            <a:r>
              <a:rPr lang="en-US" smtClean="0"/>
              <a:t>Retention of Key Employees to Assist Post-Confirmation Fiduciary</a:t>
            </a:r>
          </a:p>
          <a:p>
            <a:pPr lvl="1"/>
            <a:r>
              <a:rPr lang="en-US" smtClean="0"/>
              <a:t>Will there be a post-confirmation committee?</a:t>
            </a:r>
          </a:p>
          <a:p>
            <a:pPr lvl="1"/>
            <a:r>
              <a:rPr lang="en-US"/>
              <a:t>Plan Fiduciary Liability/Bonding </a:t>
            </a:r>
            <a:r>
              <a:rPr lang="en-US" smtClean="0"/>
              <a:t>Requirements</a:t>
            </a:r>
          </a:p>
          <a:p>
            <a:pPr lvl="1"/>
            <a:r>
              <a:rPr lang="en-US" smtClean="0"/>
              <a:t>Duration of Trust/Debtor Entity</a:t>
            </a:r>
          </a:p>
          <a:p>
            <a:pPr lvl="1"/>
            <a:r>
              <a:rPr lang="en-US" smtClean="0"/>
              <a:t>Compensation Structure for Plan Fiduciary</a:t>
            </a:r>
          </a:p>
          <a:p>
            <a:pPr lvl="1"/>
            <a:r>
              <a:rPr lang="en-US" smtClean="0"/>
              <a:t>Preservation/retention of Claims and Causes of Action (5</a:t>
            </a:r>
            <a:r>
              <a:rPr lang="en-US" baseline="30000" smtClean="0"/>
              <a:t>th</a:t>
            </a:r>
            <a:r>
              <a:rPr lang="en-US" smtClean="0"/>
              <a:t> Circuit Standard)</a:t>
            </a:r>
          </a:p>
          <a:p>
            <a:pPr lvl="1"/>
            <a:endParaRPr lang="en-US"/>
          </a:p>
        </p:txBody>
      </p:sp>
      <p:sp>
        <p:nvSpPr>
          <p:cNvPr id="4" name="Slide Number Placeholder 3"/>
          <p:cNvSpPr>
            <a:spLocks noGrp="1"/>
          </p:cNvSpPr>
          <p:nvPr>
            <p:ph type="sldNum" sz="quarter" idx="4"/>
          </p:nvPr>
        </p:nvSpPr>
        <p:spPr/>
        <p:txBody>
          <a:bodyPr/>
          <a:lstStyle/>
          <a:p>
            <a:fld id="{1EBA36C4-9B26-4025-AD1A-660E8A137989}" type="slidenum">
              <a:rPr lang="en-US" smtClean="0"/>
              <a:t>9</a:t>
            </a:fld>
            <a:endParaRPr lang="en-US"/>
          </a:p>
        </p:txBody>
      </p:sp>
    </p:spTree>
    <p:extLst>
      <p:ext uri="{BB962C8B-B14F-4D97-AF65-F5344CB8AC3E}">
        <p14:creationId xmlns:p14="http://schemas.microsoft.com/office/powerpoint/2010/main" val="354646134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7.05.17"/>
  <p:tag name="AS_TITLE" val="Aspose.Slides for .NET 4.0"/>
  <p:tag name="AS_VERSION" val="17.5"/>
</p:tagLst>
</file>

<file path=ppt/theme/theme1.xml><?xml version="1.0" encoding="utf-8"?>
<a:theme xmlns:a="http://schemas.openxmlformats.org/drawingml/2006/main" name="2012 PowerPoint Template - Bulle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Firm PowerPoint Template</Template>
  <TotalTime>0</TotalTime>
  <Words>2824</Words>
  <Application>Microsoft Office PowerPoint</Application>
  <PresentationFormat>On-screen Show (4:3)</PresentationFormat>
  <Paragraphs>304</Paragraphs>
  <Slides>32</Slides>
  <Notes>0</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2012 PowerPoint Template - Bullets</vt:lpstr>
      <vt:lpstr>1_Office Theme</vt:lpstr>
      <vt:lpstr>Independent Fiduciaries: Liquidating Trustees, Plan Agents, Pay Agents</vt:lpstr>
      <vt:lpstr>Why are Post-Confirmation  Trusts/Plan Agents Needed?</vt:lpstr>
      <vt:lpstr>Selection of Plan Trustee/Fiduciary</vt:lpstr>
      <vt:lpstr>Choosing a Post-Confirmation Vehicle</vt:lpstr>
      <vt:lpstr>How Are Trusts Created?</vt:lpstr>
      <vt:lpstr>What is a Post-Confirmation Litigation/Liquidation Trust?</vt:lpstr>
      <vt:lpstr>What are some key provisions that need to  be considered when creating a Trust?</vt:lpstr>
      <vt:lpstr>Other Post-Confirmation Vehicles</vt:lpstr>
      <vt:lpstr>Key Considerations When Creating  Post-Confirmation Vehicle</vt:lpstr>
      <vt:lpstr>Debtor Information and Employees</vt:lpstr>
      <vt:lpstr>Oversight or Post-Confirmation Committee</vt:lpstr>
      <vt:lpstr>Liability of Plan Fiduciary</vt:lpstr>
      <vt:lpstr>Duration of the Trust/Debtor Entity</vt:lpstr>
      <vt:lpstr>Compensation Structure for Plan Fiduciary</vt:lpstr>
      <vt:lpstr>Claims Preservation and Retention</vt:lpstr>
      <vt:lpstr>Claims Preservation and Retention</vt:lpstr>
      <vt:lpstr>Post-Confirmation Considerations</vt:lpstr>
      <vt:lpstr>Distributions to Creditors/Trust Beneficiaries</vt:lpstr>
      <vt:lpstr>Distributions to Creditors/Trust Beneficiaries</vt:lpstr>
      <vt:lpstr>The Process of Reconciling  and Resolving Claims</vt:lpstr>
      <vt:lpstr>The Process of Reconciling  and Resolving Claims</vt:lpstr>
      <vt:lpstr>The Process of Reconciling  and Resolving Claims</vt:lpstr>
      <vt:lpstr>The Process of Reconciling  and Resolving Claims</vt:lpstr>
      <vt:lpstr>The Process of Reconciling  and Resolving Claims</vt:lpstr>
      <vt:lpstr>The Process of Reconciling   and Resolving Claims</vt:lpstr>
      <vt:lpstr>Investigation and Pursuit of  Claims and Causes of Action</vt:lpstr>
      <vt:lpstr>Investigation and Pursuit of  Claims and Causes of Action</vt:lpstr>
      <vt:lpstr>Investigation and Pursuit of  Claims and Causes of Action</vt:lpstr>
      <vt:lpstr>Investigation and Pursuit of  Claims and Causes of Action</vt:lpstr>
      <vt:lpstr>Non-Litigation Asset Liquidation</vt:lpstr>
      <vt:lpstr>Miscellaneous and Administrative Matters</vt:lpstr>
      <vt:lpstr>Concluding  the Chapter 11 “Case”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Elizabeth Freeman</dc:creator>
  <cp:lastModifiedBy>elizabethfreeman</cp:lastModifiedBy>
  <cp:revision>2</cp:revision>
  <dcterms:created xsi:type="dcterms:W3CDTF">2018-05-07T12:12:32Z</dcterms:created>
  <dcterms:modified xsi:type="dcterms:W3CDTF">2018-05-08T15:36:29Z</dcterms:modified>
</cp:coreProperties>
</file>