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heme/themeOverride2.xml" ContentType="application/vnd.openxmlformats-officedocument.themeOverride+xml"/>
  <Override PartName="/ppt/notesSlides/notesSlide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09" r:id="rId2"/>
  </p:sldMasterIdLst>
  <p:notesMasterIdLst>
    <p:notesMasterId r:id="rId35"/>
  </p:notesMasterIdLst>
  <p:handoutMasterIdLst>
    <p:handoutMasterId r:id="rId36"/>
  </p:handoutMasterIdLst>
  <p:sldIdLst>
    <p:sldId id="314" r:id="rId3"/>
    <p:sldId id="281" r:id="rId4"/>
    <p:sldId id="298" r:id="rId5"/>
    <p:sldId id="312" r:id="rId6"/>
    <p:sldId id="300" r:id="rId7"/>
    <p:sldId id="301" r:id="rId8"/>
    <p:sldId id="302" r:id="rId9"/>
    <p:sldId id="303" r:id="rId10"/>
    <p:sldId id="305" r:id="rId11"/>
    <p:sldId id="306" r:id="rId12"/>
    <p:sldId id="307" r:id="rId13"/>
    <p:sldId id="308" r:id="rId14"/>
    <p:sldId id="310" r:id="rId15"/>
    <p:sldId id="313" r:id="rId16"/>
    <p:sldId id="320" r:id="rId17"/>
    <p:sldId id="283" r:id="rId18"/>
    <p:sldId id="316" r:id="rId19"/>
    <p:sldId id="317" r:id="rId20"/>
    <p:sldId id="319" r:id="rId21"/>
    <p:sldId id="284" r:id="rId22"/>
    <p:sldId id="285" r:id="rId23"/>
    <p:sldId id="286" r:id="rId24"/>
    <p:sldId id="321" r:id="rId25"/>
    <p:sldId id="288" r:id="rId26"/>
    <p:sldId id="289" r:id="rId27"/>
    <p:sldId id="290" r:id="rId28"/>
    <p:sldId id="291" r:id="rId29"/>
    <p:sldId id="292" r:id="rId30"/>
    <p:sldId id="293" r:id="rId31"/>
    <p:sldId id="294" r:id="rId32"/>
    <p:sldId id="295" r:id="rId33"/>
    <p:sldId id="296" r:id="rId34"/>
  </p:sldIdLst>
  <p:sldSz cx="9144000" cy="6858000" type="screen4x3"/>
  <p:notesSz cx="700405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690"/>
    <a:srgbClr val="4A66AC"/>
    <a:srgbClr val="629D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0" autoAdjust="0"/>
  </p:normalViewPr>
  <p:slideViewPr>
    <p:cSldViewPr>
      <p:cViewPr>
        <p:scale>
          <a:sx n="113" d="100"/>
          <a:sy n="113" d="100"/>
        </p:scale>
        <p:origin x="-566" y="6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C9831A-DB51-4A7C-A5D0-14D084DE0EE0}"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BD1157B2-0FD1-4573-A26B-CF8FE8FDB853}">
      <dgm:prSet custT="1"/>
      <dgm:spPr/>
      <dgm:t>
        <a:bodyPr/>
        <a:lstStyle/>
        <a:p>
          <a:r>
            <a:rPr lang="en-US" sz="1400" dirty="0"/>
            <a:t>In 2010, Energy Futures borrowed $4 billion, at 10% with notes maturing in 2020 (“First Lien”):</a:t>
          </a:r>
        </a:p>
      </dgm:t>
    </dgm:pt>
    <dgm:pt modelId="{EE0DEB4F-EBAE-4158-BCBA-0E583F801D22}" type="parTrans" cxnId="{ADA4F926-47AA-4FF0-8B11-89293587D51A}">
      <dgm:prSet/>
      <dgm:spPr/>
      <dgm:t>
        <a:bodyPr/>
        <a:lstStyle/>
        <a:p>
          <a:endParaRPr lang="en-US"/>
        </a:p>
      </dgm:t>
    </dgm:pt>
    <dgm:pt modelId="{80188D01-975A-4B66-9750-A78ECA49DBCE}" type="sibTrans" cxnId="{ADA4F926-47AA-4FF0-8B11-89293587D51A}">
      <dgm:prSet/>
      <dgm:spPr/>
      <dgm:t>
        <a:bodyPr/>
        <a:lstStyle/>
        <a:p>
          <a:endParaRPr lang="en-US"/>
        </a:p>
      </dgm:t>
    </dgm:pt>
    <dgm:pt modelId="{34BE1D46-CD47-4BB0-B796-8C5BF0CE9F75}">
      <dgm:prSet custT="1"/>
      <dgm:spPr/>
      <dgm:t>
        <a:bodyPr/>
        <a:lstStyle/>
        <a:p>
          <a:r>
            <a:rPr lang="en-US" sz="1200" dirty="0"/>
            <a:t>Provided that if there was an “Optional Redemption” by 2015, required payment of an “Applicable Premium”</a:t>
          </a:r>
        </a:p>
      </dgm:t>
    </dgm:pt>
    <dgm:pt modelId="{04C9E4AC-117A-4250-BD15-522BA9748D69}" type="parTrans" cxnId="{F472DF14-B58D-495C-9DC0-EEB356B8F88F}">
      <dgm:prSet/>
      <dgm:spPr/>
      <dgm:t>
        <a:bodyPr/>
        <a:lstStyle/>
        <a:p>
          <a:endParaRPr lang="en-US"/>
        </a:p>
      </dgm:t>
    </dgm:pt>
    <dgm:pt modelId="{B287C394-99C0-4BC6-BD5F-A7DACE93253E}" type="sibTrans" cxnId="{F472DF14-B58D-495C-9DC0-EEB356B8F88F}">
      <dgm:prSet/>
      <dgm:spPr/>
      <dgm:t>
        <a:bodyPr/>
        <a:lstStyle/>
        <a:p>
          <a:endParaRPr lang="en-US"/>
        </a:p>
      </dgm:t>
    </dgm:pt>
    <dgm:pt modelId="{74812371-10A7-4BA6-8D84-4798B7A9DCF0}">
      <dgm:prSet custT="1"/>
      <dgm:spPr/>
      <dgm:t>
        <a:bodyPr/>
        <a:lstStyle/>
        <a:p>
          <a:r>
            <a:rPr lang="en-US" sz="1200" dirty="0"/>
            <a:t>Upon a bankruptcy filing, “all outstanding Notes” became “due and payable immediately.”</a:t>
          </a:r>
        </a:p>
      </dgm:t>
    </dgm:pt>
    <dgm:pt modelId="{373A8529-12A5-4070-9DAA-FBBE923C1357}" type="parTrans" cxnId="{396C5886-F3FE-4FE1-930E-B491C171C894}">
      <dgm:prSet/>
      <dgm:spPr/>
      <dgm:t>
        <a:bodyPr/>
        <a:lstStyle/>
        <a:p>
          <a:endParaRPr lang="en-US"/>
        </a:p>
      </dgm:t>
    </dgm:pt>
    <dgm:pt modelId="{151DA856-72CA-493E-B2DC-0FB0828953A6}" type="sibTrans" cxnId="{396C5886-F3FE-4FE1-930E-B491C171C894}">
      <dgm:prSet/>
      <dgm:spPr/>
      <dgm:t>
        <a:bodyPr/>
        <a:lstStyle/>
        <a:p>
          <a:endParaRPr lang="en-US"/>
        </a:p>
      </dgm:t>
    </dgm:pt>
    <dgm:pt modelId="{463025D2-B9F7-4ED0-A6F8-081D5716A0C1}">
      <dgm:prSet custT="1"/>
      <dgm:spPr/>
      <dgm:t>
        <a:bodyPr/>
        <a:lstStyle/>
        <a:p>
          <a:r>
            <a:rPr lang="en-US" sz="1400" dirty="0"/>
            <a:t>In 2011 and 2012, Energy Futures borrowed again (“Second Lien”):</a:t>
          </a:r>
        </a:p>
      </dgm:t>
    </dgm:pt>
    <dgm:pt modelId="{F6503554-9020-4140-B153-05E93527C5EA}" type="parTrans" cxnId="{F372F97F-830F-4CB4-B199-D5EF4A7391A8}">
      <dgm:prSet/>
      <dgm:spPr/>
      <dgm:t>
        <a:bodyPr/>
        <a:lstStyle/>
        <a:p>
          <a:endParaRPr lang="en-US"/>
        </a:p>
      </dgm:t>
    </dgm:pt>
    <dgm:pt modelId="{1BAD184E-9BC6-41F7-8C3F-5AE39E3A5A99}" type="sibTrans" cxnId="{F372F97F-830F-4CB4-B199-D5EF4A7391A8}">
      <dgm:prSet/>
      <dgm:spPr/>
      <dgm:t>
        <a:bodyPr/>
        <a:lstStyle/>
        <a:p>
          <a:endParaRPr lang="en-US"/>
        </a:p>
      </dgm:t>
    </dgm:pt>
    <dgm:pt modelId="{48C16807-C31B-44DB-BDE1-E55E577515F3}">
      <dgm:prSet custT="1"/>
      <dgm:spPr/>
      <dgm:t>
        <a:bodyPr/>
        <a:lstStyle/>
        <a:p>
          <a:r>
            <a:rPr lang="en-US" sz="1200" dirty="0"/>
            <a:t>Provided payment of Applicable Premium similar to First Lien Indenture</a:t>
          </a:r>
        </a:p>
      </dgm:t>
    </dgm:pt>
    <dgm:pt modelId="{A4C01BD3-414E-4392-800B-3B89297C5D0C}" type="parTrans" cxnId="{A22B04AB-449D-4DFA-9590-B757C08E6508}">
      <dgm:prSet/>
      <dgm:spPr/>
      <dgm:t>
        <a:bodyPr/>
        <a:lstStyle/>
        <a:p>
          <a:endParaRPr lang="en-US"/>
        </a:p>
      </dgm:t>
    </dgm:pt>
    <dgm:pt modelId="{8A7A4C0B-5EED-40D2-B02A-5493AA6B3F77}" type="sibTrans" cxnId="{A22B04AB-449D-4DFA-9590-B757C08E6508}">
      <dgm:prSet/>
      <dgm:spPr/>
      <dgm:t>
        <a:bodyPr/>
        <a:lstStyle/>
        <a:p>
          <a:endParaRPr lang="en-US"/>
        </a:p>
      </dgm:t>
    </dgm:pt>
    <dgm:pt modelId="{583CA0C1-FDCE-4D18-8A13-7263859DE50F}">
      <dgm:prSet custT="1"/>
      <dgm:spPr/>
      <dgm:t>
        <a:bodyPr/>
        <a:lstStyle/>
        <a:p>
          <a:r>
            <a:rPr lang="en-US" sz="1200" dirty="0"/>
            <a:t>Upon a filing of bankruptcy, “all principal of and </a:t>
          </a:r>
          <a:r>
            <a:rPr lang="en-US" sz="1200" b="1" i="1" u="sng" dirty="0"/>
            <a:t>premium, if any</a:t>
          </a:r>
          <a:r>
            <a:rPr lang="en-US" sz="1200" dirty="0"/>
            <a:t>, interest…and any monetary obligations on the outstanding Notes shall be due and payable immediately.” </a:t>
          </a:r>
        </a:p>
      </dgm:t>
    </dgm:pt>
    <dgm:pt modelId="{2732DE34-0942-4C46-A22B-8A9A13333E11}" type="parTrans" cxnId="{2CA34202-9914-479C-9176-AB4E341FFF87}">
      <dgm:prSet/>
      <dgm:spPr/>
      <dgm:t>
        <a:bodyPr/>
        <a:lstStyle/>
        <a:p>
          <a:endParaRPr lang="en-US"/>
        </a:p>
      </dgm:t>
    </dgm:pt>
    <dgm:pt modelId="{6E06C529-0F3B-4FE2-9C96-C8C15F497105}" type="sibTrans" cxnId="{2CA34202-9914-479C-9176-AB4E341FFF87}">
      <dgm:prSet/>
      <dgm:spPr/>
      <dgm:t>
        <a:bodyPr/>
        <a:lstStyle/>
        <a:p>
          <a:endParaRPr lang="en-US"/>
        </a:p>
      </dgm:t>
    </dgm:pt>
    <dgm:pt modelId="{5FB99374-A7F8-41E1-B2B1-ED57D7FFE6A9}">
      <dgm:prSet custT="1"/>
      <dgm:spPr/>
      <dgm:t>
        <a:bodyPr/>
        <a:lstStyle/>
        <a:p>
          <a:r>
            <a:rPr lang="en-US" sz="1400" dirty="0"/>
            <a:t>In 2013, Energy Futures believed that it could refinance the notes at a material discount </a:t>
          </a:r>
        </a:p>
      </dgm:t>
    </dgm:pt>
    <dgm:pt modelId="{42C101F4-EF37-4138-8275-45E92C67F233}" type="parTrans" cxnId="{EDB2DF3E-3932-40FC-A3CF-22364C323B7A}">
      <dgm:prSet/>
      <dgm:spPr/>
      <dgm:t>
        <a:bodyPr/>
        <a:lstStyle/>
        <a:p>
          <a:endParaRPr lang="en-US"/>
        </a:p>
      </dgm:t>
    </dgm:pt>
    <dgm:pt modelId="{CBDCA595-3D40-4EDC-838A-D43D5A04C9F8}" type="sibTrans" cxnId="{EDB2DF3E-3932-40FC-A3CF-22364C323B7A}">
      <dgm:prSet/>
      <dgm:spPr/>
      <dgm:t>
        <a:bodyPr/>
        <a:lstStyle/>
        <a:p>
          <a:endParaRPr lang="en-US"/>
        </a:p>
      </dgm:t>
    </dgm:pt>
    <dgm:pt modelId="{C4107281-D03D-4B50-82A3-692713C76518}">
      <dgm:prSet custT="1"/>
      <dgm:spPr/>
      <dgm:t>
        <a:bodyPr/>
        <a:lstStyle/>
        <a:p>
          <a:r>
            <a:rPr lang="en-US" sz="1400" dirty="0"/>
            <a:t>Energy Futures filed bankruptcy in 2014</a:t>
          </a:r>
        </a:p>
      </dgm:t>
    </dgm:pt>
    <dgm:pt modelId="{119DE0BD-0168-4C3A-BB97-7018D80A7D72}" type="parTrans" cxnId="{C5D3D7C0-AC90-4CB0-8BFA-5E41F9516302}">
      <dgm:prSet/>
      <dgm:spPr/>
      <dgm:t>
        <a:bodyPr/>
        <a:lstStyle/>
        <a:p>
          <a:endParaRPr lang="en-US"/>
        </a:p>
      </dgm:t>
    </dgm:pt>
    <dgm:pt modelId="{683E2508-15F8-4A16-A30F-113D00B6E188}" type="sibTrans" cxnId="{C5D3D7C0-AC90-4CB0-8BFA-5E41F9516302}">
      <dgm:prSet/>
      <dgm:spPr/>
      <dgm:t>
        <a:bodyPr/>
        <a:lstStyle/>
        <a:p>
          <a:endParaRPr lang="en-US"/>
        </a:p>
      </dgm:t>
    </dgm:pt>
    <dgm:pt modelId="{58638A39-6239-4A15-9181-AD8C420CFD36}">
      <dgm:prSet custT="1"/>
      <dgm:spPr/>
      <dgm:t>
        <a:bodyPr/>
        <a:lstStyle/>
        <a:p>
          <a:r>
            <a:rPr lang="en-US" sz="1200" dirty="0"/>
            <a:t>To avoid paying the make whole required under the First Lien and Second Lien Indentures upon a refinancing,</a:t>
          </a:r>
        </a:p>
      </dgm:t>
    </dgm:pt>
    <dgm:pt modelId="{D8382C34-28ED-46B1-8A4A-978AA447C866}" type="parTrans" cxnId="{7B674E76-54A5-4B7F-9C48-02EAE9A846D4}">
      <dgm:prSet/>
      <dgm:spPr/>
      <dgm:t>
        <a:bodyPr/>
        <a:lstStyle/>
        <a:p>
          <a:endParaRPr lang="en-US"/>
        </a:p>
      </dgm:t>
    </dgm:pt>
    <dgm:pt modelId="{93FC2686-0092-483A-B88F-DDF5FF27A6D5}" type="sibTrans" cxnId="{7B674E76-54A5-4B7F-9C48-02EAE9A846D4}">
      <dgm:prSet/>
      <dgm:spPr/>
      <dgm:t>
        <a:bodyPr/>
        <a:lstStyle/>
        <a:p>
          <a:endParaRPr lang="en-US"/>
        </a:p>
      </dgm:t>
    </dgm:pt>
    <dgm:pt modelId="{2BD17348-50D1-4D6A-9538-A706287228F0}">
      <dgm:prSet custT="1"/>
      <dgm:spPr/>
      <dgm:t>
        <a:bodyPr/>
        <a:lstStyle/>
        <a:p>
          <a:r>
            <a:rPr lang="en-US" sz="1200" dirty="0"/>
            <a:t>Stated as much in an 8-K</a:t>
          </a:r>
        </a:p>
      </dgm:t>
    </dgm:pt>
    <dgm:pt modelId="{B69E9691-B05C-49E3-873E-966BA475036B}" type="parTrans" cxnId="{56BBC1B3-A707-491B-B274-C6CD2A9E1FEB}">
      <dgm:prSet/>
      <dgm:spPr/>
      <dgm:t>
        <a:bodyPr/>
        <a:lstStyle/>
        <a:p>
          <a:endParaRPr lang="en-US"/>
        </a:p>
      </dgm:t>
    </dgm:pt>
    <dgm:pt modelId="{DD67468B-0B2F-4E9D-988C-BF24C5041589}" type="sibTrans" cxnId="{56BBC1B3-A707-491B-B274-C6CD2A9E1FEB}">
      <dgm:prSet/>
      <dgm:spPr/>
      <dgm:t>
        <a:bodyPr/>
        <a:lstStyle/>
        <a:p>
          <a:endParaRPr lang="en-US"/>
        </a:p>
      </dgm:t>
    </dgm:pt>
    <dgm:pt modelId="{59B5F68E-21FB-435D-A640-CF3991A6C57B}" type="pres">
      <dgm:prSet presAssocID="{20C9831A-DB51-4A7C-A5D0-14D084DE0EE0}" presName="diagram" presStyleCnt="0">
        <dgm:presLayoutVars>
          <dgm:chPref val="1"/>
          <dgm:dir/>
          <dgm:animOne val="branch"/>
          <dgm:animLvl val="lvl"/>
          <dgm:resizeHandles/>
        </dgm:presLayoutVars>
      </dgm:prSet>
      <dgm:spPr/>
      <dgm:t>
        <a:bodyPr/>
        <a:lstStyle/>
        <a:p>
          <a:endParaRPr lang="en-US"/>
        </a:p>
      </dgm:t>
    </dgm:pt>
    <dgm:pt modelId="{ED249CD1-E779-4AFF-B044-C2C5A72F1ED3}" type="pres">
      <dgm:prSet presAssocID="{BD1157B2-0FD1-4573-A26B-CF8FE8FDB853}" presName="root" presStyleCnt="0"/>
      <dgm:spPr/>
    </dgm:pt>
    <dgm:pt modelId="{9C2ACB1D-3793-4C85-B8C4-B81A983C0DDE}" type="pres">
      <dgm:prSet presAssocID="{BD1157B2-0FD1-4573-A26B-CF8FE8FDB853}" presName="rootComposite" presStyleCnt="0"/>
      <dgm:spPr/>
    </dgm:pt>
    <dgm:pt modelId="{6B7E09DA-2BF0-419F-96C4-71A7DB197B5C}" type="pres">
      <dgm:prSet presAssocID="{BD1157B2-0FD1-4573-A26B-CF8FE8FDB853}" presName="rootText" presStyleLbl="node1" presStyleIdx="0" presStyleCnt="4" custScaleX="130197" custScaleY="162746" custLinFactNeighborX="14051" custLinFactNeighborY="-13835"/>
      <dgm:spPr/>
      <dgm:t>
        <a:bodyPr/>
        <a:lstStyle/>
        <a:p>
          <a:endParaRPr lang="en-US"/>
        </a:p>
      </dgm:t>
    </dgm:pt>
    <dgm:pt modelId="{17180A17-E3D2-425A-93E3-8AB9E3054AF2}" type="pres">
      <dgm:prSet presAssocID="{BD1157B2-0FD1-4573-A26B-CF8FE8FDB853}" presName="rootConnector" presStyleLbl="node1" presStyleIdx="0" presStyleCnt="4"/>
      <dgm:spPr/>
      <dgm:t>
        <a:bodyPr/>
        <a:lstStyle/>
        <a:p>
          <a:endParaRPr lang="en-US"/>
        </a:p>
      </dgm:t>
    </dgm:pt>
    <dgm:pt modelId="{427F5A85-FFFC-48B7-8F40-49219636236C}" type="pres">
      <dgm:prSet presAssocID="{BD1157B2-0FD1-4573-A26B-CF8FE8FDB853}" presName="childShape" presStyleCnt="0"/>
      <dgm:spPr/>
    </dgm:pt>
    <dgm:pt modelId="{E19B4BE7-8322-41D8-839B-401681D7D069}" type="pres">
      <dgm:prSet presAssocID="{04C9E4AC-117A-4250-BD15-522BA9748D69}" presName="Name13" presStyleLbl="parChTrans1D2" presStyleIdx="0" presStyleCnt="6"/>
      <dgm:spPr/>
      <dgm:t>
        <a:bodyPr/>
        <a:lstStyle/>
        <a:p>
          <a:endParaRPr lang="en-US"/>
        </a:p>
      </dgm:t>
    </dgm:pt>
    <dgm:pt modelId="{F843E9C3-E589-4801-8B2A-789A29968C93}" type="pres">
      <dgm:prSet presAssocID="{34BE1D46-CD47-4BB0-B796-8C5BF0CE9F75}" presName="childText" presStyleLbl="bgAcc1" presStyleIdx="0" presStyleCnt="6" custScaleX="133040" custScaleY="142740" custLinFactNeighborX="14492" custLinFactNeighborY="-20416">
        <dgm:presLayoutVars>
          <dgm:bulletEnabled val="1"/>
        </dgm:presLayoutVars>
      </dgm:prSet>
      <dgm:spPr/>
      <dgm:t>
        <a:bodyPr/>
        <a:lstStyle/>
        <a:p>
          <a:endParaRPr lang="en-US"/>
        </a:p>
      </dgm:t>
    </dgm:pt>
    <dgm:pt modelId="{907136FB-718F-4D02-8C9D-54EEDE9CE346}" type="pres">
      <dgm:prSet presAssocID="{373A8529-12A5-4070-9DAA-FBBE923C1357}" presName="Name13" presStyleLbl="parChTrans1D2" presStyleIdx="1" presStyleCnt="6"/>
      <dgm:spPr/>
      <dgm:t>
        <a:bodyPr/>
        <a:lstStyle/>
        <a:p>
          <a:endParaRPr lang="en-US"/>
        </a:p>
      </dgm:t>
    </dgm:pt>
    <dgm:pt modelId="{E8B53633-1390-4076-B3EA-0E1A4F34B954}" type="pres">
      <dgm:prSet presAssocID="{74812371-10A7-4BA6-8D84-4798B7A9DCF0}" presName="childText" presStyleLbl="bgAcc1" presStyleIdx="1" presStyleCnt="6" custScaleX="135606" custScaleY="142740" custLinFactNeighborX="17164" custLinFactNeighborY="-15529">
        <dgm:presLayoutVars>
          <dgm:bulletEnabled val="1"/>
        </dgm:presLayoutVars>
      </dgm:prSet>
      <dgm:spPr/>
      <dgm:t>
        <a:bodyPr/>
        <a:lstStyle/>
        <a:p>
          <a:endParaRPr lang="en-US"/>
        </a:p>
      </dgm:t>
    </dgm:pt>
    <dgm:pt modelId="{D6213A19-C037-4948-8550-41FB7D50ECD1}" type="pres">
      <dgm:prSet presAssocID="{463025D2-B9F7-4ED0-A6F8-081D5716A0C1}" presName="root" presStyleCnt="0"/>
      <dgm:spPr/>
    </dgm:pt>
    <dgm:pt modelId="{CF0B265F-20AC-4F05-8FE0-CB6C284287AD}" type="pres">
      <dgm:prSet presAssocID="{463025D2-B9F7-4ED0-A6F8-081D5716A0C1}" presName="rootComposite" presStyleCnt="0"/>
      <dgm:spPr/>
    </dgm:pt>
    <dgm:pt modelId="{B3E26A8D-8223-4570-995F-5D85CECE2C1B}" type="pres">
      <dgm:prSet presAssocID="{463025D2-B9F7-4ED0-A6F8-081D5716A0C1}" presName="rootText" presStyleLbl="node1" presStyleIdx="1" presStyleCnt="4" custScaleX="130197" custScaleY="162746" custLinFactNeighborX="12172" custLinFactNeighborY="-13835"/>
      <dgm:spPr/>
      <dgm:t>
        <a:bodyPr/>
        <a:lstStyle/>
        <a:p>
          <a:endParaRPr lang="en-US"/>
        </a:p>
      </dgm:t>
    </dgm:pt>
    <dgm:pt modelId="{99C03C65-E33A-4EB3-A673-CC43B26F0A74}" type="pres">
      <dgm:prSet presAssocID="{463025D2-B9F7-4ED0-A6F8-081D5716A0C1}" presName="rootConnector" presStyleLbl="node1" presStyleIdx="1" presStyleCnt="4"/>
      <dgm:spPr/>
      <dgm:t>
        <a:bodyPr/>
        <a:lstStyle/>
        <a:p>
          <a:endParaRPr lang="en-US"/>
        </a:p>
      </dgm:t>
    </dgm:pt>
    <dgm:pt modelId="{A1AE2EB8-AB92-4C74-BCB8-21BC1C28486F}" type="pres">
      <dgm:prSet presAssocID="{463025D2-B9F7-4ED0-A6F8-081D5716A0C1}" presName="childShape" presStyleCnt="0"/>
      <dgm:spPr/>
    </dgm:pt>
    <dgm:pt modelId="{C7466D27-0706-43A0-A377-B66BF960035D}" type="pres">
      <dgm:prSet presAssocID="{A4C01BD3-414E-4392-800B-3B89297C5D0C}" presName="Name13" presStyleLbl="parChTrans1D2" presStyleIdx="2" presStyleCnt="6"/>
      <dgm:spPr/>
      <dgm:t>
        <a:bodyPr/>
        <a:lstStyle/>
        <a:p>
          <a:endParaRPr lang="en-US"/>
        </a:p>
      </dgm:t>
    </dgm:pt>
    <dgm:pt modelId="{9D7D6183-0F0D-4ECB-9BFD-62E808A06D92}" type="pres">
      <dgm:prSet presAssocID="{48C16807-C31B-44DB-BDE1-E55E577515F3}" presName="childText" presStyleLbl="bgAcc1" presStyleIdx="2" presStyleCnt="6" custScaleX="133040" custScaleY="141909" custLinFactNeighborX="8785" custLinFactNeighborY="-23625">
        <dgm:presLayoutVars>
          <dgm:bulletEnabled val="1"/>
        </dgm:presLayoutVars>
      </dgm:prSet>
      <dgm:spPr/>
      <dgm:t>
        <a:bodyPr/>
        <a:lstStyle/>
        <a:p>
          <a:endParaRPr lang="en-US"/>
        </a:p>
      </dgm:t>
    </dgm:pt>
    <dgm:pt modelId="{8BD6742E-7909-46C9-8DEB-79EBC875C4ED}" type="pres">
      <dgm:prSet presAssocID="{2732DE34-0942-4C46-A22B-8A9A13333E11}" presName="Name13" presStyleLbl="parChTrans1D2" presStyleIdx="3" presStyleCnt="6"/>
      <dgm:spPr/>
      <dgm:t>
        <a:bodyPr/>
        <a:lstStyle/>
        <a:p>
          <a:endParaRPr lang="en-US"/>
        </a:p>
      </dgm:t>
    </dgm:pt>
    <dgm:pt modelId="{143362D1-7BE5-4D3D-A954-7DB16B5BF443}" type="pres">
      <dgm:prSet presAssocID="{583CA0C1-FDCE-4D18-8A13-7263859DE50F}" presName="childText" presStyleLbl="bgAcc1" presStyleIdx="3" presStyleCnt="6" custScaleX="141460" custScaleY="190599" custLinFactNeighborX="9369" custLinFactNeighborY="-28074">
        <dgm:presLayoutVars>
          <dgm:bulletEnabled val="1"/>
        </dgm:presLayoutVars>
      </dgm:prSet>
      <dgm:spPr/>
      <dgm:t>
        <a:bodyPr/>
        <a:lstStyle/>
        <a:p>
          <a:endParaRPr lang="en-US"/>
        </a:p>
      </dgm:t>
    </dgm:pt>
    <dgm:pt modelId="{4AD2B047-795A-4DC0-8D08-7E0B15385C87}" type="pres">
      <dgm:prSet presAssocID="{5FB99374-A7F8-41E1-B2B1-ED57D7FFE6A9}" presName="root" presStyleCnt="0"/>
      <dgm:spPr/>
    </dgm:pt>
    <dgm:pt modelId="{D3F67BED-E50F-4832-AF4E-E4F304BBD2C9}" type="pres">
      <dgm:prSet presAssocID="{5FB99374-A7F8-41E1-B2B1-ED57D7FFE6A9}" presName="rootComposite" presStyleCnt="0"/>
      <dgm:spPr/>
    </dgm:pt>
    <dgm:pt modelId="{FC65080E-23AF-4C03-8E02-8A9517BCF36F}" type="pres">
      <dgm:prSet presAssocID="{5FB99374-A7F8-41E1-B2B1-ED57D7FFE6A9}" presName="rootText" presStyleLbl="node1" presStyleIdx="2" presStyleCnt="4" custScaleX="130197" custScaleY="162746" custLinFactNeighborX="1553" custLinFactNeighborY="-13835"/>
      <dgm:spPr/>
      <dgm:t>
        <a:bodyPr/>
        <a:lstStyle/>
        <a:p>
          <a:endParaRPr lang="en-US"/>
        </a:p>
      </dgm:t>
    </dgm:pt>
    <dgm:pt modelId="{4EBCFE76-C3B7-4C6B-B5D1-795B8BB21CFE}" type="pres">
      <dgm:prSet presAssocID="{5FB99374-A7F8-41E1-B2B1-ED57D7FFE6A9}" presName="rootConnector" presStyleLbl="node1" presStyleIdx="2" presStyleCnt="4"/>
      <dgm:spPr/>
      <dgm:t>
        <a:bodyPr/>
        <a:lstStyle/>
        <a:p>
          <a:endParaRPr lang="en-US"/>
        </a:p>
      </dgm:t>
    </dgm:pt>
    <dgm:pt modelId="{B2C7E8F3-5889-4767-B66B-EC57F60172FB}" type="pres">
      <dgm:prSet presAssocID="{5FB99374-A7F8-41E1-B2B1-ED57D7FFE6A9}" presName="childShape" presStyleCnt="0"/>
      <dgm:spPr/>
    </dgm:pt>
    <dgm:pt modelId="{891CD0A2-3C0F-4C22-9821-D3852B4E5848}" type="pres">
      <dgm:prSet presAssocID="{C4107281-D03D-4B50-82A3-692713C76518}" presName="root" presStyleCnt="0"/>
      <dgm:spPr/>
    </dgm:pt>
    <dgm:pt modelId="{20692201-3F5C-43BD-9836-E815C835103B}" type="pres">
      <dgm:prSet presAssocID="{C4107281-D03D-4B50-82A3-692713C76518}" presName="rootComposite" presStyleCnt="0"/>
      <dgm:spPr/>
    </dgm:pt>
    <dgm:pt modelId="{C64C839A-EB2C-4894-A748-7937C82E4FC5}" type="pres">
      <dgm:prSet presAssocID="{C4107281-D03D-4B50-82A3-692713C76518}" presName="rootText" presStyleLbl="node1" presStyleIdx="3" presStyleCnt="4" custScaleX="130197" custScaleY="162746" custLinFactNeighborX="-6018" custLinFactNeighborY="-13835"/>
      <dgm:spPr/>
      <dgm:t>
        <a:bodyPr/>
        <a:lstStyle/>
        <a:p>
          <a:endParaRPr lang="en-US"/>
        </a:p>
      </dgm:t>
    </dgm:pt>
    <dgm:pt modelId="{B6A453CF-F7B6-450A-B1B2-AE269DA5623F}" type="pres">
      <dgm:prSet presAssocID="{C4107281-D03D-4B50-82A3-692713C76518}" presName="rootConnector" presStyleLbl="node1" presStyleIdx="3" presStyleCnt="4"/>
      <dgm:spPr/>
      <dgm:t>
        <a:bodyPr/>
        <a:lstStyle/>
        <a:p>
          <a:endParaRPr lang="en-US"/>
        </a:p>
      </dgm:t>
    </dgm:pt>
    <dgm:pt modelId="{AF45200D-2FAF-4D09-8D6E-167625303269}" type="pres">
      <dgm:prSet presAssocID="{C4107281-D03D-4B50-82A3-692713C76518}" presName="childShape" presStyleCnt="0"/>
      <dgm:spPr/>
    </dgm:pt>
    <dgm:pt modelId="{43811613-0ED2-4E50-9EE7-F5B9BCC7B516}" type="pres">
      <dgm:prSet presAssocID="{D8382C34-28ED-46B1-8A4A-978AA447C866}" presName="Name13" presStyleLbl="parChTrans1D2" presStyleIdx="4" presStyleCnt="6"/>
      <dgm:spPr/>
      <dgm:t>
        <a:bodyPr/>
        <a:lstStyle/>
        <a:p>
          <a:endParaRPr lang="en-US"/>
        </a:p>
      </dgm:t>
    </dgm:pt>
    <dgm:pt modelId="{8102056E-BA1B-48D7-A9D9-ECC315F00AAD}" type="pres">
      <dgm:prSet presAssocID="{58638A39-6239-4A15-9181-AD8C420CFD36}" presName="childText" presStyleLbl="bgAcc1" presStyleIdx="4" presStyleCnt="6" custScaleX="134015" custScaleY="142740" custLinFactNeighborX="-12219" custLinFactNeighborY="-14797">
        <dgm:presLayoutVars>
          <dgm:bulletEnabled val="1"/>
        </dgm:presLayoutVars>
      </dgm:prSet>
      <dgm:spPr/>
      <dgm:t>
        <a:bodyPr/>
        <a:lstStyle/>
        <a:p>
          <a:endParaRPr lang="en-US"/>
        </a:p>
      </dgm:t>
    </dgm:pt>
    <dgm:pt modelId="{0F794FBA-22C4-47E1-A0E8-FEF9AFE49020}" type="pres">
      <dgm:prSet presAssocID="{B69E9691-B05C-49E3-873E-966BA475036B}" presName="Name13" presStyleLbl="parChTrans1D2" presStyleIdx="5" presStyleCnt="6"/>
      <dgm:spPr/>
      <dgm:t>
        <a:bodyPr/>
        <a:lstStyle/>
        <a:p>
          <a:endParaRPr lang="en-US"/>
        </a:p>
      </dgm:t>
    </dgm:pt>
    <dgm:pt modelId="{325A192E-57EF-45D4-8494-538B7EA38E02}" type="pres">
      <dgm:prSet presAssocID="{2BD17348-50D1-4D6A-9538-A706287228F0}" presName="childText" presStyleLbl="bgAcc1" presStyleIdx="5" presStyleCnt="6" custScaleX="134015" custScaleY="142740" custLinFactNeighborX="-12114" custLinFactNeighborY="1794">
        <dgm:presLayoutVars>
          <dgm:bulletEnabled val="1"/>
        </dgm:presLayoutVars>
      </dgm:prSet>
      <dgm:spPr/>
      <dgm:t>
        <a:bodyPr/>
        <a:lstStyle/>
        <a:p>
          <a:endParaRPr lang="en-US"/>
        </a:p>
      </dgm:t>
    </dgm:pt>
  </dgm:ptLst>
  <dgm:cxnLst>
    <dgm:cxn modelId="{EDB2DF3E-3932-40FC-A3CF-22364C323B7A}" srcId="{20C9831A-DB51-4A7C-A5D0-14D084DE0EE0}" destId="{5FB99374-A7F8-41E1-B2B1-ED57D7FFE6A9}" srcOrd="2" destOrd="0" parTransId="{42C101F4-EF37-4138-8275-45E92C67F233}" sibTransId="{CBDCA595-3D40-4EDC-838A-D43D5A04C9F8}"/>
    <dgm:cxn modelId="{027566C1-E56E-4AE3-B257-0C348D44DFEA}" type="presOf" srcId="{B69E9691-B05C-49E3-873E-966BA475036B}" destId="{0F794FBA-22C4-47E1-A0E8-FEF9AFE49020}" srcOrd="0" destOrd="0" presId="urn:microsoft.com/office/officeart/2005/8/layout/hierarchy3"/>
    <dgm:cxn modelId="{C16142EE-4197-4E4F-B463-5EC27590BD6B}" type="presOf" srcId="{373A8529-12A5-4070-9DAA-FBBE923C1357}" destId="{907136FB-718F-4D02-8C9D-54EEDE9CE346}" srcOrd="0" destOrd="0" presId="urn:microsoft.com/office/officeart/2005/8/layout/hierarchy3"/>
    <dgm:cxn modelId="{480C1811-D659-4D2C-8A04-03AB7F99CA30}" type="presOf" srcId="{C4107281-D03D-4B50-82A3-692713C76518}" destId="{B6A453CF-F7B6-450A-B1B2-AE269DA5623F}" srcOrd="1" destOrd="0" presId="urn:microsoft.com/office/officeart/2005/8/layout/hierarchy3"/>
    <dgm:cxn modelId="{E1A7841E-FBC5-4D32-94B7-6E72527DED69}" type="presOf" srcId="{74812371-10A7-4BA6-8D84-4798B7A9DCF0}" destId="{E8B53633-1390-4076-B3EA-0E1A4F34B954}" srcOrd="0" destOrd="0" presId="urn:microsoft.com/office/officeart/2005/8/layout/hierarchy3"/>
    <dgm:cxn modelId="{1877434B-76E9-44C4-8DD9-8E6488042899}" type="presOf" srcId="{2732DE34-0942-4C46-A22B-8A9A13333E11}" destId="{8BD6742E-7909-46C9-8DEB-79EBC875C4ED}" srcOrd="0" destOrd="0" presId="urn:microsoft.com/office/officeart/2005/8/layout/hierarchy3"/>
    <dgm:cxn modelId="{396C5886-F3FE-4FE1-930E-B491C171C894}" srcId="{BD1157B2-0FD1-4573-A26B-CF8FE8FDB853}" destId="{74812371-10A7-4BA6-8D84-4798B7A9DCF0}" srcOrd="1" destOrd="0" parTransId="{373A8529-12A5-4070-9DAA-FBBE923C1357}" sibTransId="{151DA856-72CA-493E-B2DC-0FB0828953A6}"/>
    <dgm:cxn modelId="{7B2AEAF3-ADE4-4EC4-A281-66E180F621FA}" type="presOf" srcId="{2BD17348-50D1-4D6A-9538-A706287228F0}" destId="{325A192E-57EF-45D4-8494-538B7EA38E02}" srcOrd="0" destOrd="0" presId="urn:microsoft.com/office/officeart/2005/8/layout/hierarchy3"/>
    <dgm:cxn modelId="{60079CA0-D970-4E1C-BF0E-DF73C92A0C29}" type="presOf" srcId="{58638A39-6239-4A15-9181-AD8C420CFD36}" destId="{8102056E-BA1B-48D7-A9D9-ECC315F00AAD}" srcOrd="0" destOrd="0" presId="urn:microsoft.com/office/officeart/2005/8/layout/hierarchy3"/>
    <dgm:cxn modelId="{F472DF14-B58D-495C-9DC0-EEB356B8F88F}" srcId="{BD1157B2-0FD1-4573-A26B-CF8FE8FDB853}" destId="{34BE1D46-CD47-4BB0-B796-8C5BF0CE9F75}" srcOrd="0" destOrd="0" parTransId="{04C9E4AC-117A-4250-BD15-522BA9748D69}" sibTransId="{B287C394-99C0-4BC6-BD5F-A7DACE93253E}"/>
    <dgm:cxn modelId="{7B7BBFDE-056C-4528-9BCD-8D04249D93BE}" type="presOf" srcId="{04C9E4AC-117A-4250-BD15-522BA9748D69}" destId="{E19B4BE7-8322-41D8-839B-401681D7D069}" srcOrd="0" destOrd="0" presId="urn:microsoft.com/office/officeart/2005/8/layout/hierarchy3"/>
    <dgm:cxn modelId="{1E90789F-6FAC-4147-A7F2-9532E5F28D59}" type="presOf" srcId="{48C16807-C31B-44DB-BDE1-E55E577515F3}" destId="{9D7D6183-0F0D-4ECB-9BFD-62E808A06D92}" srcOrd="0" destOrd="0" presId="urn:microsoft.com/office/officeart/2005/8/layout/hierarchy3"/>
    <dgm:cxn modelId="{56BBC1B3-A707-491B-B274-C6CD2A9E1FEB}" srcId="{C4107281-D03D-4B50-82A3-692713C76518}" destId="{2BD17348-50D1-4D6A-9538-A706287228F0}" srcOrd="1" destOrd="0" parTransId="{B69E9691-B05C-49E3-873E-966BA475036B}" sibTransId="{DD67468B-0B2F-4E9D-988C-BF24C5041589}"/>
    <dgm:cxn modelId="{71016E2C-9F5D-4167-A279-BA3F2ECBC4B9}" type="presOf" srcId="{A4C01BD3-414E-4392-800B-3B89297C5D0C}" destId="{C7466D27-0706-43A0-A377-B66BF960035D}" srcOrd="0" destOrd="0" presId="urn:microsoft.com/office/officeart/2005/8/layout/hierarchy3"/>
    <dgm:cxn modelId="{ADA4F926-47AA-4FF0-8B11-89293587D51A}" srcId="{20C9831A-DB51-4A7C-A5D0-14D084DE0EE0}" destId="{BD1157B2-0FD1-4573-A26B-CF8FE8FDB853}" srcOrd="0" destOrd="0" parTransId="{EE0DEB4F-EBAE-4158-BCBA-0E583F801D22}" sibTransId="{80188D01-975A-4B66-9750-A78ECA49DBCE}"/>
    <dgm:cxn modelId="{7CC8282E-E157-4B72-8699-78DC2B4BA81C}" type="presOf" srcId="{BD1157B2-0FD1-4573-A26B-CF8FE8FDB853}" destId="{6B7E09DA-2BF0-419F-96C4-71A7DB197B5C}" srcOrd="0" destOrd="0" presId="urn:microsoft.com/office/officeart/2005/8/layout/hierarchy3"/>
    <dgm:cxn modelId="{62045C33-8ECE-4E70-BD5F-AE14717AB09E}" type="presOf" srcId="{5FB99374-A7F8-41E1-B2B1-ED57D7FFE6A9}" destId="{4EBCFE76-C3B7-4C6B-B5D1-795B8BB21CFE}" srcOrd="1" destOrd="0" presId="urn:microsoft.com/office/officeart/2005/8/layout/hierarchy3"/>
    <dgm:cxn modelId="{978F1E08-84F8-40C8-9FB8-C2E9EFD32D82}" type="presOf" srcId="{463025D2-B9F7-4ED0-A6F8-081D5716A0C1}" destId="{B3E26A8D-8223-4570-995F-5D85CECE2C1B}" srcOrd="0" destOrd="0" presId="urn:microsoft.com/office/officeart/2005/8/layout/hierarchy3"/>
    <dgm:cxn modelId="{7021E507-58F3-470E-B826-208FBC609A15}" type="presOf" srcId="{34BE1D46-CD47-4BB0-B796-8C5BF0CE9F75}" destId="{F843E9C3-E589-4801-8B2A-789A29968C93}" srcOrd="0" destOrd="0" presId="urn:microsoft.com/office/officeart/2005/8/layout/hierarchy3"/>
    <dgm:cxn modelId="{BF50D3B3-CBBF-40B5-811E-B9CD10C87421}" type="presOf" srcId="{D8382C34-28ED-46B1-8A4A-978AA447C866}" destId="{43811613-0ED2-4E50-9EE7-F5B9BCC7B516}" srcOrd="0" destOrd="0" presId="urn:microsoft.com/office/officeart/2005/8/layout/hierarchy3"/>
    <dgm:cxn modelId="{7B674E76-54A5-4B7F-9C48-02EAE9A846D4}" srcId="{C4107281-D03D-4B50-82A3-692713C76518}" destId="{58638A39-6239-4A15-9181-AD8C420CFD36}" srcOrd="0" destOrd="0" parTransId="{D8382C34-28ED-46B1-8A4A-978AA447C866}" sibTransId="{93FC2686-0092-483A-B88F-DDF5FF27A6D5}"/>
    <dgm:cxn modelId="{C5D3D7C0-AC90-4CB0-8BFA-5E41F9516302}" srcId="{20C9831A-DB51-4A7C-A5D0-14D084DE0EE0}" destId="{C4107281-D03D-4B50-82A3-692713C76518}" srcOrd="3" destOrd="0" parTransId="{119DE0BD-0168-4C3A-BB97-7018D80A7D72}" sibTransId="{683E2508-15F8-4A16-A30F-113D00B6E188}"/>
    <dgm:cxn modelId="{2CA34202-9914-479C-9176-AB4E341FFF87}" srcId="{463025D2-B9F7-4ED0-A6F8-081D5716A0C1}" destId="{583CA0C1-FDCE-4D18-8A13-7263859DE50F}" srcOrd="1" destOrd="0" parTransId="{2732DE34-0942-4C46-A22B-8A9A13333E11}" sibTransId="{6E06C529-0F3B-4FE2-9C96-C8C15F497105}"/>
    <dgm:cxn modelId="{4E7D2A66-A725-4C22-9C05-7D2752E46E29}" type="presOf" srcId="{20C9831A-DB51-4A7C-A5D0-14D084DE0EE0}" destId="{59B5F68E-21FB-435D-A640-CF3991A6C57B}" srcOrd="0" destOrd="0" presId="urn:microsoft.com/office/officeart/2005/8/layout/hierarchy3"/>
    <dgm:cxn modelId="{B3771588-DA17-47A1-8BED-37A9FE4E1CBB}" type="presOf" srcId="{463025D2-B9F7-4ED0-A6F8-081D5716A0C1}" destId="{99C03C65-E33A-4EB3-A673-CC43B26F0A74}" srcOrd="1" destOrd="0" presId="urn:microsoft.com/office/officeart/2005/8/layout/hierarchy3"/>
    <dgm:cxn modelId="{0C0C3A68-45B7-4875-83FB-A7B030661990}" type="presOf" srcId="{BD1157B2-0FD1-4573-A26B-CF8FE8FDB853}" destId="{17180A17-E3D2-425A-93E3-8AB9E3054AF2}" srcOrd="1" destOrd="0" presId="urn:microsoft.com/office/officeart/2005/8/layout/hierarchy3"/>
    <dgm:cxn modelId="{0CD76EF2-E3FF-4D71-A4AD-BD9490D418CA}" type="presOf" srcId="{5FB99374-A7F8-41E1-B2B1-ED57D7FFE6A9}" destId="{FC65080E-23AF-4C03-8E02-8A9517BCF36F}" srcOrd="0" destOrd="0" presId="urn:microsoft.com/office/officeart/2005/8/layout/hierarchy3"/>
    <dgm:cxn modelId="{F372F97F-830F-4CB4-B199-D5EF4A7391A8}" srcId="{20C9831A-DB51-4A7C-A5D0-14D084DE0EE0}" destId="{463025D2-B9F7-4ED0-A6F8-081D5716A0C1}" srcOrd="1" destOrd="0" parTransId="{F6503554-9020-4140-B153-05E93527C5EA}" sibTransId="{1BAD184E-9BC6-41F7-8C3F-5AE39E3A5A99}"/>
    <dgm:cxn modelId="{B9676DF6-95D2-4F73-82D1-B6FD421655E2}" type="presOf" srcId="{583CA0C1-FDCE-4D18-8A13-7263859DE50F}" destId="{143362D1-7BE5-4D3D-A954-7DB16B5BF443}" srcOrd="0" destOrd="0" presId="urn:microsoft.com/office/officeart/2005/8/layout/hierarchy3"/>
    <dgm:cxn modelId="{BE5349D7-0753-4A11-9C3F-178F5D957EBE}" type="presOf" srcId="{C4107281-D03D-4B50-82A3-692713C76518}" destId="{C64C839A-EB2C-4894-A748-7937C82E4FC5}" srcOrd="0" destOrd="0" presId="urn:microsoft.com/office/officeart/2005/8/layout/hierarchy3"/>
    <dgm:cxn modelId="{A22B04AB-449D-4DFA-9590-B757C08E6508}" srcId="{463025D2-B9F7-4ED0-A6F8-081D5716A0C1}" destId="{48C16807-C31B-44DB-BDE1-E55E577515F3}" srcOrd="0" destOrd="0" parTransId="{A4C01BD3-414E-4392-800B-3B89297C5D0C}" sibTransId="{8A7A4C0B-5EED-40D2-B02A-5493AA6B3F77}"/>
    <dgm:cxn modelId="{F96F3235-8244-4A50-98EE-93D82EEEA55D}" type="presParOf" srcId="{59B5F68E-21FB-435D-A640-CF3991A6C57B}" destId="{ED249CD1-E779-4AFF-B044-C2C5A72F1ED3}" srcOrd="0" destOrd="0" presId="urn:microsoft.com/office/officeart/2005/8/layout/hierarchy3"/>
    <dgm:cxn modelId="{ECCCCC74-AFD3-40A2-9824-C5EA03E68788}" type="presParOf" srcId="{ED249CD1-E779-4AFF-B044-C2C5A72F1ED3}" destId="{9C2ACB1D-3793-4C85-B8C4-B81A983C0DDE}" srcOrd="0" destOrd="0" presId="urn:microsoft.com/office/officeart/2005/8/layout/hierarchy3"/>
    <dgm:cxn modelId="{4FCEE516-E435-4B38-A79E-DB4F77AE6A33}" type="presParOf" srcId="{9C2ACB1D-3793-4C85-B8C4-B81A983C0DDE}" destId="{6B7E09DA-2BF0-419F-96C4-71A7DB197B5C}" srcOrd="0" destOrd="0" presId="urn:microsoft.com/office/officeart/2005/8/layout/hierarchy3"/>
    <dgm:cxn modelId="{4D522828-9975-46FF-A99A-8EA5F5D47401}" type="presParOf" srcId="{9C2ACB1D-3793-4C85-B8C4-B81A983C0DDE}" destId="{17180A17-E3D2-425A-93E3-8AB9E3054AF2}" srcOrd="1" destOrd="0" presId="urn:microsoft.com/office/officeart/2005/8/layout/hierarchy3"/>
    <dgm:cxn modelId="{75E4B90A-6372-4AB9-AA91-B75A1E406116}" type="presParOf" srcId="{ED249CD1-E779-4AFF-B044-C2C5A72F1ED3}" destId="{427F5A85-FFFC-48B7-8F40-49219636236C}" srcOrd="1" destOrd="0" presId="urn:microsoft.com/office/officeart/2005/8/layout/hierarchy3"/>
    <dgm:cxn modelId="{725FD074-6069-474C-9193-56057B8A6DAE}" type="presParOf" srcId="{427F5A85-FFFC-48B7-8F40-49219636236C}" destId="{E19B4BE7-8322-41D8-839B-401681D7D069}" srcOrd="0" destOrd="0" presId="urn:microsoft.com/office/officeart/2005/8/layout/hierarchy3"/>
    <dgm:cxn modelId="{34870FDC-D50F-4114-8CC3-05CC44477C1C}" type="presParOf" srcId="{427F5A85-FFFC-48B7-8F40-49219636236C}" destId="{F843E9C3-E589-4801-8B2A-789A29968C93}" srcOrd="1" destOrd="0" presId="urn:microsoft.com/office/officeart/2005/8/layout/hierarchy3"/>
    <dgm:cxn modelId="{0C9FBBCA-A400-4743-82A9-B01036FCA034}" type="presParOf" srcId="{427F5A85-FFFC-48B7-8F40-49219636236C}" destId="{907136FB-718F-4D02-8C9D-54EEDE9CE346}" srcOrd="2" destOrd="0" presId="urn:microsoft.com/office/officeart/2005/8/layout/hierarchy3"/>
    <dgm:cxn modelId="{F6F93B82-7142-4B36-B4ED-CB3D083ED8C7}" type="presParOf" srcId="{427F5A85-FFFC-48B7-8F40-49219636236C}" destId="{E8B53633-1390-4076-B3EA-0E1A4F34B954}" srcOrd="3" destOrd="0" presId="urn:microsoft.com/office/officeart/2005/8/layout/hierarchy3"/>
    <dgm:cxn modelId="{0E283ACD-B2D2-4638-9088-95F70D850397}" type="presParOf" srcId="{59B5F68E-21FB-435D-A640-CF3991A6C57B}" destId="{D6213A19-C037-4948-8550-41FB7D50ECD1}" srcOrd="1" destOrd="0" presId="urn:microsoft.com/office/officeart/2005/8/layout/hierarchy3"/>
    <dgm:cxn modelId="{B70E2156-CFFF-419B-8FB1-4E187EB50F3C}" type="presParOf" srcId="{D6213A19-C037-4948-8550-41FB7D50ECD1}" destId="{CF0B265F-20AC-4F05-8FE0-CB6C284287AD}" srcOrd="0" destOrd="0" presId="urn:microsoft.com/office/officeart/2005/8/layout/hierarchy3"/>
    <dgm:cxn modelId="{B8752A0C-2A51-451A-A1BB-ECD97F37BC81}" type="presParOf" srcId="{CF0B265F-20AC-4F05-8FE0-CB6C284287AD}" destId="{B3E26A8D-8223-4570-995F-5D85CECE2C1B}" srcOrd="0" destOrd="0" presId="urn:microsoft.com/office/officeart/2005/8/layout/hierarchy3"/>
    <dgm:cxn modelId="{AF870318-6B83-4113-AC73-6337CDDE92AA}" type="presParOf" srcId="{CF0B265F-20AC-4F05-8FE0-CB6C284287AD}" destId="{99C03C65-E33A-4EB3-A673-CC43B26F0A74}" srcOrd="1" destOrd="0" presId="urn:microsoft.com/office/officeart/2005/8/layout/hierarchy3"/>
    <dgm:cxn modelId="{9B63A01B-ACAF-4D95-881C-21BDB61C7F5A}" type="presParOf" srcId="{D6213A19-C037-4948-8550-41FB7D50ECD1}" destId="{A1AE2EB8-AB92-4C74-BCB8-21BC1C28486F}" srcOrd="1" destOrd="0" presId="urn:microsoft.com/office/officeart/2005/8/layout/hierarchy3"/>
    <dgm:cxn modelId="{EBB5330A-FF1D-4ACD-93E0-F19E3F2E8AC8}" type="presParOf" srcId="{A1AE2EB8-AB92-4C74-BCB8-21BC1C28486F}" destId="{C7466D27-0706-43A0-A377-B66BF960035D}" srcOrd="0" destOrd="0" presId="urn:microsoft.com/office/officeart/2005/8/layout/hierarchy3"/>
    <dgm:cxn modelId="{CCFFC3E9-ACEB-427F-8264-8D83BD4C33D7}" type="presParOf" srcId="{A1AE2EB8-AB92-4C74-BCB8-21BC1C28486F}" destId="{9D7D6183-0F0D-4ECB-9BFD-62E808A06D92}" srcOrd="1" destOrd="0" presId="urn:microsoft.com/office/officeart/2005/8/layout/hierarchy3"/>
    <dgm:cxn modelId="{215CC7E0-4A8E-4C5E-B22B-E1FE77B9F7EB}" type="presParOf" srcId="{A1AE2EB8-AB92-4C74-BCB8-21BC1C28486F}" destId="{8BD6742E-7909-46C9-8DEB-79EBC875C4ED}" srcOrd="2" destOrd="0" presId="urn:microsoft.com/office/officeart/2005/8/layout/hierarchy3"/>
    <dgm:cxn modelId="{44866E36-F56A-4755-BDD3-D3D7783873CA}" type="presParOf" srcId="{A1AE2EB8-AB92-4C74-BCB8-21BC1C28486F}" destId="{143362D1-7BE5-4D3D-A954-7DB16B5BF443}" srcOrd="3" destOrd="0" presId="urn:microsoft.com/office/officeart/2005/8/layout/hierarchy3"/>
    <dgm:cxn modelId="{F6494E12-BC3E-4B8A-8407-332044A85005}" type="presParOf" srcId="{59B5F68E-21FB-435D-A640-CF3991A6C57B}" destId="{4AD2B047-795A-4DC0-8D08-7E0B15385C87}" srcOrd="2" destOrd="0" presId="urn:microsoft.com/office/officeart/2005/8/layout/hierarchy3"/>
    <dgm:cxn modelId="{7454BA44-BB2F-453E-9565-E6233BB3F9E3}" type="presParOf" srcId="{4AD2B047-795A-4DC0-8D08-7E0B15385C87}" destId="{D3F67BED-E50F-4832-AF4E-E4F304BBD2C9}" srcOrd="0" destOrd="0" presId="urn:microsoft.com/office/officeart/2005/8/layout/hierarchy3"/>
    <dgm:cxn modelId="{72B0966E-E57D-4879-BBFD-AAB3620E77D1}" type="presParOf" srcId="{D3F67BED-E50F-4832-AF4E-E4F304BBD2C9}" destId="{FC65080E-23AF-4C03-8E02-8A9517BCF36F}" srcOrd="0" destOrd="0" presId="urn:microsoft.com/office/officeart/2005/8/layout/hierarchy3"/>
    <dgm:cxn modelId="{04FE10A3-4424-4CDC-85FF-5BE71A4484F2}" type="presParOf" srcId="{D3F67BED-E50F-4832-AF4E-E4F304BBD2C9}" destId="{4EBCFE76-C3B7-4C6B-B5D1-795B8BB21CFE}" srcOrd="1" destOrd="0" presId="urn:microsoft.com/office/officeart/2005/8/layout/hierarchy3"/>
    <dgm:cxn modelId="{BE8F4419-AE66-4FB5-8B76-A05395E99DE7}" type="presParOf" srcId="{4AD2B047-795A-4DC0-8D08-7E0B15385C87}" destId="{B2C7E8F3-5889-4767-B66B-EC57F60172FB}" srcOrd="1" destOrd="0" presId="urn:microsoft.com/office/officeart/2005/8/layout/hierarchy3"/>
    <dgm:cxn modelId="{76AE6DD2-A92A-4D26-98F0-A7DA68A63BCB}" type="presParOf" srcId="{59B5F68E-21FB-435D-A640-CF3991A6C57B}" destId="{891CD0A2-3C0F-4C22-9821-D3852B4E5848}" srcOrd="3" destOrd="0" presId="urn:microsoft.com/office/officeart/2005/8/layout/hierarchy3"/>
    <dgm:cxn modelId="{90F53E60-F7C5-40B4-A954-E863A6F32F60}" type="presParOf" srcId="{891CD0A2-3C0F-4C22-9821-D3852B4E5848}" destId="{20692201-3F5C-43BD-9836-E815C835103B}" srcOrd="0" destOrd="0" presId="urn:microsoft.com/office/officeart/2005/8/layout/hierarchy3"/>
    <dgm:cxn modelId="{83BB944A-53AC-4639-912D-8A02FE0B35DE}" type="presParOf" srcId="{20692201-3F5C-43BD-9836-E815C835103B}" destId="{C64C839A-EB2C-4894-A748-7937C82E4FC5}" srcOrd="0" destOrd="0" presId="urn:microsoft.com/office/officeart/2005/8/layout/hierarchy3"/>
    <dgm:cxn modelId="{66DAA9BB-CAFC-4939-B4EE-A0C2F6280723}" type="presParOf" srcId="{20692201-3F5C-43BD-9836-E815C835103B}" destId="{B6A453CF-F7B6-450A-B1B2-AE269DA5623F}" srcOrd="1" destOrd="0" presId="urn:microsoft.com/office/officeart/2005/8/layout/hierarchy3"/>
    <dgm:cxn modelId="{56B19358-680E-4281-9836-087B5DFB76B1}" type="presParOf" srcId="{891CD0A2-3C0F-4C22-9821-D3852B4E5848}" destId="{AF45200D-2FAF-4D09-8D6E-167625303269}" srcOrd="1" destOrd="0" presId="urn:microsoft.com/office/officeart/2005/8/layout/hierarchy3"/>
    <dgm:cxn modelId="{8C5551F2-3D4B-4EE8-9290-F866245E197A}" type="presParOf" srcId="{AF45200D-2FAF-4D09-8D6E-167625303269}" destId="{43811613-0ED2-4E50-9EE7-F5B9BCC7B516}" srcOrd="0" destOrd="0" presId="urn:microsoft.com/office/officeart/2005/8/layout/hierarchy3"/>
    <dgm:cxn modelId="{B12BA876-BEB4-4FD7-9427-24A980B925CC}" type="presParOf" srcId="{AF45200D-2FAF-4D09-8D6E-167625303269}" destId="{8102056E-BA1B-48D7-A9D9-ECC315F00AAD}" srcOrd="1" destOrd="0" presId="urn:microsoft.com/office/officeart/2005/8/layout/hierarchy3"/>
    <dgm:cxn modelId="{9D860DD0-D889-4FBE-AAC2-EBFAA6BCC435}" type="presParOf" srcId="{AF45200D-2FAF-4D09-8D6E-167625303269}" destId="{0F794FBA-22C4-47E1-A0E8-FEF9AFE49020}" srcOrd="2" destOrd="0" presId="urn:microsoft.com/office/officeart/2005/8/layout/hierarchy3"/>
    <dgm:cxn modelId="{C11A1E47-DFA2-4AFD-9814-13B94CBF82D2}" type="presParOf" srcId="{AF45200D-2FAF-4D09-8D6E-167625303269}" destId="{325A192E-57EF-45D4-8494-538B7EA38E0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08B1E8-0324-4E30-9413-A683096CDE63}"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E886FCB2-AF4D-4DCA-B4B8-95C5CAC7DAA9}">
      <dgm:prSet/>
      <dgm:spPr>
        <a:noFill/>
      </dgm:spPr>
      <dgm:t>
        <a:bodyPr/>
        <a:lstStyle/>
        <a:p>
          <a:pPr algn="l"/>
          <a:r>
            <a:rPr lang="en-US" dirty="0">
              <a:solidFill>
                <a:schemeClr val="tx1"/>
              </a:solidFill>
            </a:rPr>
            <a:t>(2) notwithstanding any contractual provision or applicable law that entitles the holder of such claim or interest to demand or receive accelerated payment of such claim or interest after the occurrence of a default— </a:t>
          </a:r>
        </a:p>
      </dgm:t>
    </dgm:pt>
    <dgm:pt modelId="{7EF65B31-10B2-4E92-A16F-02C332097814}" type="parTrans" cxnId="{A2DF1853-5822-41E3-966F-19A4D0D3D802}">
      <dgm:prSet/>
      <dgm:spPr/>
      <dgm:t>
        <a:bodyPr/>
        <a:lstStyle/>
        <a:p>
          <a:endParaRPr lang="en-US"/>
        </a:p>
      </dgm:t>
    </dgm:pt>
    <dgm:pt modelId="{F17B5A5E-A85B-4691-B28F-8EAA4440AA85}" type="sibTrans" cxnId="{A2DF1853-5822-41E3-966F-19A4D0D3D802}">
      <dgm:prSet/>
      <dgm:spPr/>
      <dgm:t>
        <a:bodyPr/>
        <a:lstStyle/>
        <a:p>
          <a:endParaRPr lang="en-US"/>
        </a:p>
      </dgm:t>
    </dgm:pt>
    <dgm:pt modelId="{B9498352-CBFC-440B-965B-6974EDBB2D4A}">
      <dgm:prSet/>
      <dgm:spPr>
        <a:noFill/>
      </dgm:spPr>
      <dgm:t>
        <a:bodyPr/>
        <a:lstStyle/>
        <a:p>
          <a:pPr algn="l"/>
          <a:r>
            <a:rPr lang="en-US" dirty="0">
              <a:solidFill>
                <a:schemeClr val="tx1"/>
              </a:solidFill>
            </a:rPr>
            <a:t>(A) cures any such default that occurred before or after the commencement of the case under this title, other than a default of a kind specified in section 365(b)(2) or of a kind that section 365(b)(2) expressly does not require to be cured;</a:t>
          </a:r>
        </a:p>
      </dgm:t>
    </dgm:pt>
    <dgm:pt modelId="{F435BFFC-57FB-4D3F-9F1D-CCB5140A958D}" type="parTrans" cxnId="{CDAE62DB-7879-47DD-A280-02823660202D}">
      <dgm:prSet/>
      <dgm:spPr/>
      <dgm:t>
        <a:bodyPr/>
        <a:lstStyle/>
        <a:p>
          <a:endParaRPr lang="en-US"/>
        </a:p>
      </dgm:t>
    </dgm:pt>
    <dgm:pt modelId="{85F5B3D8-6856-48A2-A3B3-DFB22862E5BA}" type="sibTrans" cxnId="{CDAE62DB-7879-47DD-A280-02823660202D}">
      <dgm:prSet/>
      <dgm:spPr/>
      <dgm:t>
        <a:bodyPr/>
        <a:lstStyle/>
        <a:p>
          <a:endParaRPr lang="en-US"/>
        </a:p>
      </dgm:t>
    </dgm:pt>
    <dgm:pt modelId="{9C363F45-A7B4-47D2-95CE-66569FB2241C}">
      <dgm:prSet/>
      <dgm:spPr>
        <a:noFill/>
      </dgm:spPr>
      <dgm:t>
        <a:bodyPr/>
        <a:lstStyle/>
        <a:p>
          <a:pPr algn="l"/>
          <a:r>
            <a:rPr lang="en-US" dirty="0">
              <a:solidFill>
                <a:schemeClr val="tx1"/>
              </a:solidFill>
            </a:rPr>
            <a:t>(B) reinstates the maturity of such claim` or interest as such maturity existed before such </a:t>
          </a:r>
          <a:r>
            <a:rPr lang="en-US" dirty="0" smtClean="0">
              <a:solidFill>
                <a:schemeClr val="tx1"/>
              </a:solidFill>
            </a:rPr>
            <a:t>default</a:t>
          </a:r>
          <a:endParaRPr lang="en-US" dirty="0">
            <a:solidFill>
              <a:schemeClr val="tx1"/>
            </a:solidFill>
          </a:endParaRPr>
        </a:p>
      </dgm:t>
    </dgm:pt>
    <dgm:pt modelId="{454196BA-4B8E-4FE4-B8D7-34AFCF849224}" type="parTrans" cxnId="{5E0E8D3A-EE56-4457-A15F-E0E7F13BCFCD}">
      <dgm:prSet/>
      <dgm:spPr/>
      <dgm:t>
        <a:bodyPr/>
        <a:lstStyle/>
        <a:p>
          <a:endParaRPr lang="en-US"/>
        </a:p>
      </dgm:t>
    </dgm:pt>
    <dgm:pt modelId="{56D83680-BD24-47F7-A3ED-60D47389EBC3}" type="sibTrans" cxnId="{5E0E8D3A-EE56-4457-A15F-E0E7F13BCFCD}">
      <dgm:prSet/>
      <dgm:spPr/>
      <dgm:t>
        <a:bodyPr/>
        <a:lstStyle/>
        <a:p>
          <a:endParaRPr lang="en-US"/>
        </a:p>
      </dgm:t>
    </dgm:pt>
    <dgm:pt modelId="{F3CE86AB-0002-4061-9D46-F0E0B99B357A}" type="pres">
      <dgm:prSet presAssocID="{1708B1E8-0324-4E30-9413-A683096CDE63}" presName="diagram" presStyleCnt="0">
        <dgm:presLayoutVars>
          <dgm:dir/>
          <dgm:resizeHandles val="exact"/>
        </dgm:presLayoutVars>
      </dgm:prSet>
      <dgm:spPr/>
      <dgm:t>
        <a:bodyPr/>
        <a:lstStyle/>
        <a:p>
          <a:endParaRPr lang="en-US"/>
        </a:p>
      </dgm:t>
    </dgm:pt>
    <dgm:pt modelId="{2D13D7DF-540E-42E1-BDCF-5137CB7E7074}" type="pres">
      <dgm:prSet presAssocID="{E886FCB2-AF4D-4DCA-B4B8-95C5CAC7DAA9}" presName="node" presStyleLbl="node1" presStyleIdx="0" presStyleCnt="1">
        <dgm:presLayoutVars>
          <dgm:bulletEnabled val="1"/>
        </dgm:presLayoutVars>
      </dgm:prSet>
      <dgm:spPr/>
      <dgm:t>
        <a:bodyPr/>
        <a:lstStyle/>
        <a:p>
          <a:endParaRPr lang="en-US"/>
        </a:p>
      </dgm:t>
    </dgm:pt>
  </dgm:ptLst>
  <dgm:cxnLst>
    <dgm:cxn modelId="{EBE83952-5C1F-4940-B2C4-927180BD9D60}" type="presOf" srcId="{9C363F45-A7B4-47D2-95CE-66569FB2241C}" destId="{2D13D7DF-540E-42E1-BDCF-5137CB7E7074}" srcOrd="0" destOrd="2" presId="urn:microsoft.com/office/officeart/2005/8/layout/default"/>
    <dgm:cxn modelId="{E934E054-4966-4775-BD4F-86389E6EE357}" type="presOf" srcId="{E886FCB2-AF4D-4DCA-B4B8-95C5CAC7DAA9}" destId="{2D13D7DF-540E-42E1-BDCF-5137CB7E7074}" srcOrd="0" destOrd="0" presId="urn:microsoft.com/office/officeart/2005/8/layout/default"/>
    <dgm:cxn modelId="{5E0E8D3A-EE56-4457-A15F-E0E7F13BCFCD}" srcId="{E886FCB2-AF4D-4DCA-B4B8-95C5CAC7DAA9}" destId="{9C363F45-A7B4-47D2-95CE-66569FB2241C}" srcOrd="1" destOrd="0" parTransId="{454196BA-4B8E-4FE4-B8D7-34AFCF849224}" sibTransId="{56D83680-BD24-47F7-A3ED-60D47389EBC3}"/>
    <dgm:cxn modelId="{CDAE62DB-7879-47DD-A280-02823660202D}" srcId="{E886FCB2-AF4D-4DCA-B4B8-95C5CAC7DAA9}" destId="{B9498352-CBFC-440B-965B-6974EDBB2D4A}" srcOrd="0" destOrd="0" parTransId="{F435BFFC-57FB-4D3F-9F1D-CCB5140A958D}" sibTransId="{85F5B3D8-6856-48A2-A3B3-DFB22862E5BA}"/>
    <dgm:cxn modelId="{A2DF1853-5822-41E3-966F-19A4D0D3D802}" srcId="{1708B1E8-0324-4E30-9413-A683096CDE63}" destId="{E886FCB2-AF4D-4DCA-B4B8-95C5CAC7DAA9}" srcOrd="0" destOrd="0" parTransId="{7EF65B31-10B2-4E92-A16F-02C332097814}" sibTransId="{F17B5A5E-A85B-4691-B28F-8EAA4440AA85}"/>
    <dgm:cxn modelId="{75FF628C-2392-4011-B4D4-E6875DF39BDB}" type="presOf" srcId="{1708B1E8-0324-4E30-9413-A683096CDE63}" destId="{F3CE86AB-0002-4061-9D46-F0E0B99B357A}" srcOrd="0" destOrd="0" presId="urn:microsoft.com/office/officeart/2005/8/layout/default"/>
    <dgm:cxn modelId="{408B98DF-EB38-469A-8541-1F0E23803AE7}" type="presOf" srcId="{B9498352-CBFC-440B-965B-6974EDBB2D4A}" destId="{2D13D7DF-540E-42E1-BDCF-5137CB7E7074}" srcOrd="0" destOrd="1" presId="urn:microsoft.com/office/officeart/2005/8/layout/default"/>
    <dgm:cxn modelId="{CA9E493C-AA32-420C-A117-C5C58BEFDD66}" type="presParOf" srcId="{F3CE86AB-0002-4061-9D46-F0E0B99B357A}" destId="{2D13D7DF-540E-42E1-BDCF-5137CB7E7074}" srcOrd="0" destOrd="0" presId="urn:microsoft.com/office/officeart/2005/8/layout/default"/>
  </dgm:cxnLst>
  <dgm:bg>
    <a:effectLst>
      <a:softEdge rad="12700"/>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E42F26-50BE-480E-803B-15D8F12D633D}"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58186965-BA9D-4BF4-B66B-0C15ED1AF9A6}">
      <dgm:prSet/>
      <dgm:spPr>
        <a:solidFill>
          <a:srgbClr val="629DD1">
            <a:alpha val="50000"/>
          </a:srgbClr>
        </a:solidFill>
      </dgm:spPr>
      <dgm:t>
        <a:bodyPr vert="horz"/>
        <a:lstStyle/>
        <a:p>
          <a:r>
            <a:rPr lang="en-US" dirty="0"/>
            <a:t>Restricted Subsidiaries</a:t>
          </a:r>
        </a:p>
      </dgm:t>
    </dgm:pt>
    <dgm:pt modelId="{13A53A90-5548-4763-8CAB-295C20A4A9C6}" type="parTrans" cxnId="{CC88BC2E-A636-43CE-82D8-F9D31F0A9AAB}">
      <dgm:prSet/>
      <dgm:spPr/>
      <dgm:t>
        <a:bodyPr/>
        <a:lstStyle/>
        <a:p>
          <a:endParaRPr lang="en-US"/>
        </a:p>
      </dgm:t>
    </dgm:pt>
    <dgm:pt modelId="{A13B3407-DFDC-41E8-BD1D-0543E69EBD94}" type="sibTrans" cxnId="{CC88BC2E-A636-43CE-82D8-F9D31F0A9AAB}">
      <dgm:prSet/>
      <dgm:spPr/>
      <dgm:t>
        <a:bodyPr/>
        <a:lstStyle/>
        <a:p>
          <a:endParaRPr lang="en-US"/>
        </a:p>
      </dgm:t>
    </dgm:pt>
    <dgm:pt modelId="{AAA449A4-5CBE-44CB-8AD3-D37A44AB3894}">
      <dgm:prSet/>
      <dgm:spPr>
        <a:solidFill>
          <a:schemeClr val="accent3">
            <a:lumMod val="75000"/>
          </a:schemeClr>
        </a:solidFill>
      </dgm:spPr>
      <dgm:t>
        <a:bodyPr vert="horz"/>
        <a:lstStyle/>
        <a:p>
          <a:pPr algn="l">
            <a:buFont typeface="Arial" panose="020B0604020202020204" pitchFamily="34" charset="0"/>
            <a:buNone/>
          </a:pPr>
          <a:r>
            <a:rPr lang="en-US" dirty="0"/>
            <a:t>   Covenants in a financing agreement generally apply to the company and its restricted subsidiaries</a:t>
          </a:r>
        </a:p>
      </dgm:t>
    </dgm:pt>
    <dgm:pt modelId="{3449A3AF-6173-4E06-9ABE-F27A323BD4FB}" type="parTrans" cxnId="{1EB25CEC-50A0-423A-8608-F2DA47BCEF75}">
      <dgm:prSet/>
      <dgm:spPr/>
      <dgm:t>
        <a:bodyPr/>
        <a:lstStyle/>
        <a:p>
          <a:endParaRPr lang="en-US"/>
        </a:p>
      </dgm:t>
    </dgm:pt>
    <dgm:pt modelId="{69A0CF9E-2089-4950-A4AA-1A4A85FA9E0A}" type="sibTrans" cxnId="{1EB25CEC-50A0-423A-8608-F2DA47BCEF75}">
      <dgm:prSet/>
      <dgm:spPr/>
      <dgm:t>
        <a:bodyPr/>
        <a:lstStyle/>
        <a:p>
          <a:endParaRPr lang="en-US"/>
        </a:p>
      </dgm:t>
    </dgm:pt>
    <dgm:pt modelId="{120AC0EC-901D-4A7B-8253-89DD24EA66F1}">
      <dgm:prSet/>
      <dgm:spPr>
        <a:solidFill>
          <a:srgbClr val="629DD1">
            <a:alpha val="50000"/>
          </a:srgbClr>
        </a:solidFill>
      </dgm:spPr>
      <dgm:t>
        <a:bodyPr vert="horz"/>
        <a:lstStyle/>
        <a:p>
          <a:r>
            <a:rPr lang="en-US" dirty="0"/>
            <a:t>Unrestricted subsidiaries</a:t>
          </a:r>
        </a:p>
      </dgm:t>
    </dgm:pt>
    <dgm:pt modelId="{F8D7C887-064E-48A2-88F2-8423547C0D7C}" type="parTrans" cxnId="{D98F427D-D41F-4CA5-A923-9C22236E5025}">
      <dgm:prSet/>
      <dgm:spPr/>
      <dgm:t>
        <a:bodyPr/>
        <a:lstStyle/>
        <a:p>
          <a:endParaRPr lang="en-US"/>
        </a:p>
      </dgm:t>
    </dgm:pt>
    <dgm:pt modelId="{B2A6E515-522D-46C2-836E-73DE0EB5E9BA}" type="sibTrans" cxnId="{D98F427D-D41F-4CA5-A923-9C22236E5025}">
      <dgm:prSet/>
      <dgm:spPr/>
      <dgm:t>
        <a:bodyPr/>
        <a:lstStyle/>
        <a:p>
          <a:endParaRPr lang="en-US"/>
        </a:p>
      </dgm:t>
    </dgm:pt>
    <dgm:pt modelId="{27E69FB6-7933-44BF-97D3-07BDD77AC10C}">
      <dgm:prSet/>
      <dgm:spPr>
        <a:solidFill>
          <a:schemeClr val="accent3">
            <a:lumMod val="75000"/>
          </a:schemeClr>
        </a:solidFill>
      </dgm:spPr>
      <dgm:t>
        <a:bodyPr vert="horz"/>
        <a:lstStyle/>
        <a:p>
          <a:pPr>
            <a:buNone/>
          </a:pPr>
          <a:r>
            <a:rPr lang="en-US" dirty="0"/>
            <a:t>    Unrestricted subsidiaries are not bound by financing agreement covenants that apply to restricted groups</a:t>
          </a:r>
        </a:p>
      </dgm:t>
    </dgm:pt>
    <dgm:pt modelId="{83989C48-BF89-4977-97C2-A282DDA38323}" type="parTrans" cxnId="{B647368A-35EA-456D-ACBF-096D447A605A}">
      <dgm:prSet/>
      <dgm:spPr/>
      <dgm:t>
        <a:bodyPr/>
        <a:lstStyle/>
        <a:p>
          <a:endParaRPr lang="en-US"/>
        </a:p>
      </dgm:t>
    </dgm:pt>
    <dgm:pt modelId="{65F412E3-8EA3-4AA4-AC76-256DA711D40F}" type="sibTrans" cxnId="{B647368A-35EA-456D-ACBF-096D447A605A}">
      <dgm:prSet/>
      <dgm:spPr/>
      <dgm:t>
        <a:bodyPr/>
        <a:lstStyle/>
        <a:p>
          <a:endParaRPr lang="en-US"/>
        </a:p>
      </dgm:t>
    </dgm:pt>
    <dgm:pt modelId="{781CCB72-A3A3-43A0-BBBA-0230F87F0E18}" type="pres">
      <dgm:prSet presAssocID="{77E42F26-50BE-480E-803B-15D8F12D633D}" presName="theList" presStyleCnt="0">
        <dgm:presLayoutVars>
          <dgm:dir/>
          <dgm:animLvl val="lvl"/>
          <dgm:resizeHandles val="exact"/>
        </dgm:presLayoutVars>
      </dgm:prSet>
      <dgm:spPr/>
      <dgm:t>
        <a:bodyPr/>
        <a:lstStyle/>
        <a:p>
          <a:endParaRPr lang="en-US"/>
        </a:p>
      </dgm:t>
    </dgm:pt>
    <dgm:pt modelId="{B9BF76D1-3EC9-4D47-84EA-DAEFD8820261}" type="pres">
      <dgm:prSet presAssocID="{58186965-BA9D-4BF4-B66B-0C15ED1AF9A6}" presName="compNode" presStyleCnt="0"/>
      <dgm:spPr/>
    </dgm:pt>
    <dgm:pt modelId="{CADA96A1-4A55-40D3-AB26-5DF39801E56B}" type="pres">
      <dgm:prSet presAssocID="{58186965-BA9D-4BF4-B66B-0C15ED1AF9A6}" presName="aNode" presStyleLbl="bgShp" presStyleIdx="0" presStyleCnt="2"/>
      <dgm:spPr/>
      <dgm:t>
        <a:bodyPr/>
        <a:lstStyle/>
        <a:p>
          <a:endParaRPr lang="en-US"/>
        </a:p>
      </dgm:t>
    </dgm:pt>
    <dgm:pt modelId="{ED8D280F-C90F-48BE-8DBB-41CB2C1E3C1A}" type="pres">
      <dgm:prSet presAssocID="{58186965-BA9D-4BF4-B66B-0C15ED1AF9A6}" presName="textNode" presStyleLbl="bgShp" presStyleIdx="0" presStyleCnt="2"/>
      <dgm:spPr/>
      <dgm:t>
        <a:bodyPr/>
        <a:lstStyle/>
        <a:p>
          <a:endParaRPr lang="en-US"/>
        </a:p>
      </dgm:t>
    </dgm:pt>
    <dgm:pt modelId="{30AF3CFD-A46D-47B7-B1E4-FEE50E8DBB27}" type="pres">
      <dgm:prSet presAssocID="{58186965-BA9D-4BF4-B66B-0C15ED1AF9A6}" presName="compChildNode" presStyleCnt="0"/>
      <dgm:spPr/>
    </dgm:pt>
    <dgm:pt modelId="{1DB60668-ED09-4A43-94C8-A40ADBE280F7}" type="pres">
      <dgm:prSet presAssocID="{58186965-BA9D-4BF4-B66B-0C15ED1AF9A6}" presName="theInnerList" presStyleCnt="0"/>
      <dgm:spPr/>
    </dgm:pt>
    <dgm:pt modelId="{F55EB06B-AFC1-4886-BB78-766960184B97}" type="pres">
      <dgm:prSet presAssocID="{AAA449A4-5CBE-44CB-8AD3-D37A44AB3894}" presName="childNode" presStyleLbl="node1" presStyleIdx="0" presStyleCnt="2">
        <dgm:presLayoutVars>
          <dgm:bulletEnabled val="1"/>
        </dgm:presLayoutVars>
      </dgm:prSet>
      <dgm:spPr/>
      <dgm:t>
        <a:bodyPr/>
        <a:lstStyle/>
        <a:p>
          <a:endParaRPr lang="en-US"/>
        </a:p>
      </dgm:t>
    </dgm:pt>
    <dgm:pt modelId="{DE2F8FCA-E070-4104-B234-3BF02EE02D30}" type="pres">
      <dgm:prSet presAssocID="{58186965-BA9D-4BF4-B66B-0C15ED1AF9A6}" presName="aSpace" presStyleCnt="0"/>
      <dgm:spPr/>
    </dgm:pt>
    <dgm:pt modelId="{75C7DAB6-7F77-4A08-9A3F-BBEDD2B73330}" type="pres">
      <dgm:prSet presAssocID="{120AC0EC-901D-4A7B-8253-89DD24EA66F1}" presName="compNode" presStyleCnt="0"/>
      <dgm:spPr/>
    </dgm:pt>
    <dgm:pt modelId="{17CB6F32-BF51-45B2-BA98-A367C60A29FE}" type="pres">
      <dgm:prSet presAssocID="{120AC0EC-901D-4A7B-8253-89DD24EA66F1}" presName="aNode" presStyleLbl="bgShp" presStyleIdx="1" presStyleCnt="2"/>
      <dgm:spPr/>
      <dgm:t>
        <a:bodyPr/>
        <a:lstStyle/>
        <a:p>
          <a:endParaRPr lang="en-US"/>
        </a:p>
      </dgm:t>
    </dgm:pt>
    <dgm:pt modelId="{3C7012B6-7D53-4583-B071-D8E4FC4ED506}" type="pres">
      <dgm:prSet presAssocID="{120AC0EC-901D-4A7B-8253-89DD24EA66F1}" presName="textNode" presStyleLbl="bgShp" presStyleIdx="1" presStyleCnt="2"/>
      <dgm:spPr/>
      <dgm:t>
        <a:bodyPr/>
        <a:lstStyle/>
        <a:p>
          <a:endParaRPr lang="en-US"/>
        </a:p>
      </dgm:t>
    </dgm:pt>
    <dgm:pt modelId="{654DBC70-97A8-496D-882F-68E3D6702F6B}" type="pres">
      <dgm:prSet presAssocID="{120AC0EC-901D-4A7B-8253-89DD24EA66F1}" presName="compChildNode" presStyleCnt="0"/>
      <dgm:spPr/>
    </dgm:pt>
    <dgm:pt modelId="{58D72FBD-8EC0-418F-BBB8-34DAC5020EC8}" type="pres">
      <dgm:prSet presAssocID="{120AC0EC-901D-4A7B-8253-89DD24EA66F1}" presName="theInnerList" presStyleCnt="0"/>
      <dgm:spPr/>
    </dgm:pt>
    <dgm:pt modelId="{39485A15-D379-40DC-B7A5-76A86C1CD812}" type="pres">
      <dgm:prSet presAssocID="{27E69FB6-7933-44BF-97D3-07BDD77AC10C}" presName="childNode" presStyleLbl="node1" presStyleIdx="1" presStyleCnt="2">
        <dgm:presLayoutVars>
          <dgm:bulletEnabled val="1"/>
        </dgm:presLayoutVars>
      </dgm:prSet>
      <dgm:spPr/>
      <dgm:t>
        <a:bodyPr/>
        <a:lstStyle/>
        <a:p>
          <a:endParaRPr lang="en-US"/>
        </a:p>
      </dgm:t>
    </dgm:pt>
  </dgm:ptLst>
  <dgm:cxnLst>
    <dgm:cxn modelId="{CC88BC2E-A636-43CE-82D8-F9D31F0A9AAB}" srcId="{77E42F26-50BE-480E-803B-15D8F12D633D}" destId="{58186965-BA9D-4BF4-B66B-0C15ED1AF9A6}" srcOrd="0" destOrd="0" parTransId="{13A53A90-5548-4763-8CAB-295C20A4A9C6}" sibTransId="{A13B3407-DFDC-41E8-BD1D-0543E69EBD94}"/>
    <dgm:cxn modelId="{17B985E3-3D42-408C-86AB-A701BFDF8AE0}" type="presOf" srcId="{77E42F26-50BE-480E-803B-15D8F12D633D}" destId="{781CCB72-A3A3-43A0-BBBA-0230F87F0E18}" srcOrd="0" destOrd="0" presId="urn:microsoft.com/office/officeart/2005/8/layout/lProcess2"/>
    <dgm:cxn modelId="{39E4CD2B-1051-4E2E-A1EA-F8A1880DE0C9}" type="presOf" srcId="{AAA449A4-5CBE-44CB-8AD3-D37A44AB3894}" destId="{F55EB06B-AFC1-4886-BB78-766960184B97}" srcOrd="0" destOrd="0" presId="urn:microsoft.com/office/officeart/2005/8/layout/lProcess2"/>
    <dgm:cxn modelId="{0814149C-A4E2-4D22-8EFC-C454E1AB595E}" type="presOf" srcId="{120AC0EC-901D-4A7B-8253-89DD24EA66F1}" destId="{17CB6F32-BF51-45B2-BA98-A367C60A29FE}" srcOrd="0" destOrd="0" presId="urn:microsoft.com/office/officeart/2005/8/layout/lProcess2"/>
    <dgm:cxn modelId="{188B7ABC-6611-46D7-ACF0-A0DF7FD42A6F}" type="presOf" srcId="{58186965-BA9D-4BF4-B66B-0C15ED1AF9A6}" destId="{CADA96A1-4A55-40D3-AB26-5DF39801E56B}" srcOrd="0" destOrd="0" presId="urn:microsoft.com/office/officeart/2005/8/layout/lProcess2"/>
    <dgm:cxn modelId="{1EB25CEC-50A0-423A-8608-F2DA47BCEF75}" srcId="{58186965-BA9D-4BF4-B66B-0C15ED1AF9A6}" destId="{AAA449A4-5CBE-44CB-8AD3-D37A44AB3894}" srcOrd="0" destOrd="0" parTransId="{3449A3AF-6173-4E06-9ABE-F27A323BD4FB}" sibTransId="{69A0CF9E-2089-4950-A4AA-1A4A85FA9E0A}"/>
    <dgm:cxn modelId="{B647368A-35EA-456D-ACBF-096D447A605A}" srcId="{120AC0EC-901D-4A7B-8253-89DD24EA66F1}" destId="{27E69FB6-7933-44BF-97D3-07BDD77AC10C}" srcOrd="0" destOrd="0" parTransId="{83989C48-BF89-4977-97C2-A282DDA38323}" sibTransId="{65F412E3-8EA3-4AA4-AC76-256DA711D40F}"/>
    <dgm:cxn modelId="{F55CAD9D-EA26-4744-B669-6DEF06D6F7A0}" type="presOf" srcId="{27E69FB6-7933-44BF-97D3-07BDD77AC10C}" destId="{39485A15-D379-40DC-B7A5-76A86C1CD812}" srcOrd="0" destOrd="0" presId="urn:microsoft.com/office/officeart/2005/8/layout/lProcess2"/>
    <dgm:cxn modelId="{36F083F0-B248-4C7E-BD3D-BF3D96002F77}" type="presOf" srcId="{58186965-BA9D-4BF4-B66B-0C15ED1AF9A6}" destId="{ED8D280F-C90F-48BE-8DBB-41CB2C1E3C1A}" srcOrd="1" destOrd="0" presId="urn:microsoft.com/office/officeart/2005/8/layout/lProcess2"/>
    <dgm:cxn modelId="{D98F427D-D41F-4CA5-A923-9C22236E5025}" srcId="{77E42F26-50BE-480E-803B-15D8F12D633D}" destId="{120AC0EC-901D-4A7B-8253-89DD24EA66F1}" srcOrd="1" destOrd="0" parTransId="{F8D7C887-064E-48A2-88F2-8423547C0D7C}" sibTransId="{B2A6E515-522D-46C2-836E-73DE0EB5E9BA}"/>
    <dgm:cxn modelId="{559CED63-9B42-4F5F-843F-5CEBA86E3BFF}" type="presOf" srcId="{120AC0EC-901D-4A7B-8253-89DD24EA66F1}" destId="{3C7012B6-7D53-4583-B071-D8E4FC4ED506}" srcOrd="1" destOrd="0" presId="urn:microsoft.com/office/officeart/2005/8/layout/lProcess2"/>
    <dgm:cxn modelId="{67DF9DBA-25E1-4919-B74B-DDD418E8B65A}" type="presParOf" srcId="{781CCB72-A3A3-43A0-BBBA-0230F87F0E18}" destId="{B9BF76D1-3EC9-4D47-84EA-DAEFD8820261}" srcOrd="0" destOrd="0" presId="urn:microsoft.com/office/officeart/2005/8/layout/lProcess2"/>
    <dgm:cxn modelId="{7A621826-0727-45AA-AACB-FB6A7ED47851}" type="presParOf" srcId="{B9BF76D1-3EC9-4D47-84EA-DAEFD8820261}" destId="{CADA96A1-4A55-40D3-AB26-5DF39801E56B}" srcOrd="0" destOrd="0" presId="urn:microsoft.com/office/officeart/2005/8/layout/lProcess2"/>
    <dgm:cxn modelId="{F5A25A15-DA32-48F6-A4BC-14440F887E84}" type="presParOf" srcId="{B9BF76D1-3EC9-4D47-84EA-DAEFD8820261}" destId="{ED8D280F-C90F-48BE-8DBB-41CB2C1E3C1A}" srcOrd="1" destOrd="0" presId="urn:microsoft.com/office/officeart/2005/8/layout/lProcess2"/>
    <dgm:cxn modelId="{52916EBB-BE8E-4C9B-B5D3-496862D79C0B}" type="presParOf" srcId="{B9BF76D1-3EC9-4D47-84EA-DAEFD8820261}" destId="{30AF3CFD-A46D-47B7-B1E4-FEE50E8DBB27}" srcOrd="2" destOrd="0" presId="urn:microsoft.com/office/officeart/2005/8/layout/lProcess2"/>
    <dgm:cxn modelId="{99464754-F83C-4D98-989E-D05B5F712691}" type="presParOf" srcId="{30AF3CFD-A46D-47B7-B1E4-FEE50E8DBB27}" destId="{1DB60668-ED09-4A43-94C8-A40ADBE280F7}" srcOrd="0" destOrd="0" presId="urn:microsoft.com/office/officeart/2005/8/layout/lProcess2"/>
    <dgm:cxn modelId="{C728E971-6244-4D1F-9352-59F7602569E0}" type="presParOf" srcId="{1DB60668-ED09-4A43-94C8-A40ADBE280F7}" destId="{F55EB06B-AFC1-4886-BB78-766960184B97}" srcOrd="0" destOrd="0" presId="urn:microsoft.com/office/officeart/2005/8/layout/lProcess2"/>
    <dgm:cxn modelId="{6AC9F2F8-0A4A-4EE8-9474-509FE206AD9D}" type="presParOf" srcId="{781CCB72-A3A3-43A0-BBBA-0230F87F0E18}" destId="{DE2F8FCA-E070-4104-B234-3BF02EE02D30}" srcOrd="1" destOrd="0" presId="urn:microsoft.com/office/officeart/2005/8/layout/lProcess2"/>
    <dgm:cxn modelId="{102D6A41-E18E-4E8E-91A1-1474E634A8E5}" type="presParOf" srcId="{781CCB72-A3A3-43A0-BBBA-0230F87F0E18}" destId="{75C7DAB6-7F77-4A08-9A3F-BBEDD2B73330}" srcOrd="2" destOrd="0" presId="urn:microsoft.com/office/officeart/2005/8/layout/lProcess2"/>
    <dgm:cxn modelId="{A44B1C46-2952-448A-8A47-E7FDAA515075}" type="presParOf" srcId="{75C7DAB6-7F77-4A08-9A3F-BBEDD2B73330}" destId="{17CB6F32-BF51-45B2-BA98-A367C60A29FE}" srcOrd="0" destOrd="0" presId="urn:microsoft.com/office/officeart/2005/8/layout/lProcess2"/>
    <dgm:cxn modelId="{00A4729C-8238-42A2-A559-90CC5A1BDF21}" type="presParOf" srcId="{75C7DAB6-7F77-4A08-9A3F-BBEDD2B73330}" destId="{3C7012B6-7D53-4583-B071-D8E4FC4ED506}" srcOrd="1" destOrd="0" presId="urn:microsoft.com/office/officeart/2005/8/layout/lProcess2"/>
    <dgm:cxn modelId="{7940F040-B2EA-45B8-A050-80A7B0E5A7CD}" type="presParOf" srcId="{75C7DAB6-7F77-4A08-9A3F-BBEDD2B73330}" destId="{654DBC70-97A8-496D-882F-68E3D6702F6B}" srcOrd="2" destOrd="0" presId="urn:microsoft.com/office/officeart/2005/8/layout/lProcess2"/>
    <dgm:cxn modelId="{52D6485F-23BA-4780-B456-2B1F7FE72395}" type="presParOf" srcId="{654DBC70-97A8-496D-882F-68E3D6702F6B}" destId="{58D72FBD-8EC0-418F-BBB8-34DAC5020EC8}" srcOrd="0" destOrd="0" presId="urn:microsoft.com/office/officeart/2005/8/layout/lProcess2"/>
    <dgm:cxn modelId="{BAFB796A-B4D9-4B10-943F-70F2FC575E89}" type="presParOf" srcId="{58D72FBD-8EC0-418F-BBB8-34DAC5020EC8}" destId="{39485A15-D379-40DC-B7A5-76A86C1CD812}"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5F4887-C93A-46A7-854D-6553DF0539E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692373-A2D7-43B9-81E9-9CE45043D9A9}">
      <dgm:prSet/>
      <dgm:spPr>
        <a:solidFill>
          <a:srgbClr val="4A66AC"/>
        </a:solidFill>
      </dgm:spPr>
      <dgm:t>
        <a:bodyPr/>
        <a:lstStyle/>
        <a:p>
          <a:pPr algn="ctr"/>
          <a:r>
            <a:rPr lang="en-US" dirty="0"/>
            <a:t>Uses / Benefits</a:t>
          </a:r>
        </a:p>
      </dgm:t>
    </dgm:pt>
    <dgm:pt modelId="{E179D325-8E37-4F13-89C4-2873D51E5EE7}" type="parTrans" cxnId="{AB80279B-B061-4D99-9993-B193663342CD}">
      <dgm:prSet/>
      <dgm:spPr/>
      <dgm:t>
        <a:bodyPr/>
        <a:lstStyle/>
        <a:p>
          <a:endParaRPr lang="en-US"/>
        </a:p>
      </dgm:t>
    </dgm:pt>
    <dgm:pt modelId="{8CD61A54-E7C8-4614-88A6-61AF61E7B108}" type="sibTrans" cxnId="{AB80279B-B061-4D99-9993-B193663342CD}">
      <dgm:prSet/>
      <dgm:spPr/>
      <dgm:t>
        <a:bodyPr/>
        <a:lstStyle/>
        <a:p>
          <a:endParaRPr lang="en-US"/>
        </a:p>
      </dgm:t>
    </dgm:pt>
    <dgm:pt modelId="{0DD84ADA-0203-412D-85EB-4FAFAFD08699}">
      <dgm:prSet/>
      <dgm:spPr/>
      <dgm:t>
        <a:bodyPr/>
        <a:lstStyle/>
        <a:p>
          <a:r>
            <a:rPr lang="en-US" dirty="0"/>
            <a:t>Transfer assets outside of purview of the financing agreement’s restrictive covenants</a:t>
          </a:r>
        </a:p>
      </dgm:t>
    </dgm:pt>
    <dgm:pt modelId="{D91E3E42-C931-4FEE-A249-AB9865AD50A0}" type="parTrans" cxnId="{1421D8B4-A1A4-4969-B355-90F9B60B527D}">
      <dgm:prSet/>
      <dgm:spPr/>
      <dgm:t>
        <a:bodyPr/>
        <a:lstStyle/>
        <a:p>
          <a:endParaRPr lang="en-US"/>
        </a:p>
      </dgm:t>
    </dgm:pt>
    <dgm:pt modelId="{114262F6-B405-4790-8938-5668B1B280E7}" type="sibTrans" cxnId="{1421D8B4-A1A4-4969-B355-90F9B60B527D}">
      <dgm:prSet/>
      <dgm:spPr/>
      <dgm:t>
        <a:bodyPr/>
        <a:lstStyle/>
        <a:p>
          <a:endParaRPr lang="en-US"/>
        </a:p>
      </dgm:t>
    </dgm:pt>
    <dgm:pt modelId="{F8246FBE-F765-4846-95E4-C5E037FF59D6}">
      <dgm:prSet/>
      <dgm:spPr/>
      <dgm:t>
        <a:bodyPr/>
        <a:lstStyle/>
        <a:p>
          <a:r>
            <a:rPr lang="en-US" dirty="0"/>
            <a:t>Once assets </a:t>
          </a:r>
          <a:r>
            <a:rPr lang="en-US" dirty="0" smtClean="0"/>
            <a:t>are with an unrestricted </a:t>
          </a:r>
          <a:r>
            <a:rPr lang="en-US" dirty="0"/>
            <a:t>subsidiary, may be used as security for new financing</a:t>
          </a:r>
        </a:p>
      </dgm:t>
    </dgm:pt>
    <dgm:pt modelId="{34C2563B-BDD9-4C9C-89A6-87BDA10B7B36}" type="parTrans" cxnId="{929C129C-E939-4717-B3F1-54CF942C5419}">
      <dgm:prSet/>
      <dgm:spPr/>
      <dgm:t>
        <a:bodyPr/>
        <a:lstStyle/>
        <a:p>
          <a:endParaRPr lang="en-US"/>
        </a:p>
      </dgm:t>
    </dgm:pt>
    <dgm:pt modelId="{079AFF7F-A8DE-440B-A3DD-CBEE2DDCB6C9}" type="sibTrans" cxnId="{929C129C-E939-4717-B3F1-54CF942C5419}">
      <dgm:prSet/>
      <dgm:spPr/>
      <dgm:t>
        <a:bodyPr/>
        <a:lstStyle/>
        <a:p>
          <a:endParaRPr lang="en-US"/>
        </a:p>
      </dgm:t>
    </dgm:pt>
    <dgm:pt modelId="{5A98C42E-4E8C-4F85-8184-F5A0433BA98D}">
      <dgm:prSet/>
      <dgm:spPr/>
      <dgm:t>
        <a:bodyPr/>
        <a:lstStyle/>
        <a:p>
          <a:r>
            <a:rPr lang="en-US" dirty="0"/>
            <a:t>Incur additional debt on a standalone basis</a:t>
          </a:r>
        </a:p>
      </dgm:t>
    </dgm:pt>
    <dgm:pt modelId="{5390A8B4-BC97-45CD-9F3B-68A21A076B28}" type="parTrans" cxnId="{5B0CB94B-7C23-4452-922F-536D437D9308}">
      <dgm:prSet/>
      <dgm:spPr/>
      <dgm:t>
        <a:bodyPr/>
        <a:lstStyle/>
        <a:p>
          <a:endParaRPr lang="en-US"/>
        </a:p>
      </dgm:t>
    </dgm:pt>
    <dgm:pt modelId="{4EF35E1A-C724-4768-8A57-EF701E7D348C}" type="sibTrans" cxnId="{5B0CB94B-7C23-4452-922F-536D437D9308}">
      <dgm:prSet/>
      <dgm:spPr/>
      <dgm:t>
        <a:bodyPr/>
        <a:lstStyle/>
        <a:p>
          <a:endParaRPr lang="en-US"/>
        </a:p>
      </dgm:t>
    </dgm:pt>
    <dgm:pt modelId="{1A80822F-0DFC-4B35-9EB3-6C1A331B550D}" type="pres">
      <dgm:prSet presAssocID="{A75F4887-C93A-46A7-854D-6553DF0539E2}" presName="linear" presStyleCnt="0">
        <dgm:presLayoutVars>
          <dgm:animLvl val="lvl"/>
          <dgm:resizeHandles val="exact"/>
        </dgm:presLayoutVars>
      </dgm:prSet>
      <dgm:spPr/>
      <dgm:t>
        <a:bodyPr/>
        <a:lstStyle/>
        <a:p>
          <a:endParaRPr lang="en-US"/>
        </a:p>
      </dgm:t>
    </dgm:pt>
    <dgm:pt modelId="{23EB29CE-824F-48B2-952F-E6C64D0C5C23}" type="pres">
      <dgm:prSet presAssocID="{F3692373-A2D7-43B9-81E9-9CE45043D9A9}" presName="parentText" presStyleLbl="node1" presStyleIdx="0" presStyleCnt="1">
        <dgm:presLayoutVars>
          <dgm:chMax val="0"/>
          <dgm:bulletEnabled val="1"/>
        </dgm:presLayoutVars>
      </dgm:prSet>
      <dgm:spPr/>
      <dgm:t>
        <a:bodyPr/>
        <a:lstStyle/>
        <a:p>
          <a:endParaRPr lang="en-US"/>
        </a:p>
      </dgm:t>
    </dgm:pt>
    <dgm:pt modelId="{C1BDEEBF-523D-4170-A9C5-245B4CF02F09}" type="pres">
      <dgm:prSet presAssocID="{F3692373-A2D7-43B9-81E9-9CE45043D9A9}" presName="childText" presStyleLbl="revTx" presStyleIdx="0" presStyleCnt="1">
        <dgm:presLayoutVars>
          <dgm:bulletEnabled val="1"/>
        </dgm:presLayoutVars>
      </dgm:prSet>
      <dgm:spPr/>
      <dgm:t>
        <a:bodyPr/>
        <a:lstStyle/>
        <a:p>
          <a:endParaRPr lang="en-US"/>
        </a:p>
      </dgm:t>
    </dgm:pt>
  </dgm:ptLst>
  <dgm:cxnLst>
    <dgm:cxn modelId="{929C129C-E939-4717-B3F1-54CF942C5419}" srcId="{F3692373-A2D7-43B9-81E9-9CE45043D9A9}" destId="{F8246FBE-F765-4846-95E4-C5E037FF59D6}" srcOrd="1" destOrd="0" parTransId="{34C2563B-BDD9-4C9C-89A6-87BDA10B7B36}" sibTransId="{079AFF7F-A8DE-440B-A3DD-CBEE2DDCB6C9}"/>
    <dgm:cxn modelId="{59DC836F-596F-48C2-A8C6-C519173AB293}" type="presOf" srcId="{A75F4887-C93A-46A7-854D-6553DF0539E2}" destId="{1A80822F-0DFC-4B35-9EB3-6C1A331B550D}" srcOrd="0" destOrd="0" presId="urn:microsoft.com/office/officeart/2005/8/layout/vList2"/>
    <dgm:cxn modelId="{18C40FB1-2C9A-44AB-82A5-F706358789A7}" type="presOf" srcId="{F3692373-A2D7-43B9-81E9-9CE45043D9A9}" destId="{23EB29CE-824F-48B2-952F-E6C64D0C5C23}" srcOrd="0" destOrd="0" presId="urn:microsoft.com/office/officeart/2005/8/layout/vList2"/>
    <dgm:cxn modelId="{AB80279B-B061-4D99-9993-B193663342CD}" srcId="{A75F4887-C93A-46A7-854D-6553DF0539E2}" destId="{F3692373-A2D7-43B9-81E9-9CE45043D9A9}" srcOrd="0" destOrd="0" parTransId="{E179D325-8E37-4F13-89C4-2873D51E5EE7}" sibTransId="{8CD61A54-E7C8-4614-88A6-61AF61E7B108}"/>
    <dgm:cxn modelId="{1421D8B4-A1A4-4969-B355-90F9B60B527D}" srcId="{F3692373-A2D7-43B9-81E9-9CE45043D9A9}" destId="{0DD84ADA-0203-412D-85EB-4FAFAFD08699}" srcOrd="0" destOrd="0" parTransId="{D91E3E42-C931-4FEE-A249-AB9865AD50A0}" sibTransId="{114262F6-B405-4790-8938-5668B1B280E7}"/>
    <dgm:cxn modelId="{724A8547-B9FB-48AB-8B99-E610A04C680E}" type="presOf" srcId="{5A98C42E-4E8C-4F85-8184-F5A0433BA98D}" destId="{C1BDEEBF-523D-4170-A9C5-245B4CF02F09}" srcOrd="0" destOrd="2" presId="urn:microsoft.com/office/officeart/2005/8/layout/vList2"/>
    <dgm:cxn modelId="{531EEA49-059E-4C8D-9816-4F7B20A90976}" type="presOf" srcId="{0DD84ADA-0203-412D-85EB-4FAFAFD08699}" destId="{C1BDEEBF-523D-4170-A9C5-245B4CF02F09}" srcOrd="0" destOrd="0" presId="urn:microsoft.com/office/officeart/2005/8/layout/vList2"/>
    <dgm:cxn modelId="{2D4356A0-3362-4F84-A8EF-9F66A4A0BAF6}" type="presOf" srcId="{F8246FBE-F765-4846-95E4-C5E037FF59D6}" destId="{C1BDEEBF-523D-4170-A9C5-245B4CF02F09}" srcOrd="0" destOrd="1" presId="urn:microsoft.com/office/officeart/2005/8/layout/vList2"/>
    <dgm:cxn modelId="{5B0CB94B-7C23-4452-922F-536D437D9308}" srcId="{F3692373-A2D7-43B9-81E9-9CE45043D9A9}" destId="{5A98C42E-4E8C-4F85-8184-F5A0433BA98D}" srcOrd="2" destOrd="0" parTransId="{5390A8B4-BC97-45CD-9F3B-68A21A076B28}" sibTransId="{4EF35E1A-C724-4768-8A57-EF701E7D348C}"/>
    <dgm:cxn modelId="{E28B675A-815D-4045-8D36-33CF5722FB81}" type="presParOf" srcId="{1A80822F-0DFC-4B35-9EB3-6C1A331B550D}" destId="{23EB29CE-824F-48B2-952F-E6C64D0C5C23}" srcOrd="0" destOrd="0" presId="urn:microsoft.com/office/officeart/2005/8/layout/vList2"/>
    <dgm:cxn modelId="{4EF2FA0F-3600-4B2A-A799-B65EC79D2EE2}" type="presParOf" srcId="{1A80822F-0DFC-4B35-9EB3-6C1A331B550D}" destId="{C1BDEEBF-523D-4170-A9C5-245B4CF02F09}"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7EE711-7250-489E-BBAB-9779B0522EF6}" type="doc">
      <dgm:prSet loTypeId="urn:microsoft.com/office/officeart/2005/8/layout/list1" loCatId="list" qsTypeId="urn:microsoft.com/office/officeart/2005/8/quickstyle/simple4" qsCatId="simple" csTypeId="urn:microsoft.com/office/officeart/2005/8/colors/accent4_1" csCatId="accent4" phldr="1"/>
      <dgm:spPr/>
      <dgm:t>
        <a:bodyPr/>
        <a:lstStyle/>
        <a:p>
          <a:endParaRPr lang="en-US"/>
        </a:p>
      </dgm:t>
    </dgm:pt>
    <dgm:pt modelId="{778FE4E9-86F3-48CB-BDAB-DC6D94424EB3}">
      <dgm:prSet custT="1"/>
      <dgm:spPr>
        <a:solidFill>
          <a:schemeClr val="accent2">
            <a:lumMod val="40000"/>
            <a:lumOff val="60000"/>
          </a:schemeClr>
        </a:solidFill>
      </dgm:spPr>
      <dgm:t>
        <a:bodyPr/>
        <a:lstStyle/>
        <a:p>
          <a:r>
            <a:rPr lang="en-US" sz="2400" dirty="0"/>
            <a:t>Primary Challenge:</a:t>
          </a:r>
        </a:p>
      </dgm:t>
    </dgm:pt>
    <dgm:pt modelId="{0523FA09-0F4E-4A32-83B7-42FCCFFC448E}" type="parTrans" cxnId="{7BA30A0E-BD67-4A54-967F-1C359C7C86A1}">
      <dgm:prSet/>
      <dgm:spPr/>
      <dgm:t>
        <a:bodyPr/>
        <a:lstStyle/>
        <a:p>
          <a:endParaRPr lang="en-US"/>
        </a:p>
      </dgm:t>
    </dgm:pt>
    <dgm:pt modelId="{584ADF33-2F16-463A-861D-BD5B1E4229F2}" type="sibTrans" cxnId="{7BA30A0E-BD67-4A54-967F-1C359C7C86A1}">
      <dgm:prSet/>
      <dgm:spPr/>
      <dgm:t>
        <a:bodyPr/>
        <a:lstStyle/>
        <a:p>
          <a:endParaRPr lang="en-US"/>
        </a:p>
      </dgm:t>
    </dgm:pt>
    <dgm:pt modelId="{086964A1-C997-43BF-98F2-2F86BDBCC8FD}">
      <dgm:prSet/>
      <dgm:spPr/>
      <dgm:t>
        <a:bodyPr/>
        <a:lstStyle/>
        <a:p>
          <a:r>
            <a:rPr lang="en-US" dirty="0"/>
            <a:t>Transactions between the restricted group and the unrestricted subsidiary may be subject to a “transactions with affiliates” covenant</a:t>
          </a:r>
        </a:p>
      </dgm:t>
    </dgm:pt>
    <dgm:pt modelId="{294990F6-E91C-494C-A51F-590CF2579961}" type="parTrans" cxnId="{F202D523-B570-4308-8451-65582F2A2106}">
      <dgm:prSet/>
      <dgm:spPr/>
      <dgm:t>
        <a:bodyPr/>
        <a:lstStyle/>
        <a:p>
          <a:endParaRPr lang="en-US"/>
        </a:p>
      </dgm:t>
    </dgm:pt>
    <dgm:pt modelId="{6B2FB2E0-C6ED-4A48-9F1C-BFAEB838FAB0}" type="sibTrans" cxnId="{F202D523-B570-4308-8451-65582F2A2106}">
      <dgm:prSet/>
      <dgm:spPr/>
      <dgm:t>
        <a:bodyPr/>
        <a:lstStyle/>
        <a:p>
          <a:endParaRPr lang="en-US"/>
        </a:p>
      </dgm:t>
    </dgm:pt>
    <dgm:pt modelId="{93A7271D-D15C-4617-852C-9EC1BC4767D5}">
      <dgm:prSet custT="1"/>
      <dgm:spPr>
        <a:solidFill>
          <a:schemeClr val="accent2">
            <a:lumMod val="40000"/>
            <a:lumOff val="60000"/>
          </a:schemeClr>
        </a:solidFill>
      </dgm:spPr>
      <dgm:t>
        <a:bodyPr/>
        <a:lstStyle/>
        <a:p>
          <a:r>
            <a:rPr lang="en-US" sz="2400" dirty="0"/>
            <a:t>Legal Issues:</a:t>
          </a:r>
        </a:p>
      </dgm:t>
    </dgm:pt>
    <dgm:pt modelId="{2DEDD25F-85ED-4767-ABD0-E10A588AB3D3}" type="parTrans" cxnId="{44870898-68B2-4F05-8100-7F01FDAF08E5}">
      <dgm:prSet/>
      <dgm:spPr/>
      <dgm:t>
        <a:bodyPr/>
        <a:lstStyle/>
        <a:p>
          <a:endParaRPr lang="en-US"/>
        </a:p>
      </dgm:t>
    </dgm:pt>
    <dgm:pt modelId="{1A7A98B2-764C-4BE5-9098-71BD27BBBD75}" type="sibTrans" cxnId="{44870898-68B2-4F05-8100-7F01FDAF08E5}">
      <dgm:prSet/>
      <dgm:spPr/>
      <dgm:t>
        <a:bodyPr/>
        <a:lstStyle/>
        <a:p>
          <a:endParaRPr lang="en-US"/>
        </a:p>
      </dgm:t>
    </dgm:pt>
    <dgm:pt modelId="{1F24B649-7A30-466C-93A1-F290D432F95A}">
      <dgm:prSet/>
      <dgm:spPr/>
      <dgm:t>
        <a:bodyPr/>
        <a:lstStyle/>
        <a:p>
          <a:r>
            <a:rPr lang="en-US" dirty="0"/>
            <a:t>Contract interpretation</a:t>
          </a:r>
        </a:p>
      </dgm:t>
    </dgm:pt>
    <dgm:pt modelId="{C1D5927D-2503-4B97-A7C9-D239BCC49C2D}" type="parTrans" cxnId="{2E71CDAD-6719-4FE7-B5E4-D761025A468B}">
      <dgm:prSet/>
      <dgm:spPr/>
      <dgm:t>
        <a:bodyPr/>
        <a:lstStyle/>
        <a:p>
          <a:endParaRPr lang="en-US"/>
        </a:p>
      </dgm:t>
    </dgm:pt>
    <dgm:pt modelId="{651F2ABE-2B88-434D-AD1D-0246F46796F7}" type="sibTrans" cxnId="{2E71CDAD-6719-4FE7-B5E4-D761025A468B}">
      <dgm:prSet/>
      <dgm:spPr/>
      <dgm:t>
        <a:bodyPr/>
        <a:lstStyle/>
        <a:p>
          <a:endParaRPr lang="en-US"/>
        </a:p>
      </dgm:t>
    </dgm:pt>
    <dgm:pt modelId="{0AE48F89-22D5-4532-B0E5-2825D39E4E6C}">
      <dgm:prSet/>
      <dgm:spPr/>
      <dgm:t>
        <a:bodyPr/>
        <a:lstStyle/>
        <a:p>
          <a:r>
            <a:rPr lang="en-US" dirty="0"/>
            <a:t>Fraudulent transfers</a:t>
          </a:r>
        </a:p>
      </dgm:t>
    </dgm:pt>
    <dgm:pt modelId="{64D7D9CB-2A05-4F2B-8907-5415CAC244A9}" type="parTrans" cxnId="{6E4422E5-952A-4E6A-B8AF-FC041965106C}">
      <dgm:prSet/>
      <dgm:spPr/>
      <dgm:t>
        <a:bodyPr/>
        <a:lstStyle/>
        <a:p>
          <a:endParaRPr lang="en-US"/>
        </a:p>
      </dgm:t>
    </dgm:pt>
    <dgm:pt modelId="{178CEAFC-5B5F-48E2-BA81-D1CDFE8AFBF2}" type="sibTrans" cxnId="{6E4422E5-952A-4E6A-B8AF-FC041965106C}">
      <dgm:prSet/>
      <dgm:spPr/>
      <dgm:t>
        <a:bodyPr/>
        <a:lstStyle/>
        <a:p>
          <a:endParaRPr lang="en-US"/>
        </a:p>
      </dgm:t>
    </dgm:pt>
    <dgm:pt modelId="{FB528B27-3020-49B4-B58A-4801AC9FA871}">
      <dgm:prSet custT="1"/>
      <dgm:spPr>
        <a:solidFill>
          <a:schemeClr val="accent2">
            <a:lumMod val="40000"/>
            <a:lumOff val="60000"/>
          </a:schemeClr>
        </a:solidFill>
      </dgm:spPr>
      <dgm:t>
        <a:bodyPr/>
        <a:lstStyle/>
        <a:p>
          <a:r>
            <a:rPr lang="en-US" sz="2400" dirty="0"/>
            <a:t>Examples:</a:t>
          </a:r>
        </a:p>
      </dgm:t>
    </dgm:pt>
    <dgm:pt modelId="{CE4A2337-5951-41A2-9F1D-8DC0E466CD2C}" type="parTrans" cxnId="{33E9E82F-F86C-4736-AECE-585045D8678B}">
      <dgm:prSet/>
      <dgm:spPr/>
      <dgm:t>
        <a:bodyPr/>
        <a:lstStyle/>
        <a:p>
          <a:endParaRPr lang="en-US"/>
        </a:p>
      </dgm:t>
    </dgm:pt>
    <dgm:pt modelId="{10E33CA7-4A99-44CE-807A-982092F96AF0}" type="sibTrans" cxnId="{33E9E82F-F86C-4736-AECE-585045D8678B}">
      <dgm:prSet/>
      <dgm:spPr/>
      <dgm:t>
        <a:bodyPr/>
        <a:lstStyle/>
        <a:p>
          <a:endParaRPr lang="en-US"/>
        </a:p>
      </dgm:t>
    </dgm:pt>
    <dgm:pt modelId="{1C3873E8-E3CE-493C-8015-298FEEBD6E32}">
      <dgm:prSet/>
      <dgm:spPr/>
      <dgm:t>
        <a:bodyPr/>
        <a:lstStyle/>
        <a:p>
          <a:r>
            <a:rPr lang="en-US" dirty="0"/>
            <a:t>J. Crew	</a:t>
          </a:r>
        </a:p>
      </dgm:t>
    </dgm:pt>
    <dgm:pt modelId="{02084F9D-93E3-4732-8645-DC77D150AAEC}" type="parTrans" cxnId="{846D1107-4702-4BA2-B213-347BD60DD2B5}">
      <dgm:prSet/>
      <dgm:spPr/>
      <dgm:t>
        <a:bodyPr/>
        <a:lstStyle/>
        <a:p>
          <a:endParaRPr lang="en-US"/>
        </a:p>
      </dgm:t>
    </dgm:pt>
    <dgm:pt modelId="{349A1D8E-0B28-4AC3-9D72-265CD2333D99}" type="sibTrans" cxnId="{846D1107-4702-4BA2-B213-347BD60DD2B5}">
      <dgm:prSet/>
      <dgm:spPr/>
      <dgm:t>
        <a:bodyPr/>
        <a:lstStyle/>
        <a:p>
          <a:endParaRPr lang="en-US"/>
        </a:p>
      </dgm:t>
    </dgm:pt>
    <dgm:pt modelId="{ADECE370-9220-4677-B23D-9ED02F33D21D}">
      <dgm:prSet/>
      <dgm:spPr/>
      <dgm:t>
        <a:bodyPr/>
        <a:lstStyle/>
        <a:p>
          <a:r>
            <a:rPr lang="en-US" dirty="0"/>
            <a:t>iHeartMedia</a:t>
          </a:r>
        </a:p>
      </dgm:t>
    </dgm:pt>
    <dgm:pt modelId="{DABB42D4-716E-4C4A-80F2-4CC3781B47E4}" type="parTrans" cxnId="{1A0BFDB2-C836-4536-8BE7-00650AF69BEF}">
      <dgm:prSet/>
      <dgm:spPr/>
      <dgm:t>
        <a:bodyPr/>
        <a:lstStyle/>
        <a:p>
          <a:endParaRPr lang="en-US"/>
        </a:p>
      </dgm:t>
    </dgm:pt>
    <dgm:pt modelId="{408C45CC-5768-40E6-94AB-5BFB22D01BDC}" type="sibTrans" cxnId="{1A0BFDB2-C836-4536-8BE7-00650AF69BEF}">
      <dgm:prSet/>
      <dgm:spPr/>
      <dgm:t>
        <a:bodyPr/>
        <a:lstStyle/>
        <a:p>
          <a:endParaRPr lang="en-US"/>
        </a:p>
      </dgm:t>
    </dgm:pt>
    <dgm:pt modelId="{23FE0881-61CC-457F-ABA0-750F9B6839B7}">
      <dgm:prSet/>
      <dgm:spPr/>
      <dgm:t>
        <a:bodyPr/>
        <a:lstStyle/>
        <a:p>
          <a:r>
            <a:rPr lang="en-US" dirty="0"/>
            <a:t>Claire’s</a:t>
          </a:r>
        </a:p>
      </dgm:t>
    </dgm:pt>
    <dgm:pt modelId="{531A9C30-C030-406F-A988-AB9000FAB4D2}" type="parTrans" cxnId="{7187D979-9572-46FE-B460-51F7F011DFDA}">
      <dgm:prSet/>
      <dgm:spPr/>
      <dgm:t>
        <a:bodyPr/>
        <a:lstStyle/>
        <a:p>
          <a:endParaRPr lang="en-US"/>
        </a:p>
      </dgm:t>
    </dgm:pt>
    <dgm:pt modelId="{23B9FFD2-4F39-4FB6-8BF3-FBCF6D1A31DF}" type="sibTrans" cxnId="{7187D979-9572-46FE-B460-51F7F011DFDA}">
      <dgm:prSet/>
      <dgm:spPr/>
      <dgm:t>
        <a:bodyPr/>
        <a:lstStyle/>
        <a:p>
          <a:endParaRPr lang="en-US"/>
        </a:p>
      </dgm:t>
    </dgm:pt>
    <dgm:pt modelId="{2168A56D-4888-47B5-83DC-74EF4A5319E9}">
      <dgm:prSet/>
      <dgm:spPr/>
      <dgm:t>
        <a:bodyPr/>
        <a:lstStyle/>
        <a:p>
          <a:r>
            <a:rPr lang="en-US" dirty="0"/>
            <a:t>David’s Bridal</a:t>
          </a:r>
        </a:p>
      </dgm:t>
    </dgm:pt>
    <dgm:pt modelId="{F2969464-37C7-4F50-AD37-B67FF5824CDF}" type="parTrans" cxnId="{32204A69-0450-46A7-9A60-86602F4DB759}">
      <dgm:prSet/>
      <dgm:spPr/>
      <dgm:t>
        <a:bodyPr/>
        <a:lstStyle/>
        <a:p>
          <a:endParaRPr lang="en-US"/>
        </a:p>
      </dgm:t>
    </dgm:pt>
    <dgm:pt modelId="{B1D698DD-F8C0-4490-9756-D372E24924F1}" type="sibTrans" cxnId="{32204A69-0450-46A7-9A60-86602F4DB759}">
      <dgm:prSet/>
      <dgm:spPr/>
      <dgm:t>
        <a:bodyPr/>
        <a:lstStyle/>
        <a:p>
          <a:endParaRPr lang="en-US"/>
        </a:p>
      </dgm:t>
    </dgm:pt>
    <dgm:pt modelId="{54B95F1C-7A27-480E-89AC-BBFADD512EC8}">
      <dgm:prSet/>
      <dgm:spPr/>
      <dgm:t>
        <a:bodyPr/>
        <a:lstStyle/>
        <a:p>
          <a:r>
            <a:rPr lang="en-US" dirty="0"/>
            <a:t>Neiman Marcus </a:t>
          </a:r>
        </a:p>
      </dgm:t>
    </dgm:pt>
    <dgm:pt modelId="{D1281EB9-ABCF-4313-A397-B76AF84EC516}" type="parTrans" cxnId="{E60CA1F3-8C4B-4F12-99F6-4300DEF9FF43}">
      <dgm:prSet/>
      <dgm:spPr/>
      <dgm:t>
        <a:bodyPr/>
        <a:lstStyle/>
        <a:p>
          <a:endParaRPr lang="en-US"/>
        </a:p>
      </dgm:t>
    </dgm:pt>
    <dgm:pt modelId="{A36D95C2-1199-4A0B-9327-AC1C643BF280}" type="sibTrans" cxnId="{E60CA1F3-8C4B-4F12-99F6-4300DEF9FF43}">
      <dgm:prSet/>
      <dgm:spPr/>
      <dgm:t>
        <a:bodyPr/>
        <a:lstStyle/>
        <a:p>
          <a:endParaRPr lang="en-US"/>
        </a:p>
      </dgm:t>
    </dgm:pt>
    <dgm:pt modelId="{391B59AB-2239-49F6-8BEE-FF8B3F0FFA08}" type="pres">
      <dgm:prSet presAssocID="{C57EE711-7250-489E-BBAB-9779B0522EF6}" presName="linear" presStyleCnt="0">
        <dgm:presLayoutVars>
          <dgm:dir/>
          <dgm:animLvl val="lvl"/>
          <dgm:resizeHandles val="exact"/>
        </dgm:presLayoutVars>
      </dgm:prSet>
      <dgm:spPr/>
      <dgm:t>
        <a:bodyPr/>
        <a:lstStyle/>
        <a:p>
          <a:endParaRPr lang="en-US"/>
        </a:p>
      </dgm:t>
    </dgm:pt>
    <dgm:pt modelId="{32496531-C7AF-4197-A07D-121769D0F8C5}" type="pres">
      <dgm:prSet presAssocID="{778FE4E9-86F3-48CB-BDAB-DC6D94424EB3}" presName="parentLin" presStyleCnt="0"/>
      <dgm:spPr/>
    </dgm:pt>
    <dgm:pt modelId="{0BEA0CBF-D3F6-45CE-9DA9-577DAE2BA210}" type="pres">
      <dgm:prSet presAssocID="{778FE4E9-86F3-48CB-BDAB-DC6D94424EB3}" presName="parentLeftMargin" presStyleLbl="node1" presStyleIdx="0" presStyleCnt="3"/>
      <dgm:spPr/>
      <dgm:t>
        <a:bodyPr/>
        <a:lstStyle/>
        <a:p>
          <a:endParaRPr lang="en-US"/>
        </a:p>
      </dgm:t>
    </dgm:pt>
    <dgm:pt modelId="{731C870F-5464-4E92-9E3F-45200C0853E6}" type="pres">
      <dgm:prSet presAssocID="{778FE4E9-86F3-48CB-BDAB-DC6D94424EB3}" presName="parentText" presStyleLbl="node1" presStyleIdx="0" presStyleCnt="3">
        <dgm:presLayoutVars>
          <dgm:chMax val="0"/>
          <dgm:bulletEnabled val="1"/>
        </dgm:presLayoutVars>
      </dgm:prSet>
      <dgm:spPr/>
      <dgm:t>
        <a:bodyPr/>
        <a:lstStyle/>
        <a:p>
          <a:endParaRPr lang="en-US"/>
        </a:p>
      </dgm:t>
    </dgm:pt>
    <dgm:pt modelId="{52123ECF-FA42-47D1-A514-9336378A4BE5}" type="pres">
      <dgm:prSet presAssocID="{778FE4E9-86F3-48CB-BDAB-DC6D94424EB3}" presName="negativeSpace" presStyleCnt="0"/>
      <dgm:spPr/>
    </dgm:pt>
    <dgm:pt modelId="{998229FF-B1DA-488A-A1D0-63A635C46704}" type="pres">
      <dgm:prSet presAssocID="{778FE4E9-86F3-48CB-BDAB-DC6D94424EB3}" presName="childText" presStyleLbl="conFgAcc1" presStyleIdx="0" presStyleCnt="3">
        <dgm:presLayoutVars>
          <dgm:bulletEnabled val="1"/>
        </dgm:presLayoutVars>
      </dgm:prSet>
      <dgm:spPr/>
      <dgm:t>
        <a:bodyPr/>
        <a:lstStyle/>
        <a:p>
          <a:endParaRPr lang="en-US"/>
        </a:p>
      </dgm:t>
    </dgm:pt>
    <dgm:pt modelId="{8B7DAF33-C6B2-47E3-94D4-97B747998DDA}" type="pres">
      <dgm:prSet presAssocID="{584ADF33-2F16-463A-861D-BD5B1E4229F2}" presName="spaceBetweenRectangles" presStyleCnt="0"/>
      <dgm:spPr/>
    </dgm:pt>
    <dgm:pt modelId="{AAF6BD11-C661-4005-8BAE-4184D8476A41}" type="pres">
      <dgm:prSet presAssocID="{93A7271D-D15C-4617-852C-9EC1BC4767D5}" presName="parentLin" presStyleCnt="0"/>
      <dgm:spPr/>
    </dgm:pt>
    <dgm:pt modelId="{954A39D6-CD61-4C17-92E8-62DC65A36B6A}" type="pres">
      <dgm:prSet presAssocID="{93A7271D-D15C-4617-852C-9EC1BC4767D5}" presName="parentLeftMargin" presStyleLbl="node1" presStyleIdx="0" presStyleCnt="3"/>
      <dgm:spPr/>
      <dgm:t>
        <a:bodyPr/>
        <a:lstStyle/>
        <a:p>
          <a:endParaRPr lang="en-US"/>
        </a:p>
      </dgm:t>
    </dgm:pt>
    <dgm:pt modelId="{BBF68F40-B181-4116-B946-DC893687FE3B}" type="pres">
      <dgm:prSet presAssocID="{93A7271D-D15C-4617-852C-9EC1BC4767D5}" presName="parentText" presStyleLbl="node1" presStyleIdx="1" presStyleCnt="3">
        <dgm:presLayoutVars>
          <dgm:chMax val="0"/>
          <dgm:bulletEnabled val="1"/>
        </dgm:presLayoutVars>
      </dgm:prSet>
      <dgm:spPr/>
      <dgm:t>
        <a:bodyPr/>
        <a:lstStyle/>
        <a:p>
          <a:endParaRPr lang="en-US"/>
        </a:p>
      </dgm:t>
    </dgm:pt>
    <dgm:pt modelId="{D5DCA5F7-44EA-43D6-8AE3-320D536851BC}" type="pres">
      <dgm:prSet presAssocID="{93A7271D-D15C-4617-852C-9EC1BC4767D5}" presName="negativeSpace" presStyleCnt="0"/>
      <dgm:spPr/>
    </dgm:pt>
    <dgm:pt modelId="{25A5C85B-6EF8-471E-9A71-52D981DB9C6D}" type="pres">
      <dgm:prSet presAssocID="{93A7271D-D15C-4617-852C-9EC1BC4767D5}" presName="childText" presStyleLbl="conFgAcc1" presStyleIdx="1" presStyleCnt="3">
        <dgm:presLayoutVars>
          <dgm:bulletEnabled val="1"/>
        </dgm:presLayoutVars>
      </dgm:prSet>
      <dgm:spPr/>
      <dgm:t>
        <a:bodyPr/>
        <a:lstStyle/>
        <a:p>
          <a:endParaRPr lang="en-US"/>
        </a:p>
      </dgm:t>
    </dgm:pt>
    <dgm:pt modelId="{2AB68E20-C4F8-403F-8D87-D2515E3E38EA}" type="pres">
      <dgm:prSet presAssocID="{1A7A98B2-764C-4BE5-9098-71BD27BBBD75}" presName="spaceBetweenRectangles" presStyleCnt="0"/>
      <dgm:spPr/>
    </dgm:pt>
    <dgm:pt modelId="{4F582B78-A351-481C-B170-8D6FAAA3453A}" type="pres">
      <dgm:prSet presAssocID="{FB528B27-3020-49B4-B58A-4801AC9FA871}" presName="parentLin" presStyleCnt="0"/>
      <dgm:spPr/>
    </dgm:pt>
    <dgm:pt modelId="{190E3B57-D63F-482D-B40A-1B30296DE5CA}" type="pres">
      <dgm:prSet presAssocID="{FB528B27-3020-49B4-B58A-4801AC9FA871}" presName="parentLeftMargin" presStyleLbl="node1" presStyleIdx="1" presStyleCnt="3"/>
      <dgm:spPr/>
      <dgm:t>
        <a:bodyPr/>
        <a:lstStyle/>
        <a:p>
          <a:endParaRPr lang="en-US"/>
        </a:p>
      </dgm:t>
    </dgm:pt>
    <dgm:pt modelId="{37669A64-5500-4465-9782-BA44EEB25683}" type="pres">
      <dgm:prSet presAssocID="{FB528B27-3020-49B4-B58A-4801AC9FA871}" presName="parentText" presStyleLbl="node1" presStyleIdx="2" presStyleCnt="3">
        <dgm:presLayoutVars>
          <dgm:chMax val="0"/>
          <dgm:bulletEnabled val="1"/>
        </dgm:presLayoutVars>
      </dgm:prSet>
      <dgm:spPr/>
      <dgm:t>
        <a:bodyPr/>
        <a:lstStyle/>
        <a:p>
          <a:endParaRPr lang="en-US"/>
        </a:p>
      </dgm:t>
    </dgm:pt>
    <dgm:pt modelId="{2F939F39-1D96-43E1-8D2A-C7BC0BFC289E}" type="pres">
      <dgm:prSet presAssocID="{FB528B27-3020-49B4-B58A-4801AC9FA871}" presName="negativeSpace" presStyleCnt="0"/>
      <dgm:spPr/>
    </dgm:pt>
    <dgm:pt modelId="{00057678-6AD4-4205-88BE-AD289DED37BB}" type="pres">
      <dgm:prSet presAssocID="{FB528B27-3020-49B4-B58A-4801AC9FA871}" presName="childText" presStyleLbl="conFgAcc1" presStyleIdx="2" presStyleCnt="3">
        <dgm:presLayoutVars>
          <dgm:bulletEnabled val="1"/>
        </dgm:presLayoutVars>
      </dgm:prSet>
      <dgm:spPr/>
      <dgm:t>
        <a:bodyPr/>
        <a:lstStyle/>
        <a:p>
          <a:endParaRPr lang="en-US"/>
        </a:p>
      </dgm:t>
    </dgm:pt>
  </dgm:ptLst>
  <dgm:cxnLst>
    <dgm:cxn modelId="{4F386545-C6E5-494A-8AB2-C26EB3DD28F5}" type="presOf" srcId="{0AE48F89-22D5-4532-B0E5-2825D39E4E6C}" destId="{25A5C85B-6EF8-471E-9A71-52D981DB9C6D}" srcOrd="0" destOrd="1" presId="urn:microsoft.com/office/officeart/2005/8/layout/list1"/>
    <dgm:cxn modelId="{33E9E82F-F86C-4736-AECE-585045D8678B}" srcId="{C57EE711-7250-489E-BBAB-9779B0522EF6}" destId="{FB528B27-3020-49B4-B58A-4801AC9FA871}" srcOrd="2" destOrd="0" parTransId="{CE4A2337-5951-41A2-9F1D-8DC0E466CD2C}" sibTransId="{10E33CA7-4A99-44CE-807A-982092F96AF0}"/>
    <dgm:cxn modelId="{AF2DB553-83C6-48D9-BE86-03951B3B834D}" type="presOf" srcId="{93A7271D-D15C-4617-852C-9EC1BC4767D5}" destId="{954A39D6-CD61-4C17-92E8-62DC65A36B6A}" srcOrd="0" destOrd="0" presId="urn:microsoft.com/office/officeart/2005/8/layout/list1"/>
    <dgm:cxn modelId="{1D1D2C18-1B18-4046-836D-0E7D9F6F6DD3}" type="presOf" srcId="{778FE4E9-86F3-48CB-BDAB-DC6D94424EB3}" destId="{0BEA0CBF-D3F6-45CE-9DA9-577DAE2BA210}" srcOrd="0" destOrd="0" presId="urn:microsoft.com/office/officeart/2005/8/layout/list1"/>
    <dgm:cxn modelId="{6E4422E5-952A-4E6A-B8AF-FC041965106C}" srcId="{93A7271D-D15C-4617-852C-9EC1BC4767D5}" destId="{0AE48F89-22D5-4532-B0E5-2825D39E4E6C}" srcOrd="1" destOrd="0" parTransId="{64D7D9CB-2A05-4F2B-8907-5415CAC244A9}" sibTransId="{178CEAFC-5B5F-48E2-BA81-D1CDFE8AFBF2}"/>
    <dgm:cxn modelId="{246BD353-AE36-423D-8375-B1CAE2A83152}" type="presOf" srcId="{086964A1-C997-43BF-98F2-2F86BDBCC8FD}" destId="{998229FF-B1DA-488A-A1D0-63A635C46704}" srcOrd="0" destOrd="0" presId="urn:microsoft.com/office/officeart/2005/8/layout/list1"/>
    <dgm:cxn modelId="{BA81BB96-EF12-4DA4-A0BF-4F8AFDC7D33C}" type="presOf" srcId="{ADECE370-9220-4677-B23D-9ED02F33D21D}" destId="{00057678-6AD4-4205-88BE-AD289DED37BB}" srcOrd="0" destOrd="1" presId="urn:microsoft.com/office/officeart/2005/8/layout/list1"/>
    <dgm:cxn modelId="{220F0626-4F5D-4D07-A6CE-A8E2A0ED583B}" type="presOf" srcId="{1F24B649-7A30-466C-93A1-F290D432F95A}" destId="{25A5C85B-6EF8-471E-9A71-52D981DB9C6D}" srcOrd="0" destOrd="0" presId="urn:microsoft.com/office/officeart/2005/8/layout/list1"/>
    <dgm:cxn modelId="{32204A69-0450-46A7-9A60-86602F4DB759}" srcId="{FB528B27-3020-49B4-B58A-4801AC9FA871}" destId="{2168A56D-4888-47B5-83DC-74EF4A5319E9}" srcOrd="3" destOrd="0" parTransId="{F2969464-37C7-4F50-AD37-B67FF5824CDF}" sibTransId="{B1D698DD-F8C0-4490-9756-D372E24924F1}"/>
    <dgm:cxn modelId="{3B8F61AB-6E49-4EF2-AA12-A04E6A889F28}" type="presOf" srcId="{C57EE711-7250-489E-BBAB-9779B0522EF6}" destId="{391B59AB-2239-49F6-8BEE-FF8B3F0FFA08}" srcOrd="0" destOrd="0" presId="urn:microsoft.com/office/officeart/2005/8/layout/list1"/>
    <dgm:cxn modelId="{4284828A-6096-4083-94E4-E35F2968729A}" type="presOf" srcId="{1C3873E8-E3CE-493C-8015-298FEEBD6E32}" destId="{00057678-6AD4-4205-88BE-AD289DED37BB}" srcOrd="0" destOrd="0" presId="urn:microsoft.com/office/officeart/2005/8/layout/list1"/>
    <dgm:cxn modelId="{7187D979-9572-46FE-B460-51F7F011DFDA}" srcId="{FB528B27-3020-49B4-B58A-4801AC9FA871}" destId="{23FE0881-61CC-457F-ABA0-750F9B6839B7}" srcOrd="2" destOrd="0" parTransId="{531A9C30-C030-406F-A988-AB9000FAB4D2}" sibTransId="{23B9FFD2-4F39-4FB6-8BF3-FBCF6D1A31DF}"/>
    <dgm:cxn modelId="{BE29089D-4885-4C11-8503-E3F0153C2550}" type="presOf" srcId="{FB528B27-3020-49B4-B58A-4801AC9FA871}" destId="{37669A64-5500-4465-9782-BA44EEB25683}" srcOrd="1" destOrd="0" presId="urn:microsoft.com/office/officeart/2005/8/layout/list1"/>
    <dgm:cxn modelId="{1D19082D-BC0A-400E-8A10-B0553349CFC7}" type="presOf" srcId="{54B95F1C-7A27-480E-89AC-BBFADD512EC8}" destId="{00057678-6AD4-4205-88BE-AD289DED37BB}" srcOrd="0" destOrd="4" presId="urn:microsoft.com/office/officeart/2005/8/layout/list1"/>
    <dgm:cxn modelId="{7BA30A0E-BD67-4A54-967F-1C359C7C86A1}" srcId="{C57EE711-7250-489E-BBAB-9779B0522EF6}" destId="{778FE4E9-86F3-48CB-BDAB-DC6D94424EB3}" srcOrd="0" destOrd="0" parTransId="{0523FA09-0F4E-4A32-83B7-42FCCFFC448E}" sibTransId="{584ADF33-2F16-463A-861D-BD5B1E4229F2}"/>
    <dgm:cxn modelId="{D434380A-593A-4A41-A831-00559BF0C242}" type="presOf" srcId="{23FE0881-61CC-457F-ABA0-750F9B6839B7}" destId="{00057678-6AD4-4205-88BE-AD289DED37BB}" srcOrd="0" destOrd="2" presId="urn:microsoft.com/office/officeart/2005/8/layout/list1"/>
    <dgm:cxn modelId="{44870898-68B2-4F05-8100-7F01FDAF08E5}" srcId="{C57EE711-7250-489E-BBAB-9779B0522EF6}" destId="{93A7271D-D15C-4617-852C-9EC1BC4767D5}" srcOrd="1" destOrd="0" parTransId="{2DEDD25F-85ED-4767-ABD0-E10A588AB3D3}" sibTransId="{1A7A98B2-764C-4BE5-9098-71BD27BBBD75}"/>
    <dgm:cxn modelId="{2E71CDAD-6719-4FE7-B5E4-D761025A468B}" srcId="{93A7271D-D15C-4617-852C-9EC1BC4767D5}" destId="{1F24B649-7A30-466C-93A1-F290D432F95A}" srcOrd="0" destOrd="0" parTransId="{C1D5927D-2503-4B97-A7C9-D239BCC49C2D}" sibTransId="{651F2ABE-2B88-434D-AD1D-0246F46796F7}"/>
    <dgm:cxn modelId="{ACA01B2E-06D1-4090-A8C9-A132E8B504D1}" type="presOf" srcId="{2168A56D-4888-47B5-83DC-74EF4A5319E9}" destId="{00057678-6AD4-4205-88BE-AD289DED37BB}" srcOrd="0" destOrd="3" presId="urn:microsoft.com/office/officeart/2005/8/layout/list1"/>
    <dgm:cxn modelId="{1D747672-BA88-40A0-8334-1C7A32C7AAF2}" type="presOf" srcId="{93A7271D-D15C-4617-852C-9EC1BC4767D5}" destId="{BBF68F40-B181-4116-B946-DC893687FE3B}" srcOrd="1" destOrd="0" presId="urn:microsoft.com/office/officeart/2005/8/layout/list1"/>
    <dgm:cxn modelId="{1A0BFDB2-C836-4536-8BE7-00650AF69BEF}" srcId="{FB528B27-3020-49B4-B58A-4801AC9FA871}" destId="{ADECE370-9220-4677-B23D-9ED02F33D21D}" srcOrd="1" destOrd="0" parTransId="{DABB42D4-716E-4C4A-80F2-4CC3781B47E4}" sibTransId="{408C45CC-5768-40E6-94AB-5BFB22D01BDC}"/>
    <dgm:cxn modelId="{E60CA1F3-8C4B-4F12-99F6-4300DEF9FF43}" srcId="{FB528B27-3020-49B4-B58A-4801AC9FA871}" destId="{54B95F1C-7A27-480E-89AC-BBFADD512EC8}" srcOrd="4" destOrd="0" parTransId="{D1281EB9-ABCF-4313-A397-B76AF84EC516}" sibTransId="{A36D95C2-1199-4A0B-9327-AC1C643BF280}"/>
    <dgm:cxn modelId="{846D1107-4702-4BA2-B213-347BD60DD2B5}" srcId="{FB528B27-3020-49B4-B58A-4801AC9FA871}" destId="{1C3873E8-E3CE-493C-8015-298FEEBD6E32}" srcOrd="0" destOrd="0" parTransId="{02084F9D-93E3-4732-8645-DC77D150AAEC}" sibTransId="{349A1D8E-0B28-4AC3-9D72-265CD2333D99}"/>
    <dgm:cxn modelId="{F202D523-B570-4308-8451-65582F2A2106}" srcId="{778FE4E9-86F3-48CB-BDAB-DC6D94424EB3}" destId="{086964A1-C997-43BF-98F2-2F86BDBCC8FD}" srcOrd="0" destOrd="0" parTransId="{294990F6-E91C-494C-A51F-590CF2579961}" sibTransId="{6B2FB2E0-C6ED-4A48-9F1C-BFAEB838FAB0}"/>
    <dgm:cxn modelId="{5A3DFA9F-7FCC-4329-B3A1-D3D646B9A2E8}" type="presOf" srcId="{FB528B27-3020-49B4-B58A-4801AC9FA871}" destId="{190E3B57-D63F-482D-B40A-1B30296DE5CA}" srcOrd="0" destOrd="0" presId="urn:microsoft.com/office/officeart/2005/8/layout/list1"/>
    <dgm:cxn modelId="{7D381F3E-0953-4089-B490-332100D79C26}" type="presOf" srcId="{778FE4E9-86F3-48CB-BDAB-DC6D94424EB3}" destId="{731C870F-5464-4E92-9E3F-45200C0853E6}" srcOrd="1" destOrd="0" presId="urn:microsoft.com/office/officeart/2005/8/layout/list1"/>
    <dgm:cxn modelId="{CFA4F80C-9098-4F9C-B1B4-AE858590D491}" type="presParOf" srcId="{391B59AB-2239-49F6-8BEE-FF8B3F0FFA08}" destId="{32496531-C7AF-4197-A07D-121769D0F8C5}" srcOrd="0" destOrd="0" presId="urn:microsoft.com/office/officeart/2005/8/layout/list1"/>
    <dgm:cxn modelId="{BF426948-FA34-4845-9DD3-1F64879AE0C4}" type="presParOf" srcId="{32496531-C7AF-4197-A07D-121769D0F8C5}" destId="{0BEA0CBF-D3F6-45CE-9DA9-577DAE2BA210}" srcOrd="0" destOrd="0" presId="urn:microsoft.com/office/officeart/2005/8/layout/list1"/>
    <dgm:cxn modelId="{FDDCD54C-69AC-4360-A86D-7210A1431D07}" type="presParOf" srcId="{32496531-C7AF-4197-A07D-121769D0F8C5}" destId="{731C870F-5464-4E92-9E3F-45200C0853E6}" srcOrd="1" destOrd="0" presId="urn:microsoft.com/office/officeart/2005/8/layout/list1"/>
    <dgm:cxn modelId="{D27F4CAB-1AE4-4DB1-A86A-8D3FF0D2A822}" type="presParOf" srcId="{391B59AB-2239-49F6-8BEE-FF8B3F0FFA08}" destId="{52123ECF-FA42-47D1-A514-9336378A4BE5}" srcOrd="1" destOrd="0" presId="urn:microsoft.com/office/officeart/2005/8/layout/list1"/>
    <dgm:cxn modelId="{D686D1F2-0A9D-4E93-8CEF-9D974B4C1FBB}" type="presParOf" srcId="{391B59AB-2239-49F6-8BEE-FF8B3F0FFA08}" destId="{998229FF-B1DA-488A-A1D0-63A635C46704}" srcOrd="2" destOrd="0" presId="urn:microsoft.com/office/officeart/2005/8/layout/list1"/>
    <dgm:cxn modelId="{87D6F4CA-D9DC-4CA0-BE78-6D0123822E6B}" type="presParOf" srcId="{391B59AB-2239-49F6-8BEE-FF8B3F0FFA08}" destId="{8B7DAF33-C6B2-47E3-94D4-97B747998DDA}" srcOrd="3" destOrd="0" presId="urn:microsoft.com/office/officeart/2005/8/layout/list1"/>
    <dgm:cxn modelId="{7389E72D-644C-4F92-A9DA-477FDC78F760}" type="presParOf" srcId="{391B59AB-2239-49F6-8BEE-FF8B3F0FFA08}" destId="{AAF6BD11-C661-4005-8BAE-4184D8476A41}" srcOrd="4" destOrd="0" presId="urn:microsoft.com/office/officeart/2005/8/layout/list1"/>
    <dgm:cxn modelId="{75075CAD-73EC-40E3-A679-A5FAE859231E}" type="presParOf" srcId="{AAF6BD11-C661-4005-8BAE-4184D8476A41}" destId="{954A39D6-CD61-4C17-92E8-62DC65A36B6A}" srcOrd="0" destOrd="0" presId="urn:microsoft.com/office/officeart/2005/8/layout/list1"/>
    <dgm:cxn modelId="{AB871DFB-5CA3-4423-BFCE-22ED62FB34EE}" type="presParOf" srcId="{AAF6BD11-C661-4005-8BAE-4184D8476A41}" destId="{BBF68F40-B181-4116-B946-DC893687FE3B}" srcOrd="1" destOrd="0" presId="urn:microsoft.com/office/officeart/2005/8/layout/list1"/>
    <dgm:cxn modelId="{6C04BDF4-7992-450B-ADE7-40A7BD379415}" type="presParOf" srcId="{391B59AB-2239-49F6-8BEE-FF8B3F0FFA08}" destId="{D5DCA5F7-44EA-43D6-8AE3-320D536851BC}" srcOrd="5" destOrd="0" presId="urn:microsoft.com/office/officeart/2005/8/layout/list1"/>
    <dgm:cxn modelId="{FDCD3BAE-3960-477B-B5F0-CB751BF18F40}" type="presParOf" srcId="{391B59AB-2239-49F6-8BEE-FF8B3F0FFA08}" destId="{25A5C85B-6EF8-471E-9A71-52D981DB9C6D}" srcOrd="6" destOrd="0" presId="urn:microsoft.com/office/officeart/2005/8/layout/list1"/>
    <dgm:cxn modelId="{8C7FC202-220C-4F3A-B790-A710EEF2EED7}" type="presParOf" srcId="{391B59AB-2239-49F6-8BEE-FF8B3F0FFA08}" destId="{2AB68E20-C4F8-403F-8D87-D2515E3E38EA}" srcOrd="7" destOrd="0" presId="urn:microsoft.com/office/officeart/2005/8/layout/list1"/>
    <dgm:cxn modelId="{6640B56F-287F-4AA8-B051-94C907F540FE}" type="presParOf" srcId="{391B59AB-2239-49F6-8BEE-FF8B3F0FFA08}" destId="{4F582B78-A351-481C-B170-8D6FAAA3453A}" srcOrd="8" destOrd="0" presId="urn:microsoft.com/office/officeart/2005/8/layout/list1"/>
    <dgm:cxn modelId="{83E2EE1E-04E4-4ABF-B873-C567787F028E}" type="presParOf" srcId="{4F582B78-A351-481C-B170-8D6FAAA3453A}" destId="{190E3B57-D63F-482D-B40A-1B30296DE5CA}" srcOrd="0" destOrd="0" presId="urn:microsoft.com/office/officeart/2005/8/layout/list1"/>
    <dgm:cxn modelId="{99CA39F1-9564-45F1-9B05-2928CCA5F244}" type="presParOf" srcId="{4F582B78-A351-481C-B170-8D6FAAA3453A}" destId="{37669A64-5500-4465-9782-BA44EEB25683}" srcOrd="1" destOrd="0" presId="urn:microsoft.com/office/officeart/2005/8/layout/list1"/>
    <dgm:cxn modelId="{A36282FC-6733-40FB-8BFD-729EE79627D1}" type="presParOf" srcId="{391B59AB-2239-49F6-8BEE-FF8B3F0FFA08}" destId="{2F939F39-1D96-43E1-8D2A-C7BC0BFC289E}" srcOrd="9" destOrd="0" presId="urn:microsoft.com/office/officeart/2005/8/layout/list1"/>
    <dgm:cxn modelId="{961E3DF4-584B-448D-A166-4EC0396D7A12}" type="presParOf" srcId="{391B59AB-2239-49F6-8BEE-FF8B3F0FFA08}" destId="{00057678-6AD4-4205-88BE-AD289DED37B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32D1F26-5D07-4500-A3C4-28BE59DC44FD}" type="doc">
      <dgm:prSet loTypeId="urn:microsoft.com/office/officeart/2008/layout/VerticalCurvedList" loCatId="list" qsTypeId="urn:microsoft.com/office/officeart/2005/8/quickstyle/simple5" qsCatId="simple" csTypeId="urn:microsoft.com/office/officeart/2005/8/colors/accent1_1" csCatId="accent1" phldr="1"/>
      <dgm:spPr/>
      <dgm:t>
        <a:bodyPr/>
        <a:lstStyle/>
        <a:p>
          <a:endParaRPr lang="en-US"/>
        </a:p>
      </dgm:t>
    </dgm:pt>
    <dgm:pt modelId="{364EF7AC-7F39-4872-AFBA-AF73234F6288}">
      <dgm:prSet/>
      <dgm:spPr/>
      <dgm:t>
        <a:bodyPr/>
        <a:lstStyle/>
        <a:p>
          <a:r>
            <a:rPr lang="en-US" dirty="0"/>
            <a:t>M&amp;G filed for Chapter 11 bankruptcy on October 30, 2017 after budget was exceeded due to overrun service expenses. The </a:t>
          </a:r>
          <a:r>
            <a:rPr lang="en-US" dirty="0" smtClean="0"/>
            <a:t>Debtors </a:t>
          </a:r>
          <a:r>
            <a:rPr lang="en-US" dirty="0"/>
            <a:t>sought to sell their PET plants in Corpus Christi &amp; Apple Grove.</a:t>
          </a:r>
        </a:p>
      </dgm:t>
    </dgm:pt>
    <dgm:pt modelId="{FD6E6EE6-C95B-4D94-A798-7ADDE0B2D297}" type="parTrans" cxnId="{1128EA4B-BDEA-4C21-BB1B-B2B2E93AA3FF}">
      <dgm:prSet/>
      <dgm:spPr/>
      <dgm:t>
        <a:bodyPr/>
        <a:lstStyle/>
        <a:p>
          <a:endParaRPr lang="en-US"/>
        </a:p>
      </dgm:t>
    </dgm:pt>
    <dgm:pt modelId="{5E8595A5-ADC9-46C6-B15F-88D4AA474FF9}" type="sibTrans" cxnId="{1128EA4B-BDEA-4C21-BB1B-B2B2E93AA3FF}">
      <dgm:prSet/>
      <dgm:spPr/>
      <dgm:t>
        <a:bodyPr/>
        <a:lstStyle/>
        <a:p>
          <a:endParaRPr lang="en-US"/>
        </a:p>
      </dgm:t>
    </dgm:pt>
    <dgm:pt modelId="{25BD5F87-0A8E-4722-9A3C-A5F51F3BABC3}">
      <dgm:prSet/>
      <dgm:spPr/>
      <dgm:t>
        <a:bodyPr/>
        <a:lstStyle/>
        <a:p>
          <a:r>
            <a:rPr lang="en-US" dirty="0"/>
            <a:t>A group of M&amp;M Lienholders requested the Court to appoint them as a statutory committee, to which the Court denied their request.</a:t>
          </a:r>
        </a:p>
      </dgm:t>
    </dgm:pt>
    <dgm:pt modelId="{AB7F6025-3B9F-40DD-AAD8-C54786F4EEB7}" type="parTrans" cxnId="{116C6DDC-CFFB-46F9-B179-422D93DA8B1E}">
      <dgm:prSet/>
      <dgm:spPr/>
      <dgm:t>
        <a:bodyPr/>
        <a:lstStyle/>
        <a:p>
          <a:endParaRPr lang="en-US"/>
        </a:p>
      </dgm:t>
    </dgm:pt>
    <dgm:pt modelId="{C1A4916B-DD54-4080-8C56-69C4A0570055}" type="sibTrans" cxnId="{116C6DDC-CFFB-46F9-B179-422D93DA8B1E}">
      <dgm:prSet/>
      <dgm:spPr/>
      <dgm:t>
        <a:bodyPr/>
        <a:lstStyle/>
        <a:p>
          <a:endParaRPr lang="en-US"/>
        </a:p>
      </dgm:t>
    </dgm:pt>
    <dgm:pt modelId="{E23A438A-5F8B-4565-8889-DAA776BAFE5F}">
      <dgm:prSet/>
      <dgm:spPr/>
      <dgm:t>
        <a:bodyPr/>
        <a:lstStyle/>
        <a:p>
          <a:r>
            <a:rPr lang="en-US" dirty="0"/>
            <a:t>The M&amp;M Lienholder Group opposed multiple Motions by the </a:t>
          </a:r>
          <a:r>
            <a:rPr lang="en-US" dirty="0" smtClean="0"/>
            <a:t>Debtors, </a:t>
          </a:r>
          <a:r>
            <a:rPr lang="en-US" dirty="0"/>
            <a:t>including a Motion requesting all M&amp;M Lienholders to file additional notice provisions not required under the Bankruptcy Code. </a:t>
          </a:r>
        </a:p>
      </dgm:t>
    </dgm:pt>
    <dgm:pt modelId="{15A93F94-848E-4D55-A33E-BB6684E2CB43}" type="parTrans" cxnId="{81E4F148-E730-48BA-A2C8-83AC10168E89}">
      <dgm:prSet/>
      <dgm:spPr/>
      <dgm:t>
        <a:bodyPr/>
        <a:lstStyle/>
        <a:p>
          <a:endParaRPr lang="en-US"/>
        </a:p>
      </dgm:t>
    </dgm:pt>
    <dgm:pt modelId="{CDCDBF05-A3EA-41C4-8E52-E150C9259673}" type="sibTrans" cxnId="{81E4F148-E730-48BA-A2C8-83AC10168E89}">
      <dgm:prSet/>
      <dgm:spPr/>
      <dgm:t>
        <a:bodyPr/>
        <a:lstStyle/>
        <a:p>
          <a:endParaRPr lang="en-US"/>
        </a:p>
      </dgm:t>
    </dgm:pt>
    <dgm:pt modelId="{01E21A76-5E5F-40B0-969A-FE1A2ED9BAE6}">
      <dgm:prSet/>
      <dgm:spPr/>
      <dgm:t>
        <a:bodyPr/>
        <a:lstStyle/>
        <a:p>
          <a:r>
            <a:rPr lang="en-US" dirty="0"/>
            <a:t>Before the sale, the M&amp;M Lienholders sought Texas court assignment of their creditor priorities, to which the Court stayed until after the Sale was completed.</a:t>
          </a:r>
        </a:p>
      </dgm:t>
    </dgm:pt>
    <dgm:pt modelId="{2FA5F3DF-F129-4525-8819-FDCBE4CBCE2A}" type="parTrans" cxnId="{3DE52963-32A1-41FA-A6B1-EADDF2F63FD0}">
      <dgm:prSet/>
      <dgm:spPr/>
      <dgm:t>
        <a:bodyPr/>
        <a:lstStyle/>
        <a:p>
          <a:endParaRPr lang="en-US"/>
        </a:p>
      </dgm:t>
    </dgm:pt>
    <dgm:pt modelId="{98B1B6D5-3D58-40C7-8C3C-34DF54914126}" type="sibTrans" cxnId="{3DE52963-32A1-41FA-A6B1-EADDF2F63FD0}">
      <dgm:prSet/>
      <dgm:spPr/>
      <dgm:t>
        <a:bodyPr/>
        <a:lstStyle/>
        <a:p>
          <a:endParaRPr lang="en-US"/>
        </a:p>
      </dgm:t>
    </dgm:pt>
    <dgm:pt modelId="{B393024F-5371-43AC-BC48-7B0A3F292372}">
      <dgm:prSet/>
      <dgm:spPr/>
      <dgm:t>
        <a:bodyPr/>
        <a:lstStyle/>
        <a:p>
          <a:r>
            <a:rPr lang="en-US" dirty="0"/>
            <a:t>In the end, the M&amp;M Lienholder group retained a reserve from the cash proceeds for later determination &amp; distribution.</a:t>
          </a:r>
        </a:p>
      </dgm:t>
    </dgm:pt>
    <dgm:pt modelId="{E0027DBF-02D6-466E-873C-B391069E9DAA}" type="parTrans" cxnId="{C73293A5-70EF-4AE7-A928-1C46B0167AD8}">
      <dgm:prSet/>
      <dgm:spPr/>
      <dgm:t>
        <a:bodyPr/>
        <a:lstStyle/>
        <a:p>
          <a:endParaRPr lang="en-US"/>
        </a:p>
      </dgm:t>
    </dgm:pt>
    <dgm:pt modelId="{636FC108-70CA-4B0C-9658-C277EA796BDB}" type="sibTrans" cxnId="{C73293A5-70EF-4AE7-A928-1C46B0167AD8}">
      <dgm:prSet/>
      <dgm:spPr/>
      <dgm:t>
        <a:bodyPr/>
        <a:lstStyle/>
        <a:p>
          <a:endParaRPr lang="en-US"/>
        </a:p>
      </dgm:t>
    </dgm:pt>
    <dgm:pt modelId="{55349F9E-68AB-4751-8E6A-610A5E2928C7}" type="pres">
      <dgm:prSet presAssocID="{832D1F26-5D07-4500-A3C4-28BE59DC44FD}" presName="Name0" presStyleCnt="0">
        <dgm:presLayoutVars>
          <dgm:chMax val="7"/>
          <dgm:chPref val="7"/>
          <dgm:dir/>
        </dgm:presLayoutVars>
      </dgm:prSet>
      <dgm:spPr/>
      <dgm:t>
        <a:bodyPr/>
        <a:lstStyle/>
        <a:p>
          <a:endParaRPr lang="en-US"/>
        </a:p>
      </dgm:t>
    </dgm:pt>
    <dgm:pt modelId="{3C12E4C9-E3CB-4080-BB1B-530BBD76C631}" type="pres">
      <dgm:prSet presAssocID="{832D1F26-5D07-4500-A3C4-28BE59DC44FD}" presName="Name1" presStyleCnt="0"/>
      <dgm:spPr/>
    </dgm:pt>
    <dgm:pt modelId="{35DD1727-89E7-4531-B9A2-055A4830BCD7}" type="pres">
      <dgm:prSet presAssocID="{832D1F26-5D07-4500-A3C4-28BE59DC44FD}" presName="cycle" presStyleCnt="0"/>
      <dgm:spPr/>
    </dgm:pt>
    <dgm:pt modelId="{9A4896F3-0279-4000-A58B-B944A3C3A9A8}" type="pres">
      <dgm:prSet presAssocID="{832D1F26-5D07-4500-A3C4-28BE59DC44FD}" presName="srcNode" presStyleLbl="node1" presStyleIdx="0" presStyleCnt="5"/>
      <dgm:spPr/>
    </dgm:pt>
    <dgm:pt modelId="{A7A7D30C-675D-461D-B0EA-47B6DB183DB7}" type="pres">
      <dgm:prSet presAssocID="{832D1F26-5D07-4500-A3C4-28BE59DC44FD}" presName="conn" presStyleLbl="parChTrans1D2" presStyleIdx="0" presStyleCnt="1"/>
      <dgm:spPr/>
      <dgm:t>
        <a:bodyPr/>
        <a:lstStyle/>
        <a:p>
          <a:endParaRPr lang="en-US"/>
        </a:p>
      </dgm:t>
    </dgm:pt>
    <dgm:pt modelId="{83B64D85-66B5-45C9-828B-634AE69694DD}" type="pres">
      <dgm:prSet presAssocID="{832D1F26-5D07-4500-A3C4-28BE59DC44FD}" presName="extraNode" presStyleLbl="node1" presStyleIdx="0" presStyleCnt="5"/>
      <dgm:spPr/>
    </dgm:pt>
    <dgm:pt modelId="{5367B90A-05BB-43D8-AC43-5D378E2675B7}" type="pres">
      <dgm:prSet presAssocID="{832D1F26-5D07-4500-A3C4-28BE59DC44FD}" presName="dstNode" presStyleLbl="node1" presStyleIdx="0" presStyleCnt="5"/>
      <dgm:spPr/>
    </dgm:pt>
    <dgm:pt modelId="{0D7359A8-E961-40C7-B02B-8C22B05739CE}" type="pres">
      <dgm:prSet presAssocID="{364EF7AC-7F39-4872-AFBA-AF73234F6288}" presName="text_1" presStyleLbl="node1" presStyleIdx="0" presStyleCnt="5">
        <dgm:presLayoutVars>
          <dgm:bulletEnabled val="1"/>
        </dgm:presLayoutVars>
      </dgm:prSet>
      <dgm:spPr/>
      <dgm:t>
        <a:bodyPr/>
        <a:lstStyle/>
        <a:p>
          <a:endParaRPr lang="en-US"/>
        </a:p>
      </dgm:t>
    </dgm:pt>
    <dgm:pt modelId="{86E646AE-F17A-4516-AA33-5F3D534A50FE}" type="pres">
      <dgm:prSet presAssocID="{364EF7AC-7F39-4872-AFBA-AF73234F6288}" presName="accent_1" presStyleCnt="0"/>
      <dgm:spPr/>
    </dgm:pt>
    <dgm:pt modelId="{4B0E0D0B-9305-4218-9184-677EFFDB73F0}" type="pres">
      <dgm:prSet presAssocID="{364EF7AC-7F39-4872-AFBA-AF73234F6288}" presName="accentRepeatNode" presStyleLbl="solidFgAcc1" presStyleIdx="0" presStyleCnt="5" custScaleX="44168" custScaleY="43856"/>
      <dgm:spPr>
        <a:gradFill flip="none" rotWithShape="1">
          <a:gsLst>
            <a:gs pos="0">
              <a:schemeClr val="accent1"/>
            </a:gs>
            <a:gs pos="100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50000" t="50000" r="50000" b="50000"/>
          </a:path>
          <a:tileRect/>
        </a:gradFill>
      </dgm:spPr>
    </dgm:pt>
    <dgm:pt modelId="{0ABAA4FA-E009-46EB-85E3-905F5E830BFB}" type="pres">
      <dgm:prSet presAssocID="{25BD5F87-0A8E-4722-9A3C-A5F51F3BABC3}" presName="text_2" presStyleLbl="node1" presStyleIdx="1" presStyleCnt="5">
        <dgm:presLayoutVars>
          <dgm:bulletEnabled val="1"/>
        </dgm:presLayoutVars>
      </dgm:prSet>
      <dgm:spPr/>
      <dgm:t>
        <a:bodyPr/>
        <a:lstStyle/>
        <a:p>
          <a:endParaRPr lang="en-US"/>
        </a:p>
      </dgm:t>
    </dgm:pt>
    <dgm:pt modelId="{6BC7DAB8-4E06-41A1-B27A-BAF95243BE90}" type="pres">
      <dgm:prSet presAssocID="{25BD5F87-0A8E-4722-9A3C-A5F51F3BABC3}" presName="accent_2" presStyleCnt="0"/>
      <dgm:spPr/>
    </dgm:pt>
    <dgm:pt modelId="{CB24C08B-DE0E-4D12-B264-08598770CF9A}" type="pres">
      <dgm:prSet presAssocID="{25BD5F87-0A8E-4722-9A3C-A5F51F3BABC3}" presName="accentRepeatNode" presStyleLbl="solidFgAcc1" presStyleIdx="1" presStyleCnt="5" custScaleX="44168" custScaleY="43856"/>
      <dgm:spPr>
        <a:gradFill flip="none" rotWithShape="1">
          <a:gsLst>
            <a:gs pos="0">
              <a:schemeClr val="accent1"/>
            </a:gs>
            <a:gs pos="100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50000" t="50000" r="50000" b="50000"/>
          </a:path>
          <a:tileRect/>
        </a:gradFill>
      </dgm:spPr>
    </dgm:pt>
    <dgm:pt modelId="{1C7D7A41-BEF9-4320-BE71-6D74CAE86D1E}" type="pres">
      <dgm:prSet presAssocID="{E23A438A-5F8B-4565-8889-DAA776BAFE5F}" presName="text_3" presStyleLbl="node1" presStyleIdx="2" presStyleCnt="5">
        <dgm:presLayoutVars>
          <dgm:bulletEnabled val="1"/>
        </dgm:presLayoutVars>
      </dgm:prSet>
      <dgm:spPr/>
      <dgm:t>
        <a:bodyPr/>
        <a:lstStyle/>
        <a:p>
          <a:endParaRPr lang="en-US"/>
        </a:p>
      </dgm:t>
    </dgm:pt>
    <dgm:pt modelId="{F4DACC85-C8C5-419B-9167-0146254885B7}" type="pres">
      <dgm:prSet presAssocID="{E23A438A-5F8B-4565-8889-DAA776BAFE5F}" presName="accent_3" presStyleCnt="0"/>
      <dgm:spPr/>
    </dgm:pt>
    <dgm:pt modelId="{7180B512-17C2-4611-8575-EE9DCFE7FC72}" type="pres">
      <dgm:prSet presAssocID="{E23A438A-5F8B-4565-8889-DAA776BAFE5F}" presName="accentRepeatNode" presStyleLbl="solidFgAcc1" presStyleIdx="2" presStyleCnt="5" custScaleX="44168" custScaleY="43856"/>
      <dgm:spPr>
        <a:gradFill flip="none" rotWithShape="1">
          <a:gsLst>
            <a:gs pos="0">
              <a:schemeClr val="accent1"/>
            </a:gs>
            <a:gs pos="100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50000" t="50000" r="50000" b="50000"/>
          </a:path>
          <a:tileRect/>
        </a:gradFill>
      </dgm:spPr>
    </dgm:pt>
    <dgm:pt modelId="{3F6468BE-5ACD-46DE-A292-29A4C97B9B6B}" type="pres">
      <dgm:prSet presAssocID="{01E21A76-5E5F-40B0-969A-FE1A2ED9BAE6}" presName="text_4" presStyleLbl="node1" presStyleIdx="3" presStyleCnt="5">
        <dgm:presLayoutVars>
          <dgm:bulletEnabled val="1"/>
        </dgm:presLayoutVars>
      </dgm:prSet>
      <dgm:spPr/>
      <dgm:t>
        <a:bodyPr/>
        <a:lstStyle/>
        <a:p>
          <a:endParaRPr lang="en-US"/>
        </a:p>
      </dgm:t>
    </dgm:pt>
    <dgm:pt modelId="{D406C6C9-3710-4647-BCC1-5C945E5BD600}" type="pres">
      <dgm:prSet presAssocID="{01E21A76-5E5F-40B0-969A-FE1A2ED9BAE6}" presName="accent_4" presStyleCnt="0"/>
      <dgm:spPr/>
    </dgm:pt>
    <dgm:pt modelId="{18E9C2B7-1892-4A49-841F-A9EE5315A864}" type="pres">
      <dgm:prSet presAssocID="{01E21A76-5E5F-40B0-969A-FE1A2ED9BAE6}" presName="accentRepeatNode" presStyleLbl="solidFgAcc1" presStyleIdx="3" presStyleCnt="5" custScaleX="44168" custScaleY="43856"/>
      <dgm:spPr>
        <a:gradFill flip="none" rotWithShape="1">
          <a:gsLst>
            <a:gs pos="0">
              <a:schemeClr val="accent1"/>
            </a:gs>
            <a:gs pos="100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50000" t="50000" r="50000" b="50000"/>
          </a:path>
          <a:tileRect/>
        </a:gradFill>
      </dgm:spPr>
    </dgm:pt>
    <dgm:pt modelId="{AC8335C0-E738-46A0-987B-888D5639D7ED}" type="pres">
      <dgm:prSet presAssocID="{B393024F-5371-43AC-BC48-7B0A3F292372}" presName="text_5" presStyleLbl="node1" presStyleIdx="4" presStyleCnt="5">
        <dgm:presLayoutVars>
          <dgm:bulletEnabled val="1"/>
        </dgm:presLayoutVars>
      </dgm:prSet>
      <dgm:spPr/>
      <dgm:t>
        <a:bodyPr/>
        <a:lstStyle/>
        <a:p>
          <a:endParaRPr lang="en-US"/>
        </a:p>
      </dgm:t>
    </dgm:pt>
    <dgm:pt modelId="{531849BF-B6DA-4319-B113-BED735B7C3A8}" type="pres">
      <dgm:prSet presAssocID="{B393024F-5371-43AC-BC48-7B0A3F292372}" presName="accent_5" presStyleCnt="0"/>
      <dgm:spPr/>
    </dgm:pt>
    <dgm:pt modelId="{AF368CF1-FDFA-4DD0-8007-CABBDB09AB79}" type="pres">
      <dgm:prSet presAssocID="{B393024F-5371-43AC-BC48-7B0A3F292372}" presName="accentRepeatNode" presStyleLbl="solidFgAcc1" presStyleIdx="4" presStyleCnt="5" custScaleX="44168" custScaleY="43856"/>
      <dgm:spPr>
        <a:gradFill flip="none" rotWithShape="1">
          <a:gsLst>
            <a:gs pos="0">
              <a:schemeClr val="accent1"/>
            </a:gs>
            <a:gs pos="100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50000" t="50000" r="50000" b="50000"/>
          </a:path>
          <a:tileRect/>
        </a:gradFill>
      </dgm:spPr>
    </dgm:pt>
  </dgm:ptLst>
  <dgm:cxnLst>
    <dgm:cxn modelId="{F3F7E350-2457-4FBE-90CA-B9E9EF92314B}" type="presOf" srcId="{832D1F26-5D07-4500-A3C4-28BE59DC44FD}" destId="{55349F9E-68AB-4751-8E6A-610A5E2928C7}" srcOrd="0" destOrd="0" presId="urn:microsoft.com/office/officeart/2008/layout/VerticalCurvedList"/>
    <dgm:cxn modelId="{04055B44-5724-44A0-98A6-D3737995A093}" type="presOf" srcId="{25BD5F87-0A8E-4722-9A3C-A5F51F3BABC3}" destId="{0ABAA4FA-E009-46EB-85E3-905F5E830BFB}" srcOrd="0" destOrd="0" presId="urn:microsoft.com/office/officeart/2008/layout/VerticalCurvedList"/>
    <dgm:cxn modelId="{3DE52963-32A1-41FA-A6B1-EADDF2F63FD0}" srcId="{832D1F26-5D07-4500-A3C4-28BE59DC44FD}" destId="{01E21A76-5E5F-40B0-969A-FE1A2ED9BAE6}" srcOrd="3" destOrd="0" parTransId="{2FA5F3DF-F129-4525-8819-FDCBE4CBCE2A}" sibTransId="{98B1B6D5-3D58-40C7-8C3C-34DF54914126}"/>
    <dgm:cxn modelId="{1128EA4B-BDEA-4C21-BB1B-B2B2E93AA3FF}" srcId="{832D1F26-5D07-4500-A3C4-28BE59DC44FD}" destId="{364EF7AC-7F39-4872-AFBA-AF73234F6288}" srcOrd="0" destOrd="0" parTransId="{FD6E6EE6-C95B-4D94-A798-7ADDE0B2D297}" sibTransId="{5E8595A5-ADC9-46C6-B15F-88D4AA474FF9}"/>
    <dgm:cxn modelId="{79548A99-9066-4479-8F2F-DD59AD8CE6E6}" type="presOf" srcId="{5E8595A5-ADC9-46C6-B15F-88D4AA474FF9}" destId="{A7A7D30C-675D-461D-B0EA-47B6DB183DB7}" srcOrd="0" destOrd="0" presId="urn:microsoft.com/office/officeart/2008/layout/VerticalCurvedList"/>
    <dgm:cxn modelId="{44A0AA31-0670-4850-8732-2BDE94F9C3C2}" type="presOf" srcId="{E23A438A-5F8B-4565-8889-DAA776BAFE5F}" destId="{1C7D7A41-BEF9-4320-BE71-6D74CAE86D1E}" srcOrd="0" destOrd="0" presId="urn:microsoft.com/office/officeart/2008/layout/VerticalCurvedList"/>
    <dgm:cxn modelId="{22EB567E-F440-44B8-89F8-0658CB18D526}" type="presOf" srcId="{364EF7AC-7F39-4872-AFBA-AF73234F6288}" destId="{0D7359A8-E961-40C7-B02B-8C22B05739CE}" srcOrd="0" destOrd="0" presId="urn:microsoft.com/office/officeart/2008/layout/VerticalCurvedList"/>
    <dgm:cxn modelId="{C73293A5-70EF-4AE7-A928-1C46B0167AD8}" srcId="{832D1F26-5D07-4500-A3C4-28BE59DC44FD}" destId="{B393024F-5371-43AC-BC48-7B0A3F292372}" srcOrd="4" destOrd="0" parTransId="{E0027DBF-02D6-466E-873C-B391069E9DAA}" sibTransId="{636FC108-70CA-4B0C-9658-C277EA796BDB}"/>
    <dgm:cxn modelId="{81E4F148-E730-48BA-A2C8-83AC10168E89}" srcId="{832D1F26-5D07-4500-A3C4-28BE59DC44FD}" destId="{E23A438A-5F8B-4565-8889-DAA776BAFE5F}" srcOrd="2" destOrd="0" parTransId="{15A93F94-848E-4D55-A33E-BB6684E2CB43}" sibTransId="{CDCDBF05-A3EA-41C4-8E52-E150C9259673}"/>
    <dgm:cxn modelId="{4AEC1EA9-2298-4092-80C4-D140955DBC4D}" type="presOf" srcId="{01E21A76-5E5F-40B0-969A-FE1A2ED9BAE6}" destId="{3F6468BE-5ACD-46DE-A292-29A4C97B9B6B}" srcOrd="0" destOrd="0" presId="urn:microsoft.com/office/officeart/2008/layout/VerticalCurvedList"/>
    <dgm:cxn modelId="{614C8788-96CD-49C7-B9AA-AFD919070904}" type="presOf" srcId="{B393024F-5371-43AC-BC48-7B0A3F292372}" destId="{AC8335C0-E738-46A0-987B-888D5639D7ED}" srcOrd="0" destOrd="0" presId="urn:microsoft.com/office/officeart/2008/layout/VerticalCurvedList"/>
    <dgm:cxn modelId="{116C6DDC-CFFB-46F9-B179-422D93DA8B1E}" srcId="{832D1F26-5D07-4500-A3C4-28BE59DC44FD}" destId="{25BD5F87-0A8E-4722-9A3C-A5F51F3BABC3}" srcOrd="1" destOrd="0" parTransId="{AB7F6025-3B9F-40DD-AAD8-C54786F4EEB7}" sibTransId="{C1A4916B-DD54-4080-8C56-69C4A0570055}"/>
    <dgm:cxn modelId="{575114E5-C83F-42F7-B295-7202E4F7BD08}" type="presParOf" srcId="{55349F9E-68AB-4751-8E6A-610A5E2928C7}" destId="{3C12E4C9-E3CB-4080-BB1B-530BBD76C631}" srcOrd="0" destOrd="0" presId="urn:microsoft.com/office/officeart/2008/layout/VerticalCurvedList"/>
    <dgm:cxn modelId="{1F5A2726-ABB8-423D-AA9D-817FEF8BABF8}" type="presParOf" srcId="{3C12E4C9-E3CB-4080-BB1B-530BBD76C631}" destId="{35DD1727-89E7-4531-B9A2-055A4830BCD7}" srcOrd="0" destOrd="0" presId="urn:microsoft.com/office/officeart/2008/layout/VerticalCurvedList"/>
    <dgm:cxn modelId="{8F80C8BE-85E4-4A9D-AFDC-ED9C4F4E2F6E}" type="presParOf" srcId="{35DD1727-89E7-4531-B9A2-055A4830BCD7}" destId="{9A4896F3-0279-4000-A58B-B944A3C3A9A8}" srcOrd="0" destOrd="0" presId="urn:microsoft.com/office/officeart/2008/layout/VerticalCurvedList"/>
    <dgm:cxn modelId="{A71460CA-B669-420F-9510-1B1A64F5D0E0}" type="presParOf" srcId="{35DD1727-89E7-4531-B9A2-055A4830BCD7}" destId="{A7A7D30C-675D-461D-B0EA-47B6DB183DB7}" srcOrd="1" destOrd="0" presId="urn:microsoft.com/office/officeart/2008/layout/VerticalCurvedList"/>
    <dgm:cxn modelId="{DF4F845C-2653-4267-AE20-D3D6B857F4CB}" type="presParOf" srcId="{35DD1727-89E7-4531-B9A2-055A4830BCD7}" destId="{83B64D85-66B5-45C9-828B-634AE69694DD}" srcOrd="2" destOrd="0" presId="urn:microsoft.com/office/officeart/2008/layout/VerticalCurvedList"/>
    <dgm:cxn modelId="{2B483929-A7AE-4605-83B0-217425F2F6D2}" type="presParOf" srcId="{35DD1727-89E7-4531-B9A2-055A4830BCD7}" destId="{5367B90A-05BB-43D8-AC43-5D378E2675B7}" srcOrd="3" destOrd="0" presId="urn:microsoft.com/office/officeart/2008/layout/VerticalCurvedList"/>
    <dgm:cxn modelId="{65172895-6C26-4DC9-86CE-8974084BE976}" type="presParOf" srcId="{3C12E4C9-E3CB-4080-BB1B-530BBD76C631}" destId="{0D7359A8-E961-40C7-B02B-8C22B05739CE}" srcOrd="1" destOrd="0" presId="urn:microsoft.com/office/officeart/2008/layout/VerticalCurvedList"/>
    <dgm:cxn modelId="{6E47E703-7E74-4576-A35A-27A94249358A}" type="presParOf" srcId="{3C12E4C9-E3CB-4080-BB1B-530BBD76C631}" destId="{86E646AE-F17A-4516-AA33-5F3D534A50FE}" srcOrd="2" destOrd="0" presId="urn:microsoft.com/office/officeart/2008/layout/VerticalCurvedList"/>
    <dgm:cxn modelId="{479DEAA0-1167-4DE2-9952-0C58C044ECA1}" type="presParOf" srcId="{86E646AE-F17A-4516-AA33-5F3D534A50FE}" destId="{4B0E0D0B-9305-4218-9184-677EFFDB73F0}" srcOrd="0" destOrd="0" presId="urn:microsoft.com/office/officeart/2008/layout/VerticalCurvedList"/>
    <dgm:cxn modelId="{0CE4D71E-05DE-486C-AE6A-E20C2F6B307C}" type="presParOf" srcId="{3C12E4C9-E3CB-4080-BB1B-530BBD76C631}" destId="{0ABAA4FA-E009-46EB-85E3-905F5E830BFB}" srcOrd="3" destOrd="0" presId="urn:microsoft.com/office/officeart/2008/layout/VerticalCurvedList"/>
    <dgm:cxn modelId="{EFB5AF24-F6B1-4A02-8E15-72431CAD3FCA}" type="presParOf" srcId="{3C12E4C9-E3CB-4080-BB1B-530BBD76C631}" destId="{6BC7DAB8-4E06-41A1-B27A-BAF95243BE90}" srcOrd="4" destOrd="0" presId="urn:microsoft.com/office/officeart/2008/layout/VerticalCurvedList"/>
    <dgm:cxn modelId="{D50BAD20-0E18-4992-A30A-814087796CA9}" type="presParOf" srcId="{6BC7DAB8-4E06-41A1-B27A-BAF95243BE90}" destId="{CB24C08B-DE0E-4D12-B264-08598770CF9A}" srcOrd="0" destOrd="0" presId="urn:microsoft.com/office/officeart/2008/layout/VerticalCurvedList"/>
    <dgm:cxn modelId="{27784501-7E49-48E6-8B72-1159C7EB09A2}" type="presParOf" srcId="{3C12E4C9-E3CB-4080-BB1B-530BBD76C631}" destId="{1C7D7A41-BEF9-4320-BE71-6D74CAE86D1E}" srcOrd="5" destOrd="0" presId="urn:microsoft.com/office/officeart/2008/layout/VerticalCurvedList"/>
    <dgm:cxn modelId="{BE8679A7-8862-476D-AA9D-DCB1A60F079D}" type="presParOf" srcId="{3C12E4C9-E3CB-4080-BB1B-530BBD76C631}" destId="{F4DACC85-C8C5-419B-9167-0146254885B7}" srcOrd="6" destOrd="0" presId="urn:microsoft.com/office/officeart/2008/layout/VerticalCurvedList"/>
    <dgm:cxn modelId="{015F4863-83EC-4D7B-81C7-221EC1D627A7}" type="presParOf" srcId="{F4DACC85-C8C5-419B-9167-0146254885B7}" destId="{7180B512-17C2-4611-8575-EE9DCFE7FC72}" srcOrd="0" destOrd="0" presId="urn:microsoft.com/office/officeart/2008/layout/VerticalCurvedList"/>
    <dgm:cxn modelId="{C3ACCA5F-596B-455D-84AE-DA875094930A}" type="presParOf" srcId="{3C12E4C9-E3CB-4080-BB1B-530BBD76C631}" destId="{3F6468BE-5ACD-46DE-A292-29A4C97B9B6B}" srcOrd="7" destOrd="0" presId="urn:microsoft.com/office/officeart/2008/layout/VerticalCurvedList"/>
    <dgm:cxn modelId="{47D666F1-9C84-4E92-9A32-F6D6987ADE8E}" type="presParOf" srcId="{3C12E4C9-E3CB-4080-BB1B-530BBD76C631}" destId="{D406C6C9-3710-4647-BCC1-5C945E5BD600}" srcOrd="8" destOrd="0" presId="urn:microsoft.com/office/officeart/2008/layout/VerticalCurvedList"/>
    <dgm:cxn modelId="{8C5DCBE2-9338-495A-BF60-AA9E593FC811}" type="presParOf" srcId="{D406C6C9-3710-4647-BCC1-5C945E5BD600}" destId="{18E9C2B7-1892-4A49-841F-A9EE5315A864}" srcOrd="0" destOrd="0" presId="urn:microsoft.com/office/officeart/2008/layout/VerticalCurvedList"/>
    <dgm:cxn modelId="{5DB9C376-95E7-465A-AEF1-CD0252938483}" type="presParOf" srcId="{3C12E4C9-E3CB-4080-BB1B-530BBD76C631}" destId="{AC8335C0-E738-46A0-987B-888D5639D7ED}" srcOrd="9" destOrd="0" presId="urn:microsoft.com/office/officeart/2008/layout/VerticalCurvedList"/>
    <dgm:cxn modelId="{BF641264-0E59-425D-B0A0-60340C50A774}" type="presParOf" srcId="{3C12E4C9-E3CB-4080-BB1B-530BBD76C631}" destId="{531849BF-B6DA-4319-B113-BED735B7C3A8}" srcOrd="10" destOrd="0" presId="urn:microsoft.com/office/officeart/2008/layout/VerticalCurvedList"/>
    <dgm:cxn modelId="{EA2A4C85-AE70-4405-8BA7-C8DAC2589737}" type="presParOf" srcId="{531849BF-B6DA-4319-B113-BED735B7C3A8}" destId="{AF368CF1-FDFA-4DD0-8007-CABBDB09AB7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6D3F55-2FBD-489D-80F4-12A946E08606}" type="doc">
      <dgm:prSet loTypeId="urn:microsoft.com/office/officeart/2008/layout/LinedList" loCatId="list" qsTypeId="urn:microsoft.com/office/officeart/2005/8/quickstyle/simple2" qsCatId="simple" csTypeId="urn:microsoft.com/office/officeart/2005/8/colors/accent0_3" csCatId="mainScheme" phldr="1"/>
      <dgm:spPr/>
      <dgm:t>
        <a:bodyPr/>
        <a:lstStyle/>
        <a:p>
          <a:endParaRPr lang="en-US"/>
        </a:p>
      </dgm:t>
    </dgm:pt>
    <dgm:pt modelId="{8766B4FB-EE84-4FC5-B055-E5E61DE913BD}">
      <dgm:prSet/>
      <dgm:spPr/>
      <dgm:t>
        <a:bodyPr/>
        <a:lstStyle/>
        <a:p>
          <a:r>
            <a:rPr lang="en-US" dirty="0"/>
            <a:t>Removables vs non-removables</a:t>
          </a:r>
        </a:p>
      </dgm:t>
    </dgm:pt>
    <dgm:pt modelId="{07AEE1F0-3488-4BC5-893F-6C492AFC8F29}" type="parTrans" cxnId="{E8BEFA15-8622-41CE-B4BC-590FF6EA49B3}">
      <dgm:prSet/>
      <dgm:spPr/>
      <dgm:t>
        <a:bodyPr/>
        <a:lstStyle/>
        <a:p>
          <a:endParaRPr lang="en-US"/>
        </a:p>
      </dgm:t>
    </dgm:pt>
    <dgm:pt modelId="{D91B2D89-41DA-414D-BF0B-CE687D4FC8A7}" type="sibTrans" cxnId="{E8BEFA15-8622-41CE-B4BC-590FF6EA49B3}">
      <dgm:prSet/>
      <dgm:spPr/>
      <dgm:t>
        <a:bodyPr/>
        <a:lstStyle/>
        <a:p>
          <a:endParaRPr lang="en-US"/>
        </a:p>
      </dgm:t>
    </dgm:pt>
    <dgm:pt modelId="{6851BFE0-5B31-45C9-A0E8-1E6464E2AA65}">
      <dgm:prSet/>
      <dgm:spPr/>
      <dgm:t>
        <a:bodyPr/>
        <a:lstStyle/>
        <a:p>
          <a:r>
            <a:rPr lang="en-US" dirty="0"/>
            <a:t>Vendor contracts with different debtor entities</a:t>
          </a:r>
        </a:p>
      </dgm:t>
    </dgm:pt>
    <dgm:pt modelId="{57BB723B-4ABC-4392-8ABF-C22662A81CA6}" type="parTrans" cxnId="{156A9682-6852-45E7-8D4E-B063183CF336}">
      <dgm:prSet/>
      <dgm:spPr/>
      <dgm:t>
        <a:bodyPr/>
        <a:lstStyle/>
        <a:p>
          <a:endParaRPr lang="en-US"/>
        </a:p>
      </dgm:t>
    </dgm:pt>
    <dgm:pt modelId="{9C6A3682-A7A1-4585-BB25-137BE3947243}" type="sibTrans" cxnId="{156A9682-6852-45E7-8D4E-B063183CF336}">
      <dgm:prSet/>
      <dgm:spPr/>
      <dgm:t>
        <a:bodyPr/>
        <a:lstStyle/>
        <a:p>
          <a:endParaRPr lang="en-US"/>
        </a:p>
      </dgm:t>
    </dgm:pt>
    <dgm:pt modelId="{8ACC0F69-BE76-45D6-8D29-443CD97E0E83}">
      <dgm:prSet/>
      <dgm:spPr/>
      <dgm:t>
        <a:bodyPr/>
        <a:lstStyle/>
        <a:p>
          <a:r>
            <a:rPr lang="en-US" dirty="0"/>
            <a:t>Know and watch your deadlines!</a:t>
          </a:r>
        </a:p>
      </dgm:t>
    </dgm:pt>
    <dgm:pt modelId="{BD552C94-21D3-46AE-AF50-D77286C2A60A}" type="parTrans" cxnId="{2F222952-25A4-44C8-9CEE-1EB0D5C40CCF}">
      <dgm:prSet/>
      <dgm:spPr/>
      <dgm:t>
        <a:bodyPr/>
        <a:lstStyle/>
        <a:p>
          <a:endParaRPr lang="en-US"/>
        </a:p>
      </dgm:t>
    </dgm:pt>
    <dgm:pt modelId="{73DA2A03-E2FC-408F-ADDF-B26FC97DC59D}" type="sibTrans" cxnId="{2F222952-25A4-44C8-9CEE-1EB0D5C40CCF}">
      <dgm:prSet/>
      <dgm:spPr/>
      <dgm:t>
        <a:bodyPr/>
        <a:lstStyle/>
        <a:p>
          <a:endParaRPr lang="en-US"/>
        </a:p>
      </dgm:t>
    </dgm:pt>
    <dgm:pt modelId="{36D1EFBA-69D5-48A8-A32B-1247F584B471}">
      <dgm:prSet/>
      <dgm:spPr/>
      <dgm:t>
        <a:bodyPr/>
        <a:lstStyle/>
        <a:p>
          <a:r>
            <a:rPr lang="en-US" dirty="0"/>
            <a:t>The buyer gets stuck with the entire expense even if a vendor goes over its quoted budget</a:t>
          </a:r>
        </a:p>
      </dgm:t>
    </dgm:pt>
    <dgm:pt modelId="{4E303715-2C58-4F3C-B677-761172D23E40}" type="parTrans" cxnId="{B60508FF-8B7F-453D-973F-B7F8ECE994B0}">
      <dgm:prSet/>
      <dgm:spPr/>
      <dgm:t>
        <a:bodyPr/>
        <a:lstStyle/>
        <a:p>
          <a:endParaRPr lang="en-US"/>
        </a:p>
      </dgm:t>
    </dgm:pt>
    <dgm:pt modelId="{9C18D1C1-13B3-404A-AE82-18A50DB203FF}" type="sibTrans" cxnId="{B60508FF-8B7F-453D-973F-B7F8ECE994B0}">
      <dgm:prSet/>
      <dgm:spPr/>
      <dgm:t>
        <a:bodyPr/>
        <a:lstStyle/>
        <a:p>
          <a:endParaRPr lang="en-US"/>
        </a:p>
      </dgm:t>
    </dgm:pt>
    <dgm:pt modelId="{5523322E-B781-471F-B0B4-596ED0790E74}" type="pres">
      <dgm:prSet presAssocID="{136D3F55-2FBD-489D-80F4-12A946E08606}" presName="vert0" presStyleCnt="0">
        <dgm:presLayoutVars>
          <dgm:dir/>
          <dgm:animOne val="branch"/>
          <dgm:animLvl val="lvl"/>
        </dgm:presLayoutVars>
      </dgm:prSet>
      <dgm:spPr/>
      <dgm:t>
        <a:bodyPr/>
        <a:lstStyle/>
        <a:p>
          <a:endParaRPr lang="en-US"/>
        </a:p>
      </dgm:t>
    </dgm:pt>
    <dgm:pt modelId="{3A6637F3-23DF-4273-AD3B-051EE2BACC7B}" type="pres">
      <dgm:prSet presAssocID="{8766B4FB-EE84-4FC5-B055-E5E61DE913BD}" presName="thickLine" presStyleLbl="alignNode1" presStyleIdx="0" presStyleCnt="4"/>
      <dgm:spPr/>
    </dgm:pt>
    <dgm:pt modelId="{54078A69-57EE-4873-B5C5-3CB0361FB250}" type="pres">
      <dgm:prSet presAssocID="{8766B4FB-EE84-4FC5-B055-E5E61DE913BD}" presName="horz1" presStyleCnt="0"/>
      <dgm:spPr/>
    </dgm:pt>
    <dgm:pt modelId="{49DB70BC-5E14-4638-A0C4-DB00E1915659}" type="pres">
      <dgm:prSet presAssocID="{8766B4FB-EE84-4FC5-B055-E5E61DE913BD}" presName="tx1" presStyleLbl="revTx" presStyleIdx="0" presStyleCnt="4"/>
      <dgm:spPr/>
      <dgm:t>
        <a:bodyPr/>
        <a:lstStyle/>
        <a:p>
          <a:endParaRPr lang="en-US"/>
        </a:p>
      </dgm:t>
    </dgm:pt>
    <dgm:pt modelId="{205ED28C-4162-420B-B563-C8C290CCB2DE}" type="pres">
      <dgm:prSet presAssocID="{8766B4FB-EE84-4FC5-B055-E5E61DE913BD}" presName="vert1" presStyleCnt="0"/>
      <dgm:spPr/>
    </dgm:pt>
    <dgm:pt modelId="{4F2C1D99-1783-457F-AB75-6CC76C183566}" type="pres">
      <dgm:prSet presAssocID="{6851BFE0-5B31-45C9-A0E8-1E6464E2AA65}" presName="thickLine" presStyleLbl="alignNode1" presStyleIdx="1" presStyleCnt="4"/>
      <dgm:spPr/>
    </dgm:pt>
    <dgm:pt modelId="{C571C78F-8F73-4A31-9E9F-1D5D26D88822}" type="pres">
      <dgm:prSet presAssocID="{6851BFE0-5B31-45C9-A0E8-1E6464E2AA65}" presName="horz1" presStyleCnt="0"/>
      <dgm:spPr/>
    </dgm:pt>
    <dgm:pt modelId="{58950149-539D-4B4F-A99D-94F420BE6653}" type="pres">
      <dgm:prSet presAssocID="{6851BFE0-5B31-45C9-A0E8-1E6464E2AA65}" presName="tx1" presStyleLbl="revTx" presStyleIdx="1" presStyleCnt="4"/>
      <dgm:spPr/>
      <dgm:t>
        <a:bodyPr/>
        <a:lstStyle/>
        <a:p>
          <a:endParaRPr lang="en-US"/>
        </a:p>
      </dgm:t>
    </dgm:pt>
    <dgm:pt modelId="{AE5F998E-91D7-4C07-BD2F-3C325DCFE1AC}" type="pres">
      <dgm:prSet presAssocID="{6851BFE0-5B31-45C9-A0E8-1E6464E2AA65}" presName="vert1" presStyleCnt="0"/>
      <dgm:spPr/>
    </dgm:pt>
    <dgm:pt modelId="{91092BC3-89DD-47E9-983D-75D5299D37A9}" type="pres">
      <dgm:prSet presAssocID="{8ACC0F69-BE76-45D6-8D29-443CD97E0E83}" presName="thickLine" presStyleLbl="alignNode1" presStyleIdx="2" presStyleCnt="4"/>
      <dgm:spPr/>
    </dgm:pt>
    <dgm:pt modelId="{77095D45-377A-4738-96E7-069C36EEA940}" type="pres">
      <dgm:prSet presAssocID="{8ACC0F69-BE76-45D6-8D29-443CD97E0E83}" presName="horz1" presStyleCnt="0"/>
      <dgm:spPr/>
    </dgm:pt>
    <dgm:pt modelId="{DAE26BA6-8AAC-4C45-888B-F07A4BBD1D68}" type="pres">
      <dgm:prSet presAssocID="{8ACC0F69-BE76-45D6-8D29-443CD97E0E83}" presName="tx1" presStyleLbl="revTx" presStyleIdx="2" presStyleCnt="4"/>
      <dgm:spPr/>
      <dgm:t>
        <a:bodyPr/>
        <a:lstStyle/>
        <a:p>
          <a:endParaRPr lang="en-US"/>
        </a:p>
      </dgm:t>
    </dgm:pt>
    <dgm:pt modelId="{A401E523-0220-4E8A-B691-19957DADC907}" type="pres">
      <dgm:prSet presAssocID="{8ACC0F69-BE76-45D6-8D29-443CD97E0E83}" presName="vert1" presStyleCnt="0"/>
      <dgm:spPr/>
    </dgm:pt>
    <dgm:pt modelId="{70061E68-A14D-4103-A053-04A6059E104D}" type="pres">
      <dgm:prSet presAssocID="{36D1EFBA-69D5-48A8-A32B-1247F584B471}" presName="thickLine" presStyleLbl="alignNode1" presStyleIdx="3" presStyleCnt="4"/>
      <dgm:spPr/>
    </dgm:pt>
    <dgm:pt modelId="{9245C2D9-E38F-4A89-B263-57A41046A606}" type="pres">
      <dgm:prSet presAssocID="{36D1EFBA-69D5-48A8-A32B-1247F584B471}" presName="horz1" presStyleCnt="0"/>
      <dgm:spPr/>
    </dgm:pt>
    <dgm:pt modelId="{10637F46-911E-459E-804F-A8B31A5A52DD}" type="pres">
      <dgm:prSet presAssocID="{36D1EFBA-69D5-48A8-A32B-1247F584B471}" presName="tx1" presStyleLbl="revTx" presStyleIdx="3" presStyleCnt="4"/>
      <dgm:spPr/>
      <dgm:t>
        <a:bodyPr/>
        <a:lstStyle/>
        <a:p>
          <a:endParaRPr lang="en-US"/>
        </a:p>
      </dgm:t>
    </dgm:pt>
    <dgm:pt modelId="{B6219F22-7794-4C39-9520-4B4F4BC96849}" type="pres">
      <dgm:prSet presAssocID="{36D1EFBA-69D5-48A8-A32B-1247F584B471}" presName="vert1" presStyleCnt="0"/>
      <dgm:spPr/>
    </dgm:pt>
  </dgm:ptLst>
  <dgm:cxnLst>
    <dgm:cxn modelId="{156A9682-6852-45E7-8D4E-B063183CF336}" srcId="{136D3F55-2FBD-489D-80F4-12A946E08606}" destId="{6851BFE0-5B31-45C9-A0E8-1E6464E2AA65}" srcOrd="1" destOrd="0" parTransId="{57BB723B-4ABC-4392-8ABF-C22662A81CA6}" sibTransId="{9C6A3682-A7A1-4585-BB25-137BE3947243}"/>
    <dgm:cxn modelId="{B1AE4B8D-A655-4280-AC44-3FE5E2A0025A}" type="presOf" srcId="{8766B4FB-EE84-4FC5-B055-E5E61DE913BD}" destId="{49DB70BC-5E14-4638-A0C4-DB00E1915659}" srcOrd="0" destOrd="0" presId="urn:microsoft.com/office/officeart/2008/layout/LinedList"/>
    <dgm:cxn modelId="{CDA32B58-304A-4B8F-B04A-94CA236B6CD4}" type="presOf" srcId="{136D3F55-2FBD-489D-80F4-12A946E08606}" destId="{5523322E-B781-471F-B0B4-596ED0790E74}" srcOrd="0" destOrd="0" presId="urn:microsoft.com/office/officeart/2008/layout/LinedList"/>
    <dgm:cxn modelId="{B60508FF-8B7F-453D-973F-B7F8ECE994B0}" srcId="{136D3F55-2FBD-489D-80F4-12A946E08606}" destId="{36D1EFBA-69D5-48A8-A32B-1247F584B471}" srcOrd="3" destOrd="0" parTransId="{4E303715-2C58-4F3C-B677-761172D23E40}" sibTransId="{9C18D1C1-13B3-404A-AE82-18A50DB203FF}"/>
    <dgm:cxn modelId="{E8BEFA15-8622-41CE-B4BC-590FF6EA49B3}" srcId="{136D3F55-2FBD-489D-80F4-12A946E08606}" destId="{8766B4FB-EE84-4FC5-B055-E5E61DE913BD}" srcOrd="0" destOrd="0" parTransId="{07AEE1F0-3488-4BC5-893F-6C492AFC8F29}" sibTransId="{D91B2D89-41DA-414D-BF0B-CE687D4FC8A7}"/>
    <dgm:cxn modelId="{2F222952-25A4-44C8-9CEE-1EB0D5C40CCF}" srcId="{136D3F55-2FBD-489D-80F4-12A946E08606}" destId="{8ACC0F69-BE76-45D6-8D29-443CD97E0E83}" srcOrd="2" destOrd="0" parTransId="{BD552C94-21D3-46AE-AF50-D77286C2A60A}" sibTransId="{73DA2A03-E2FC-408F-ADDF-B26FC97DC59D}"/>
    <dgm:cxn modelId="{0A1E602D-692F-49F9-A247-D12062D1A4F6}" type="presOf" srcId="{6851BFE0-5B31-45C9-A0E8-1E6464E2AA65}" destId="{58950149-539D-4B4F-A99D-94F420BE6653}" srcOrd="0" destOrd="0" presId="urn:microsoft.com/office/officeart/2008/layout/LinedList"/>
    <dgm:cxn modelId="{350CD5BD-3CC7-48B3-A72D-27B271A130BD}" type="presOf" srcId="{36D1EFBA-69D5-48A8-A32B-1247F584B471}" destId="{10637F46-911E-459E-804F-A8B31A5A52DD}" srcOrd="0" destOrd="0" presId="urn:microsoft.com/office/officeart/2008/layout/LinedList"/>
    <dgm:cxn modelId="{9CEA3166-5379-44C8-90F1-9ED5C5D54683}" type="presOf" srcId="{8ACC0F69-BE76-45D6-8D29-443CD97E0E83}" destId="{DAE26BA6-8AAC-4C45-888B-F07A4BBD1D68}" srcOrd="0" destOrd="0" presId="urn:microsoft.com/office/officeart/2008/layout/LinedList"/>
    <dgm:cxn modelId="{0ADB91FD-32BC-4C17-B78C-45481B4F9FC6}" type="presParOf" srcId="{5523322E-B781-471F-B0B4-596ED0790E74}" destId="{3A6637F3-23DF-4273-AD3B-051EE2BACC7B}" srcOrd="0" destOrd="0" presId="urn:microsoft.com/office/officeart/2008/layout/LinedList"/>
    <dgm:cxn modelId="{554E7752-0BD0-48B0-A6C9-5672DC8A2056}" type="presParOf" srcId="{5523322E-B781-471F-B0B4-596ED0790E74}" destId="{54078A69-57EE-4873-B5C5-3CB0361FB250}" srcOrd="1" destOrd="0" presId="urn:microsoft.com/office/officeart/2008/layout/LinedList"/>
    <dgm:cxn modelId="{5BC2090D-6579-40BD-9D2F-C5B547420F62}" type="presParOf" srcId="{54078A69-57EE-4873-B5C5-3CB0361FB250}" destId="{49DB70BC-5E14-4638-A0C4-DB00E1915659}" srcOrd="0" destOrd="0" presId="urn:microsoft.com/office/officeart/2008/layout/LinedList"/>
    <dgm:cxn modelId="{17ED98AE-BC59-445C-82C5-952BFE850792}" type="presParOf" srcId="{54078A69-57EE-4873-B5C5-3CB0361FB250}" destId="{205ED28C-4162-420B-B563-C8C290CCB2DE}" srcOrd="1" destOrd="0" presId="urn:microsoft.com/office/officeart/2008/layout/LinedList"/>
    <dgm:cxn modelId="{8B4819F2-FAE0-4CE5-87C8-C7955C8AAD60}" type="presParOf" srcId="{5523322E-B781-471F-B0B4-596ED0790E74}" destId="{4F2C1D99-1783-457F-AB75-6CC76C183566}" srcOrd="2" destOrd="0" presId="urn:microsoft.com/office/officeart/2008/layout/LinedList"/>
    <dgm:cxn modelId="{08854AD3-1A1B-43FE-B0EF-8DA0A41748A6}" type="presParOf" srcId="{5523322E-B781-471F-B0B4-596ED0790E74}" destId="{C571C78F-8F73-4A31-9E9F-1D5D26D88822}" srcOrd="3" destOrd="0" presId="urn:microsoft.com/office/officeart/2008/layout/LinedList"/>
    <dgm:cxn modelId="{7CCFA0F1-0BBF-47A8-A1E5-7AF89EF5C7BF}" type="presParOf" srcId="{C571C78F-8F73-4A31-9E9F-1D5D26D88822}" destId="{58950149-539D-4B4F-A99D-94F420BE6653}" srcOrd="0" destOrd="0" presId="urn:microsoft.com/office/officeart/2008/layout/LinedList"/>
    <dgm:cxn modelId="{BBE5B8C5-6D5D-45EE-83DA-C5BE0193050D}" type="presParOf" srcId="{C571C78F-8F73-4A31-9E9F-1D5D26D88822}" destId="{AE5F998E-91D7-4C07-BD2F-3C325DCFE1AC}" srcOrd="1" destOrd="0" presId="urn:microsoft.com/office/officeart/2008/layout/LinedList"/>
    <dgm:cxn modelId="{B33AB019-A70D-4600-9DB8-E3E497CE2685}" type="presParOf" srcId="{5523322E-B781-471F-B0B4-596ED0790E74}" destId="{91092BC3-89DD-47E9-983D-75D5299D37A9}" srcOrd="4" destOrd="0" presId="urn:microsoft.com/office/officeart/2008/layout/LinedList"/>
    <dgm:cxn modelId="{DE313DEE-4CE4-4FD7-8744-AF31CD445907}" type="presParOf" srcId="{5523322E-B781-471F-B0B4-596ED0790E74}" destId="{77095D45-377A-4738-96E7-069C36EEA940}" srcOrd="5" destOrd="0" presId="urn:microsoft.com/office/officeart/2008/layout/LinedList"/>
    <dgm:cxn modelId="{BE62D920-DC00-4298-BE7B-EA841D05C3AB}" type="presParOf" srcId="{77095D45-377A-4738-96E7-069C36EEA940}" destId="{DAE26BA6-8AAC-4C45-888B-F07A4BBD1D68}" srcOrd="0" destOrd="0" presId="urn:microsoft.com/office/officeart/2008/layout/LinedList"/>
    <dgm:cxn modelId="{439B679F-8859-411B-968A-11D804B2125E}" type="presParOf" srcId="{77095D45-377A-4738-96E7-069C36EEA940}" destId="{A401E523-0220-4E8A-B691-19957DADC907}" srcOrd="1" destOrd="0" presId="urn:microsoft.com/office/officeart/2008/layout/LinedList"/>
    <dgm:cxn modelId="{645A15EC-AF4A-4B8C-9BC0-197C9292CDFE}" type="presParOf" srcId="{5523322E-B781-471F-B0B4-596ED0790E74}" destId="{70061E68-A14D-4103-A053-04A6059E104D}" srcOrd="6" destOrd="0" presId="urn:microsoft.com/office/officeart/2008/layout/LinedList"/>
    <dgm:cxn modelId="{736B64DA-97A8-42FD-BC65-53803CF36704}" type="presParOf" srcId="{5523322E-B781-471F-B0B4-596ED0790E74}" destId="{9245C2D9-E38F-4A89-B263-57A41046A606}" srcOrd="7" destOrd="0" presId="urn:microsoft.com/office/officeart/2008/layout/LinedList"/>
    <dgm:cxn modelId="{A14C38A3-3CB3-48D0-8786-68F8663D81A0}" type="presParOf" srcId="{9245C2D9-E38F-4A89-B263-57A41046A606}" destId="{10637F46-911E-459E-804F-A8B31A5A52DD}" srcOrd="0" destOrd="0" presId="urn:microsoft.com/office/officeart/2008/layout/LinedList"/>
    <dgm:cxn modelId="{B2505824-D518-4573-9037-53DB9C0AA74E}" type="presParOf" srcId="{9245C2D9-E38F-4A89-B263-57A41046A606}" destId="{B6219F22-7794-4C39-9520-4B4F4BC9684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8C882D-3D8A-4B15-82E6-C137FF7CF842}" type="doc">
      <dgm:prSet loTypeId="urn:microsoft.com/office/officeart/2005/8/layout/radial5" loCatId="relationship" qsTypeId="urn:microsoft.com/office/officeart/2005/8/quickstyle/simple2" qsCatId="simple" csTypeId="urn:microsoft.com/office/officeart/2005/8/colors/accent1_2" csCatId="accent1" phldr="1"/>
      <dgm:spPr/>
      <dgm:t>
        <a:bodyPr/>
        <a:lstStyle/>
        <a:p>
          <a:endParaRPr lang="en-US"/>
        </a:p>
      </dgm:t>
    </dgm:pt>
    <dgm:pt modelId="{4464FA5C-F205-42E4-971D-C6BA134E67B9}">
      <dgm:prSet phldrT="[Text]" custT="1"/>
      <dgm:spPr/>
      <dgm:t>
        <a:bodyPr/>
        <a:lstStyle/>
        <a:p>
          <a:r>
            <a:rPr lang="en-US" sz="1600" dirty="0" smtClean="0"/>
            <a:t>Valuation Date</a:t>
          </a:r>
          <a:endParaRPr lang="en-US" sz="1600" dirty="0"/>
        </a:p>
      </dgm:t>
    </dgm:pt>
    <dgm:pt modelId="{FB86A4E0-FCD1-418E-B475-8A5B42934E9F}" type="parTrans" cxnId="{BCF5BCE6-660A-417B-9BDC-53F8E80C5F87}">
      <dgm:prSet/>
      <dgm:spPr/>
      <dgm:t>
        <a:bodyPr/>
        <a:lstStyle/>
        <a:p>
          <a:endParaRPr lang="en-US"/>
        </a:p>
      </dgm:t>
    </dgm:pt>
    <dgm:pt modelId="{7AF116BE-698A-4499-B78F-6905E891A54D}" type="sibTrans" cxnId="{BCF5BCE6-660A-417B-9BDC-53F8E80C5F87}">
      <dgm:prSet/>
      <dgm:spPr/>
      <dgm:t>
        <a:bodyPr/>
        <a:lstStyle/>
        <a:p>
          <a:endParaRPr lang="en-US"/>
        </a:p>
      </dgm:t>
    </dgm:pt>
    <dgm:pt modelId="{E23B7FD6-8EA7-48BE-BE7A-BE5F8B87AA6F}">
      <dgm:prSet phldrT="[Text]" custT="1"/>
      <dgm:spPr/>
      <dgm:t>
        <a:bodyPr/>
        <a:lstStyle/>
        <a:p>
          <a:r>
            <a:rPr lang="en-US" sz="1600" dirty="0" smtClean="0"/>
            <a:t>Estate retains the asset</a:t>
          </a:r>
          <a:endParaRPr lang="en-US" sz="1600" dirty="0"/>
        </a:p>
      </dgm:t>
    </dgm:pt>
    <dgm:pt modelId="{A525FF1F-1828-452E-912A-682B9114032F}" type="parTrans" cxnId="{89907640-EEF9-4A57-965E-A7A1BEB52EA6}">
      <dgm:prSet/>
      <dgm:spPr/>
      <dgm:t>
        <a:bodyPr/>
        <a:lstStyle/>
        <a:p>
          <a:endParaRPr lang="en-US"/>
        </a:p>
      </dgm:t>
    </dgm:pt>
    <dgm:pt modelId="{F280DFEA-D51B-4847-8F18-2453EE9646FB}" type="sibTrans" cxnId="{89907640-EEF9-4A57-965E-A7A1BEB52EA6}">
      <dgm:prSet/>
      <dgm:spPr/>
      <dgm:t>
        <a:bodyPr/>
        <a:lstStyle/>
        <a:p>
          <a:endParaRPr lang="en-US"/>
        </a:p>
      </dgm:t>
    </dgm:pt>
    <dgm:pt modelId="{BD03C4E4-7EF7-4989-9A1A-B6BA12674598}">
      <dgm:prSet phldrT="[Text]"/>
      <dgm:spPr/>
      <dgm:t>
        <a:bodyPr/>
        <a:lstStyle/>
        <a:p>
          <a:r>
            <a:rPr lang="en-US" dirty="0" smtClean="0"/>
            <a:t>Asset a </a:t>
          </a:r>
          <a:r>
            <a:rPr lang="en-US" b="1" dirty="0" smtClean="0"/>
            <a:t>commodity </a:t>
          </a:r>
        </a:p>
        <a:p>
          <a:r>
            <a:rPr lang="en-US" b="0" dirty="0" smtClean="0"/>
            <a:t>Ex. </a:t>
          </a:r>
          <a:r>
            <a:rPr lang="en-US" b="0" dirty="0" err="1" smtClean="0"/>
            <a:t>Oil&amp;Gas</a:t>
          </a:r>
          <a:endParaRPr lang="en-US" b="0" dirty="0" smtClean="0"/>
        </a:p>
      </dgm:t>
    </dgm:pt>
    <dgm:pt modelId="{0F287DEA-0A66-4859-8116-4437961CF6C1}" type="parTrans" cxnId="{9C3CE9A1-938B-4F0D-BE1A-108718C95556}">
      <dgm:prSet/>
      <dgm:spPr/>
      <dgm:t>
        <a:bodyPr/>
        <a:lstStyle/>
        <a:p>
          <a:endParaRPr lang="en-US"/>
        </a:p>
      </dgm:t>
    </dgm:pt>
    <dgm:pt modelId="{47421100-613B-4E25-8BF1-1E625C797D51}" type="sibTrans" cxnId="{9C3CE9A1-938B-4F0D-BE1A-108718C95556}">
      <dgm:prSet/>
      <dgm:spPr/>
      <dgm:t>
        <a:bodyPr/>
        <a:lstStyle/>
        <a:p>
          <a:endParaRPr lang="en-US"/>
        </a:p>
      </dgm:t>
    </dgm:pt>
    <dgm:pt modelId="{5DE9C8EF-4012-4945-91BC-8D431A7BDE3D}">
      <dgm:prSet phldrT="[Text]" custT="1"/>
      <dgm:spPr/>
      <dgm:t>
        <a:bodyPr/>
        <a:lstStyle/>
        <a:p>
          <a:r>
            <a:rPr lang="en-US" sz="1600" dirty="0" smtClean="0"/>
            <a:t>Estate sells the asset</a:t>
          </a:r>
          <a:endParaRPr lang="en-US" sz="1600" dirty="0"/>
        </a:p>
      </dgm:t>
    </dgm:pt>
    <dgm:pt modelId="{4A958D48-B109-4323-9528-1E7038A1ABFC}" type="parTrans" cxnId="{50EC3CE1-A827-4825-99B3-112D0425ACB6}">
      <dgm:prSet/>
      <dgm:spPr/>
      <dgm:t>
        <a:bodyPr/>
        <a:lstStyle/>
        <a:p>
          <a:endParaRPr lang="en-US"/>
        </a:p>
      </dgm:t>
    </dgm:pt>
    <dgm:pt modelId="{7D9C39E9-56BE-4DD4-ADD6-79516E57E16E}" type="sibTrans" cxnId="{50EC3CE1-A827-4825-99B3-112D0425ACB6}">
      <dgm:prSet/>
      <dgm:spPr/>
      <dgm:t>
        <a:bodyPr/>
        <a:lstStyle/>
        <a:p>
          <a:endParaRPr lang="en-US"/>
        </a:p>
      </dgm:t>
    </dgm:pt>
    <dgm:pt modelId="{1F9A4BE0-E2BD-4824-9404-9CB7E46658AD}">
      <dgm:prSet phldrT="[Text]"/>
      <dgm:spPr/>
      <dgm:t>
        <a:bodyPr/>
        <a:lstStyle/>
        <a:p>
          <a:r>
            <a:rPr lang="en-US" dirty="0" smtClean="0"/>
            <a:t>Asset a </a:t>
          </a:r>
          <a:r>
            <a:rPr lang="en-US" b="1" dirty="0" smtClean="0"/>
            <a:t>contract </a:t>
          </a:r>
        </a:p>
        <a:p>
          <a:r>
            <a:rPr lang="en-US" dirty="0" smtClean="0"/>
            <a:t>Ex. </a:t>
          </a:r>
          <a:r>
            <a:rPr lang="en-US" i="1" dirty="0" smtClean="0"/>
            <a:t>HRSN</a:t>
          </a:r>
          <a:endParaRPr lang="en-US" i="1" dirty="0"/>
        </a:p>
      </dgm:t>
    </dgm:pt>
    <dgm:pt modelId="{2E767578-74F7-4C34-8A09-19FBF4B9B13F}" type="parTrans" cxnId="{1AB83ABC-E3B2-4A5D-A75D-5038F68F6A4A}">
      <dgm:prSet/>
      <dgm:spPr/>
      <dgm:t>
        <a:bodyPr/>
        <a:lstStyle/>
        <a:p>
          <a:endParaRPr lang="en-US"/>
        </a:p>
      </dgm:t>
    </dgm:pt>
    <dgm:pt modelId="{3C6B099F-8EA0-44EF-847D-8C9CB6C23DAF}" type="sibTrans" cxnId="{1AB83ABC-E3B2-4A5D-A75D-5038F68F6A4A}">
      <dgm:prSet/>
      <dgm:spPr/>
      <dgm:t>
        <a:bodyPr/>
        <a:lstStyle/>
        <a:p>
          <a:endParaRPr lang="en-US"/>
        </a:p>
      </dgm:t>
    </dgm:pt>
    <dgm:pt modelId="{A0EC7EDD-3514-4FA9-9E91-EC9A6E8DA720}" type="pres">
      <dgm:prSet presAssocID="{948C882D-3D8A-4B15-82E6-C137FF7CF842}" presName="Name0" presStyleCnt="0">
        <dgm:presLayoutVars>
          <dgm:chMax val="1"/>
          <dgm:dir/>
          <dgm:animLvl val="ctr"/>
          <dgm:resizeHandles val="exact"/>
        </dgm:presLayoutVars>
      </dgm:prSet>
      <dgm:spPr/>
      <dgm:t>
        <a:bodyPr/>
        <a:lstStyle/>
        <a:p>
          <a:endParaRPr lang="en-US"/>
        </a:p>
      </dgm:t>
    </dgm:pt>
    <dgm:pt modelId="{385519C3-8EE3-45BC-9534-B02468B587FE}" type="pres">
      <dgm:prSet presAssocID="{4464FA5C-F205-42E4-971D-C6BA134E67B9}" presName="centerShape" presStyleLbl="node0" presStyleIdx="0" presStyleCnt="1" custScaleX="171034" custScaleY="171034"/>
      <dgm:spPr/>
      <dgm:t>
        <a:bodyPr/>
        <a:lstStyle/>
        <a:p>
          <a:endParaRPr lang="en-US"/>
        </a:p>
      </dgm:t>
    </dgm:pt>
    <dgm:pt modelId="{AE9F5D6F-B709-4B05-B435-6E3470BEB872}" type="pres">
      <dgm:prSet presAssocID="{A525FF1F-1828-452E-912A-682B9114032F}" presName="parTrans" presStyleLbl="sibTrans2D1" presStyleIdx="0" presStyleCnt="4" custScaleX="195398" custLinFactNeighborX="-20006" custLinFactNeighborY="-2512" custRadScaleRad="129622" custRadScaleInc="-2147483648"/>
      <dgm:spPr/>
      <dgm:t>
        <a:bodyPr/>
        <a:lstStyle/>
        <a:p>
          <a:endParaRPr lang="en-US"/>
        </a:p>
      </dgm:t>
    </dgm:pt>
    <dgm:pt modelId="{975A142D-12C9-472D-95BD-88511B5F7F94}" type="pres">
      <dgm:prSet presAssocID="{A525FF1F-1828-452E-912A-682B9114032F}" presName="connectorText" presStyleLbl="sibTrans2D1" presStyleIdx="0" presStyleCnt="4"/>
      <dgm:spPr/>
      <dgm:t>
        <a:bodyPr/>
        <a:lstStyle/>
        <a:p>
          <a:endParaRPr lang="en-US"/>
        </a:p>
      </dgm:t>
    </dgm:pt>
    <dgm:pt modelId="{2B116772-843F-41D3-8372-AEEE63E1815C}" type="pres">
      <dgm:prSet presAssocID="{E23B7FD6-8EA7-48BE-BE7A-BE5F8B87AA6F}" presName="node" presStyleLbl="node1" presStyleIdx="0" presStyleCnt="4" custScaleX="165375" custRadScaleRad="100008" custRadScaleInc="-1751">
        <dgm:presLayoutVars>
          <dgm:bulletEnabled val="1"/>
        </dgm:presLayoutVars>
      </dgm:prSet>
      <dgm:spPr/>
      <dgm:t>
        <a:bodyPr/>
        <a:lstStyle/>
        <a:p>
          <a:endParaRPr lang="en-US"/>
        </a:p>
      </dgm:t>
    </dgm:pt>
    <dgm:pt modelId="{01CC5DA3-D79F-4829-80B6-EB583F4D18F1}" type="pres">
      <dgm:prSet presAssocID="{0F287DEA-0A66-4859-8116-4437961CF6C1}" presName="parTrans" presStyleLbl="sibTrans2D1" presStyleIdx="1" presStyleCnt="4"/>
      <dgm:spPr/>
      <dgm:t>
        <a:bodyPr/>
        <a:lstStyle/>
        <a:p>
          <a:endParaRPr lang="en-US"/>
        </a:p>
      </dgm:t>
    </dgm:pt>
    <dgm:pt modelId="{61FE8C36-B149-4105-914F-8C5536923E72}" type="pres">
      <dgm:prSet presAssocID="{0F287DEA-0A66-4859-8116-4437961CF6C1}" presName="connectorText" presStyleLbl="sibTrans2D1" presStyleIdx="1" presStyleCnt="4"/>
      <dgm:spPr/>
      <dgm:t>
        <a:bodyPr/>
        <a:lstStyle/>
        <a:p>
          <a:endParaRPr lang="en-US"/>
        </a:p>
      </dgm:t>
    </dgm:pt>
    <dgm:pt modelId="{6AF903A7-D832-44E8-BBD5-75165632B28B}" type="pres">
      <dgm:prSet presAssocID="{BD03C4E4-7EF7-4989-9A1A-B6BA12674598}" presName="node" presStyleLbl="node1" presStyleIdx="1" presStyleCnt="4" custScaleX="142327" custScaleY="142326" custRadScaleRad="191335" custRadScaleInc="-915">
        <dgm:presLayoutVars>
          <dgm:bulletEnabled val="1"/>
        </dgm:presLayoutVars>
      </dgm:prSet>
      <dgm:spPr/>
      <dgm:t>
        <a:bodyPr/>
        <a:lstStyle/>
        <a:p>
          <a:endParaRPr lang="en-US"/>
        </a:p>
      </dgm:t>
    </dgm:pt>
    <dgm:pt modelId="{86D4EA42-381F-4AF5-9AE4-A0D5ED5A9F73}" type="pres">
      <dgm:prSet presAssocID="{4A958D48-B109-4323-9528-1E7038A1ABFC}" presName="parTrans" presStyleLbl="sibTrans2D1" presStyleIdx="2" presStyleCnt="4" custScaleX="200609" custLinFactNeighborY="1810"/>
      <dgm:spPr/>
      <dgm:t>
        <a:bodyPr/>
        <a:lstStyle/>
        <a:p>
          <a:endParaRPr lang="en-US"/>
        </a:p>
      </dgm:t>
    </dgm:pt>
    <dgm:pt modelId="{9EA08C8E-47F0-4C2B-97F2-AF5E917D172B}" type="pres">
      <dgm:prSet presAssocID="{4A958D48-B109-4323-9528-1E7038A1ABFC}" presName="connectorText" presStyleLbl="sibTrans2D1" presStyleIdx="2" presStyleCnt="4"/>
      <dgm:spPr/>
      <dgm:t>
        <a:bodyPr/>
        <a:lstStyle/>
        <a:p>
          <a:endParaRPr lang="en-US"/>
        </a:p>
      </dgm:t>
    </dgm:pt>
    <dgm:pt modelId="{1C86D807-D56F-4BFB-8533-992F49E6A188}" type="pres">
      <dgm:prSet presAssocID="{5DE9C8EF-4012-4945-91BC-8D431A7BDE3D}" presName="node" presStyleLbl="node1" presStyleIdx="2" presStyleCnt="4" custScaleX="165375">
        <dgm:presLayoutVars>
          <dgm:bulletEnabled val="1"/>
        </dgm:presLayoutVars>
      </dgm:prSet>
      <dgm:spPr/>
      <dgm:t>
        <a:bodyPr/>
        <a:lstStyle/>
        <a:p>
          <a:endParaRPr lang="en-US"/>
        </a:p>
      </dgm:t>
    </dgm:pt>
    <dgm:pt modelId="{D2B1271F-7314-411F-BDC8-13CD92946F45}" type="pres">
      <dgm:prSet presAssocID="{2E767578-74F7-4C34-8A09-19FBF4B9B13F}" presName="parTrans" presStyleLbl="sibTrans2D1" presStyleIdx="3" presStyleCnt="4"/>
      <dgm:spPr/>
      <dgm:t>
        <a:bodyPr/>
        <a:lstStyle/>
        <a:p>
          <a:endParaRPr lang="en-US"/>
        </a:p>
      </dgm:t>
    </dgm:pt>
    <dgm:pt modelId="{ABB6E6AE-70AC-48E0-BF5F-407CB02FEFF4}" type="pres">
      <dgm:prSet presAssocID="{2E767578-74F7-4C34-8A09-19FBF4B9B13F}" presName="connectorText" presStyleLbl="sibTrans2D1" presStyleIdx="3" presStyleCnt="4"/>
      <dgm:spPr/>
      <dgm:t>
        <a:bodyPr/>
        <a:lstStyle/>
        <a:p>
          <a:endParaRPr lang="en-US"/>
        </a:p>
      </dgm:t>
    </dgm:pt>
    <dgm:pt modelId="{FF0DCAE3-66B2-4F7B-B3CE-EC34B741911B}" type="pres">
      <dgm:prSet presAssocID="{1F9A4BE0-E2BD-4824-9404-9CB7E46658AD}" presName="node" presStyleLbl="node1" presStyleIdx="3" presStyleCnt="4" custScaleX="142327" custScaleY="142326" custRadScaleRad="192890" custRadScaleInc="908">
        <dgm:presLayoutVars>
          <dgm:bulletEnabled val="1"/>
        </dgm:presLayoutVars>
      </dgm:prSet>
      <dgm:spPr/>
      <dgm:t>
        <a:bodyPr/>
        <a:lstStyle/>
        <a:p>
          <a:endParaRPr lang="en-US"/>
        </a:p>
      </dgm:t>
    </dgm:pt>
  </dgm:ptLst>
  <dgm:cxnLst>
    <dgm:cxn modelId="{7DB743C5-B85F-4395-B0B6-0B41901E13FD}" type="presOf" srcId="{BD03C4E4-7EF7-4989-9A1A-B6BA12674598}" destId="{6AF903A7-D832-44E8-BBD5-75165632B28B}" srcOrd="0" destOrd="0" presId="urn:microsoft.com/office/officeart/2005/8/layout/radial5"/>
    <dgm:cxn modelId="{68923ED6-C62D-4EA8-B9B7-E1493C35B86C}" type="presOf" srcId="{E23B7FD6-8EA7-48BE-BE7A-BE5F8B87AA6F}" destId="{2B116772-843F-41D3-8372-AEEE63E1815C}" srcOrd="0" destOrd="0" presId="urn:microsoft.com/office/officeart/2005/8/layout/radial5"/>
    <dgm:cxn modelId="{AD4DACBB-B850-481B-AFB9-9A6785F8AAF9}" type="presOf" srcId="{1F9A4BE0-E2BD-4824-9404-9CB7E46658AD}" destId="{FF0DCAE3-66B2-4F7B-B3CE-EC34B741911B}" srcOrd="0" destOrd="0" presId="urn:microsoft.com/office/officeart/2005/8/layout/radial5"/>
    <dgm:cxn modelId="{755AEB1D-77BB-48B2-B088-9031070DEF38}" type="presOf" srcId="{948C882D-3D8A-4B15-82E6-C137FF7CF842}" destId="{A0EC7EDD-3514-4FA9-9E91-EC9A6E8DA720}" srcOrd="0" destOrd="0" presId="urn:microsoft.com/office/officeart/2005/8/layout/radial5"/>
    <dgm:cxn modelId="{3520BC2C-F0E5-4173-A09D-5F9E415516E7}" type="presOf" srcId="{2E767578-74F7-4C34-8A09-19FBF4B9B13F}" destId="{ABB6E6AE-70AC-48E0-BF5F-407CB02FEFF4}" srcOrd="1" destOrd="0" presId="urn:microsoft.com/office/officeart/2005/8/layout/radial5"/>
    <dgm:cxn modelId="{2DE5110B-4D75-4949-BF16-9D680CCCECCB}" type="presOf" srcId="{A525FF1F-1828-452E-912A-682B9114032F}" destId="{975A142D-12C9-472D-95BD-88511B5F7F94}" srcOrd="1" destOrd="0" presId="urn:microsoft.com/office/officeart/2005/8/layout/radial5"/>
    <dgm:cxn modelId="{BCF5BCE6-660A-417B-9BDC-53F8E80C5F87}" srcId="{948C882D-3D8A-4B15-82E6-C137FF7CF842}" destId="{4464FA5C-F205-42E4-971D-C6BA134E67B9}" srcOrd="0" destOrd="0" parTransId="{FB86A4E0-FCD1-418E-B475-8A5B42934E9F}" sibTransId="{7AF116BE-698A-4499-B78F-6905E891A54D}"/>
    <dgm:cxn modelId="{9C3CE9A1-938B-4F0D-BE1A-108718C95556}" srcId="{4464FA5C-F205-42E4-971D-C6BA134E67B9}" destId="{BD03C4E4-7EF7-4989-9A1A-B6BA12674598}" srcOrd="1" destOrd="0" parTransId="{0F287DEA-0A66-4859-8116-4437961CF6C1}" sibTransId="{47421100-613B-4E25-8BF1-1E625C797D51}"/>
    <dgm:cxn modelId="{BC540071-FA03-4882-87A4-0997D75F976E}" type="presOf" srcId="{4A958D48-B109-4323-9528-1E7038A1ABFC}" destId="{9EA08C8E-47F0-4C2B-97F2-AF5E917D172B}" srcOrd="1" destOrd="0" presId="urn:microsoft.com/office/officeart/2005/8/layout/radial5"/>
    <dgm:cxn modelId="{50EC3CE1-A827-4825-99B3-112D0425ACB6}" srcId="{4464FA5C-F205-42E4-971D-C6BA134E67B9}" destId="{5DE9C8EF-4012-4945-91BC-8D431A7BDE3D}" srcOrd="2" destOrd="0" parTransId="{4A958D48-B109-4323-9528-1E7038A1ABFC}" sibTransId="{7D9C39E9-56BE-4DD4-ADD6-79516E57E16E}"/>
    <dgm:cxn modelId="{232626EA-4A6E-4FEA-AD44-DD3019E2F9F1}" type="presOf" srcId="{0F287DEA-0A66-4859-8116-4437961CF6C1}" destId="{01CC5DA3-D79F-4829-80B6-EB583F4D18F1}" srcOrd="0" destOrd="0" presId="urn:microsoft.com/office/officeart/2005/8/layout/radial5"/>
    <dgm:cxn modelId="{B22608CD-95CA-4886-A0D4-0B8FEB6E8626}" type="presOf" srcId="{5DE9C8EF-4012-4945-91BC-8D431A7BDE3D}" destId="{1C86D807-D56F-4BFB-8533-992F49E6A188}" srcOrd="0" destOrd="0" presId="urn:microsoft.com/office/officeart/2005/8/layout/radial5"/>
    <dgm:cxn modelId="{C4678F91-493A-4064-ACD8-673C852AFC44}" type="presOf" srcId="{4464FA5C-F205-42E4-971D-C6BA134E67B9}" destId="{385519C3-8EE3-45BC-9534-B02468B587FE}" srcOrd="0" destOrd="0" presId="urn:microsoft.com/office/officeart/2005/8/layout/radial5"/>
    <dgm:cxn modelId="{061CB6D0-A41C-4FD0-99DA-E29042114075}" type="presOf" srcId="{2E767578-74F7-4C34-8A09-19FBF4B9B13F}" destId="{D2B1271F-7314-411F-BDC8-13CD92946F45}" srcOrd="0" destOrd="0" presId="urn:microsoft.com/office/officeart/2005/8/layout/radial5"/>
    <dgm:cxn modelId="{89907640-EEF9-4A57-965E-A7A1BEB52EA6}" srcId="{4464FA5C-F205-42E4-971D-C6BA134E67B9}" destId="{E23B7FD6-8EA7-48BE-BE7A-BE5F8B87AA6F}" srcOrd="0" destOrd="0" parTransId="{A525FF1F-1828-452E-912A-682B9114032F}" sibTransId="{F280DFEA-D51B-4847-8F18-2453EE9646FB}"/>
    <dgm:cxn modelId="{56E62913-70F2-409B-A7E8-5CBD350224CC}" type="presOf" srcId="{4A958D48-B109-4323-9528-1E7038A1ABFC}" destId="{86D4EA42-381F-4AF5-9AE4-A0D5ED5A9F73}" srcOrd="0" destOrd="0" presId="urn:microsoft.com/office/officeart/2005/8/layout/radial5"/>
    <dgm:cxn modelId="{1AB83ABC-E3B2-4A5D-A75D-5038F68F6A4A}" srcId="{4464FA5C-F205-42E4-971D-C6BA134E67B9}" destId="{1F9A4BE0-E2BD-4824-9404-9CB7E46658AD}" srcOrd="3" destOrd="0" parTransId="{2E767578-74F7-4C34-8A09-19FBF4B9B13F}" sibTransId="{3C6B099F-8EA0-44EF-847D-8C9CB6C23DAF}"/>
    <dgm:cxn modelId="{F19AA0A8-0DD6-4552-8EDB-214D504DA13D}" type="presOf" srcId="{A525FF1F-1828-452E-912A-682B9114032F}" destId="{AE9F5D6F-B709-4B05-B435-6E3470BEB872}" srcOrd="0" destOrd="0" presId="urn:microsoft.com/office/officeart/2005/8/layout/radial5"/>
    <dgm:cxn modelId="{36C8538D-66FD-4ABD-8690-3933B2F23D8D}" type="presOf" srcId="{0F287DEA-0A66-4859-8116-4437961CF6C1}" destId="{61FE8C36-B149-4105-914F-8C5536923E72}" srcOrd="1" destOrd="0" presId="urn:microsoft.com/office/officeart/2005/8/layout/radial5"/>
    <dgm:cxn modelId="{180A9F09-C825-448B-BB50-AE1503E3C692}" type="presParOf" srcId="{A0EC7EDD-3514-4FA9-9E91-EC9A6E8DA720}" destId="{385519C3-8EE3-45BC-9534-B02468B587FE}" srcOrd="0" destOrd="0" presId="urn:microsoft.com/office/officeart/2005/8/layout/radial5"/>
    <dgm:cxn modelId="{5DBEDB30-78A9-45D0-8DC4-BEF90DA1BA4F}" type="presParOf" srcId="{A0EC7EDD-3514-4FA9-9E91-EC9A6E8DA720}" destId="{AE9F5D6F-B709-4B05-B435-6E3470BEB872}" srcOrd="1" destOrd="0" presId="urn:microsoft.com/office/officeart/2005/8/layout/radial5"/>
    <dgm:cxn modelId="{4B09529A-D460-4C58-B7AF-0B6C110F1145}" type="presParOf" srcId="{AE9F5D6F-B709-4B05-B435-6E3470BEB872}" destId="{975A142D-12C9-472D-95BD-88511B5F7F94}" srcOrd="0" destOrd="0" presId="urn:microsoft.com/office/officeart/2005/8/layout/radial5"/>
    <dgm:cxn modelId="{9439C0E3-2139-4207-B855-3D0408101BD6}" type="presParOf" srcId="{A0EC7EDD-3514-4FA9-9E91-EC9A6E8DA720}" destId="{2B116772-843F-41D3-8372-AEEE63E1815C}" srcOrd="2" destOrd="0" presId="urn:microsoft.com/office/officeart/2005/8/layout/radial5"/>
    <dgm:cxn modelId="{CE5663BB-554A-489C-8842-438E88639014}" type="presParOf" srcId="{A0EC7EDD-3514-4FA9-9E91-EC9A6E8DA720}" destId="{01CC5DA3-D79F-4829-80B6-EB583F4D18F1}" srcOrd="3" destOrd="0" presId="urn:microsoft.com/office/officeart/2005/8/layout/radial5"/>
    <dgm:cxn modelId="{C22E1A37-3819-4914-930D-253625CEBAD6}" type="presParOf" srcId="{01CC5DA3-D79F-4829-80B6-EB583F4D18F1}" destId="{61FE8C36-B149-4105-914F-8C5536923E72}" srcOrd="0" destOrd="0" presId="urn:microsoft.com/office/officeart/2005/8/layout/radial5"/>
    <dgm:cxn modelId="{7292A05E-2980-4B5A-879E-864C0C09FDF2}" type="presParOf" srcId="{A0EC7EDD-3514-4FA9-9E91-EC9A6E8DA720}" destId="{6AF903A7-D832-44E8-BBD5-75165632B28B}" srcOrd="4" destOrd="0" presId="urn:microsoft.com/office/officeart/2005/8/layout/radial5"/>
    <dgm:cxn modelId="{70872D79-7C7E-4CD8-81ED-6E9E476AD053}" type="presParOf" srcId="{A0EC7EDD-3514-4FA9-9E91-EC9A6E8DA720}" destId="{86D4EA42-381F-4AF5-9AE4-A0D5ED5A9F73}" srcOrd="5" destOrd="0" presId="urn:microsoft.com/office/officeart/2005/8/layout/radial5"/>
    <dgm:cxn modelId="{2ED2CCB5-FBF1-4F05-A120-6DFD0D6C2C4B}" type="presParOf" srcId="{86D4EA42-381F-4AF5-9AE4-A0D5ED5A9F73}" destId="{9EA08C8E-47F0-4C2B-97F2-AF5E917D172B}" srcOrd="0" destOrd="0" presId="urn:microsoft.com/office/officeart/2005/8/layout/radial5"/>
    <dgm:cxn modelId="{DDB93A1F-E610-47F8-8064-EED4FD9B615B}" type="presParOf" srcId="{A0EC7EDD-3514-4FA9-9E91-EC9A6E8DA720}" destId="{1C86D807-D56F-4BFB-8533-992F49E6A188}" srcOrd="6" destOrd="0" presId="urn:microsoft.com/office/officeart/2005/8/layout/radial5"/>
    <dgm:cxn modelId="{5BFD69B5-2C72-4E6E-A855-097945CBB9C0}" type="presParOf" srcId="{A0EC7EDD-3514-4FA9-9E91-EC9A6E8DA720}" destId="{D2B1271F-7314-411F-BDC8-13CD92946F45}" srcOrd="7" destOrd="0" presId="urn:microsoft.com/office/officeart/2005/8/layout/radial5"/>
    <dgm:cxn modelId="{2123843F-52FD-4E6D-B977-04274187E51C}" type="presParOf" srcId="{D2B1271F-7314-411F-BDC8-13CD92946F45}" destId="{ABB6E6AE-70AC-48E0-BF5F-407CB02FEFF4}" srcOrd="0" destOrd="0" presId="urn:microsoft.com/office/officeart/2005/8/layout/radial5"/>
    <dgm:cxn modelId="{EB8FD504-3C5D-47C8-917E-484F28009F12}" type="presParOf" srcId="{A0EC7EDD-3514-4FA9-9E91-EC9A6E8DA720}" destId="{FF0DCAE3-66B2-4F7B-B3CE-EC34B741911B}"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05C8A13-ABF8-4EFE-941E-455EF9F05B29}" type="doc">
      <dgm:prSet loTypeId="urn:microsoft.com/office/officeart/2005/8/layout/vList6" loCatId="list" qsTypeId="urn:microsoft.com/office/officeart/2005/8/quickstyle/simple1" qsCatId="simple" csTypeId="urn:microsoft.com/office/officeart/2005/8/colors/accent1_5" csCatId="accent1" phldr="1"/>
      <dgm:spPr/>
      <dgm:t>
        <a:bodyPr/>
        <a:lstStyle/>
        <a:p>
          <a:endParaRPr lang="en-US"/>
        </a:p>
      </dgm:t>
    </dgm:pt>
    <dgm:pt modelId="{FAEFD93E-02F8-4AE8-8ECF-27CB141A6FA0}">
      <dgm:prSet phldrT="[Text]" custT="1"/>
      <dgm:spPr/>
      <dgm:t>
        <a:bodyPr/>
        <a:lstStyle/>
        <a:p>
          <a:r>
            <a:rPr lang="en-US" sz="3200" b="1" i="1" dirty="0" smtClean="0"/>
            <a:t>KEY TAKE-AWAY FOR CHAPTER 11 DEBTORS IN THE S.D. TEXAS</a:t>
          </a:r>
          <a:endParaRPr lang="en-US" sz="3200" dirty="0"/>
        </a:p>
      </dgm:t>
    </dgm:pt>
    <dgm:pt modelId="{4AD81674-AE51-4B92-B7D8-130CD1BF81C4}" type="parTrans" cxnId="{E500F98D-C4BE-4EF2-9A1D-0815C9E23C12}">
      <dgm:prSet/>
      <dgm:spPr/>
      <dgm:t>
        <a:bodyPr/>
        <a:lstStyle/>
        <a:p>
          <a:endParaRPr lang="en-US"/>
        </a:p>
      </dgm:t>
    </dgm:pt>
    <dgm:pt modelId="{3D284A02-9C70-441F-93CE-EF3C6E5AB75A}" type="sibTrans" cxnId="{E500F98D-C4BE-4EF2-9A1D-0815C9E23C12}">
      <dgm:prSet/>
      <dgm:spPr/>
      <dgm:t>
        <a:bodyPr/>
        <a:lstStyle/>
        <a:p>
          <a:endParaRPr lang="en-US"/>
        </a:p>
      </dgm:t>
    </dgm:pt>
    <dgm:pt modelId="{3AAA7F6E-B6B8-47CE-842E-70BB011AA62E}">
      <dgm:prSet phldrT="[Text]"/>
      <dgm:spPr/>
      <dgm:t>
        <a:bodyPr/>
        <a:lstStyle/>
        <a:p>
          <a:pPr>
            <a:spcBef>
              <a:spcPts val="600"/>
            </a:spcBef>
            <a:spcAft>
              <a:spcPts val="1200"/>
            </a:spcAft>
          </a:pPr>
          <a:r>
            <a:rPr lang="en-US" b="1" i="1" kern="1200" dirty="0" smtClean="0"/>
            <a:t>The 5</a:t>
          </a:r>
          <a:r>
            <a:rPr lang="en-US" b="1" i="1" kern="1200" baseline="30000" dirty="0" smtClean="0"/>
            <a:t>TH</a:t>
          </a:r>
          <a:r>
            <a:rPr lang="en-US" b="1" i="1" kern="1200" dirty="0" smtClean="0"/>
            <a:t> CIRCUIT HAS NOT EXPRESSLY </a:t>
          </a:r>
          <a:r>
            <a:rPr lang="en-US" b="1" i="1" kern="1400" baseline="0" dirty="0" smtClean="0"/>
            <a:t>ADOPTED</a:t>
          </a:r>
          <a:r>
            <a:rPr lang="en-US" b="1" i="1" kern="1200" dirty="0" smtClean="0"/>
            <a:t> THE       TWO-STEP APPROACH  </a:t>
          </a:r>
          <a:endParaRPr lang="en-US" kern="1200" dirty="0"/>
        </a:p>
      </dgm:t>
    </dgm:pt>
    <dgm:pt modelId="{693AFEC1-0ED2-41F8-9279-93ECD545291E}" type="parTrans" cxnId="{F1167A21-3E26-418C-9459-BBF73D68A80A}">
      <dgm:prSet/>
      <dgm:spPr/>
      <dgm:t>
        <a:bodyPr/>
        <a:lstStyle/>
        <a:p>
          <a:endParaRPr lang="en-US"/>
        </a:p>
      </dgm:t>
    </dgm:pt>
    <dgm:pt modelId="{DAA64B42-04E5-4185-A7B1-B46ABDD98F6D}" type="sibTrans" cxnId="{F1167A21-3E26-418C-9459-BBF73D68A80A}">
      <dgm:prSet/>
      <dgm:spPr/>
      <dgm:t>
        <a:bodyPr/>
        <a:lstStyle/>
        <a:p>
          <a:endParaRPr lang="en-US"/>
        </a:p>
      </dgm:t>
    </dgm:pt>
    <dgm:pt modelId="{E6B2FE4F-A3E4-4C96-8AB1-CDEB9DC79F0B}">
      <dgm:prSet phldrT="[Text]"/>
      <dgm:spPr/>
      <dgm:t>
        <a:bodyPr/>
        <a:lstStyle/>
        <a:p>
          <a:pPr>
            <a:spcBef>
              <a:spcPts val="600"/>
            </a:spcBef>
            <a:spcAft>
              <a:spcPts val="600"/>
            </a:spcAft>
          </a:pPr>
          <a:r>
            <a:rPr lang="en-US" b="1" i="1" kern="1200" dirty="0" smtClean="0"/>
            <a:t>STILL ADVISABLE TO SUBMIT EVIDENCE OF NO EFFICIENT MARKET OUT OF AN   ABUNDANCE OF CAUTION</a:t>
          </a:r>
          <a:endParaRPr lang="en-US" kern="1200" dirty="0"/>
        </a:p>
      </dgm:t>
    </dgm:pt>
    <dgm:pt modelId="{19ED6AF6-3F6B-4D77-BD31-C02E1505D3E3}" type="parTrans" cxnId="{6B1A2F0F-8C7A-43DE-9224-3E619ED85F97}">
      <dgm:prSet/>
      <dgm:spPr/>
      <dgm:t>
        <a:bodyPr/>
        <a:lstStyle/>
        <a:p>
          <a:endParaRPr lang="en-US"/>
        </a:p>
      </dgm:t>
    </dgm:pt>
    <dgm:pt modelId="{173FBABA-2E41-4993-819C-E83E87D6C418}" type="sibTrans" cxnId="{6B1A2F0F-8C7A-43DE-9224-3E619ED85F97}">
      <dgm:prSet/>
      <dgm:spPr/>
      <dgm:t>
        <a:bodyPr/>
        <a:lstStyle/>
        <a:p>
          <a:endParaRPr lang="en-US"/>
        </a:p>
      </dgm:t>
    </dgm:pt>
    <dgm:pt modelId="{1B7F9610-D7A7-42B2-BA37-7B46B2601BC9}" type="pres">
      <dgm:prSet presAssocID="{705C8A13-ABF8-4EFE-941E-455EF9F05B29}" presName="Name0" presStyleCnt="0">
        <dgm:presLayoutVars>
          <dgm:dir/>
          <dgm:animLvl val="lvl"/>
          <dgm:resizeHandles/>
        </dgm:presLayoutVars>
      </dgm:prSet>
      <dgm:spPr/>
      <dgm:t>
        <a:bodyPr/>
        <a:lstStyle/>
        <a:p>
          <a:endParaRPr lang="en-US"/>
        </a:p>
      </dgm:t>
    </dgm:pt>
    <dgm:pt modelId="{2F0AFAB7-0603-4B44-88DB-C09DADD2D726}" type="pres">
      <dgm:prSet presAssocID="{FAEFD93E-02F8-4AE8-8ECF-27CB141A6FA0}" presName="linNode" presStyleCnt="0"/>
      <dgm:spPr/>
    </dgm:pt>
    <dgm:pt modelId="{B70CE65E-DD7F-4597-9B0A-AA0BD3108674}" type="pres">
      <dgm:prSet presAssocID="{FAEFD93E-02F8-4AE8-8ECF-27CB141A6FA0}" presName="parentShp" presStyleLbl="node1" presStyleIdx="0" presStyleCnt="1" custScaleX="100000">
        <dgm:presLayoutVars>
          <dgm:bulletEnabled val="1"/>
        </dgm:presLayoutVars>
      </dgm:prSet>
      <dgm:spPr/>
      <dgm:t>
        <a:bodyPr/>
        <a:lstStyle/>
        <a:p>
          <a:endParaRPr lang="en-US"/>
        </a:p>
      </dgm:t>
    </dgm:pt>
    <dgm:pt modelId="{6864F241-CFE4-42BC-9A3A-AB61D22F28B4}" type="pres">
      <dgm:prSet presAssocID="{FAEFD93E-02F8-4AE8-8ECF-27CB141A6FA0}" presName="childShp" presStyleLbl="bgAccFollowNode1" presStyleIdx="0" presStyleCnt="1" custScaleX="102381" custScaleY="76250" custLinFactNeighborX="0">
        <dgm:presLayoutVars>
          <dgm:bulletEnabled val="1"/>
        </dgm:presLayoutVars>
      </dgm:prSet>
      <dgm:spPr/>
      <dgm:t>
        <a:bodyPr/>
        <a:lstStyle/>
        <a:p>
          <a:endParaRPr lang="en-US"/>
        </a:p>
      </dgm:t>
    </dgm:pt>
  </dgm:ptLst>
  <dgm:cxnLst>
    <dgm:cxn modelId="{CAAF2082-5F87-453A-BC8F-4EC2B39038C4}" type="presOf" srcId="{E6B2FE4F-A3E4-4C96-8AB1-CDEB9DC79F0B}" destId="{6864F241-CFE4-42BC-9A3A-AB61D22F28B4}" srcOrd="0" destOrd="1" presId="urn:microsoft.com/office/officeart/2005/8/layout/vList6"/>
    <dgm:cxn modelId="{FA98ADDB-9CF4-4D7A-A863-E03C3D489330}" type="presOf" srcId="{705C8A13-ABF8-4EFE-941E-455EF9F05B29}" destId="{1B7F9610-D7A7-42B2-BA37-7B46B2601BC9}" srcOrd="0" destOrd="0" presId="urn:microsoft.com/office/officeart/2005/8/layout/vList6"/>
    <dgm:cxn modelId="{1F078946-EDDD-4E5F-8678-362279819D1B}" type="presOf" srcId="{FAEFD93E-02F8-4AE8-8ECF-27CB141A6FA0}" destId="{B70CE65E-DD7F-4597-9B0A-AA0BD3108674}" srcOrd="0" destOrd="0" presId="urn:microsoft.com/office/officeart/2005/8/layout/vList6"/>
    <dgm:cxn modelId="{F1167A21-3E26-418C-9459-BBF73D68A80A}" srcId="{FAEFD93E-02F8-4AE8-8ECF-27CB141A6FA0}" destId="{3AAA7F6E-B6B8-47CE-842E-70BB011AA62E}" srcOrd="0" destOrd="0" parTransId="{693AFEC1-0ED2-41F8-9279-93ECD545291E}" sibTransId="{DAA64B42-04E5-4185-A7B1-B46ABDD98F6D}"/>
    <dgm:cxn modelId="{6B1A2F0F-8C7A-43DE-9224-3E619ED85F97}" srcId="{FAEFD93E-02F8-4AE8-8ECF-27CB141A6FA0}" destId="{E6B2FE4F-A3E4-4C96-8AB1-CDEB9DC79F0B}" srcOrd="1" destOrd="0" parTransId="{19ED6AF6-3F6B-4D77-BD31-C02E1505D3E3}" sibTransId="{173FBABA-2E41-4993-819C-E83E87D6C418}"/>
    <dgm:cxn modelId="{E500F98D-C4BE-4EF2-9A1D-0815C9E23C12}" srcId="{705C8A13-ABF8-4EFE-941E-455EF9F05B29}" destId="{FAEFD93E-02F8-4AE8-8ECF-27CB141A6FA0}" srcOrd="0" destOrd="0" parTransId="{4AD81674-AE51-4B92-B7D8-130CD1BF81C4}" sibTransId="{3D284A02-9C70-441F-93CE-EF3C6E5AB75A}"/>
    <dgm:cxn modelId="{DE133B68-BC2B-47B5-9DD3-81D328B54A75}" type="presOf" srcId="{3AAA7F6E-B6B8-47CE-842E-70BB011AA62E}" destId="{6864F241-CFE4-42BC-9A3A-AB61D22F28B4}" srcOrd="0" destOrd="0" presId="urn:microsoft.com/office/officeart/2005/8/layout/vList6"/>
    <dgm:cxn modelId="{787BB587-591B-4C8C-A395-782212F9E133}" type="presParOf" srcId="{1B7F9610-D7A7-42B2-BA37-7B46B2601BC9}" destId="{2F0AFAB7-0603-4B44-88DB-C09DADD2D726}" srcOrd="0" destOrd="0" presId="urn:microsoft.com/office/officeart/2005/8/layout/vList6"/>
    <dgm:cxn modelId="{E56A3211-FCA5-4510-926B-AD9537DCC77E}" type="presParOf" srcId="{2F0AFAB7-0603-4B44-88DB-C09DADD2D726}" destId="{B70CE65E-DD7F-4597-9B0A-AA0BD3108674}" srcOrd="0" destOrd="0" presId="urn:microsoft.com/office/officeart/2005/8/layout/vList6"/>
    <dgm:cxn modelId="{6CD78024-3E78-401A-9FFA-E77AA5E12EF2}" type="presParOf" srcId="{2F0AFAB7-0603-4B44-88DB-C09DADD2D726}" destId="{6864F241-CFE4-42BC-9A3A-AB61D22F28B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7E09DA-2BF0-419F-96C4-71A7DB197B5C}">
      <dsp:nvSpPr>
        <dsp:cNvPr id="0" name=""/>
        <dsp:cNvSpPr/>
      </dsp:nvSpPr>
      <dsp:spPr>
        <a:xfrm>
          <a:off x="222674" y="214912"/>
          <a:ext cx="2001714" cy="1251069"/>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In 2010, Energy Futures borrowed $4 billion, at 10% with notes maturing in 2020 (“First Lien”):</a:t>
          </a:r>
        </a:p>
      </dsp:txBody>
      <dsp:txXfrm>
        <a:off x="259317" y="251555"/>
        <a:ext cx="1928428" cy="1177783"/>
      </dsp:txXfrm>
    </dsp:sp>
    <dsp:sp modelId="{E19B4BE7-8322-41D8-839B-401681D7D069}">
      <dsp:nvSpPr>
        <dsp:cNvPr id="0" name=""/>
        <dsp:cNvSpPr/>
      </dsp:nvSpPr>
      <dsp:spPr>
        <a:xfrm>
          <a:off x="422846" y="1465981"/>
          <a:ext cx="162390" cy="690230"/>
        </a:xfrm>
        <a:custGeom>
          <a:avLst/>
          <a:gdLst/>
          <a:ahLst/>
          <a:cxnLst/>
          <a:rect l="0" t="0" r="0" b="0"/>
          <a:pathLst>
            <a:path>
              <a:moveTo>
                <a:pt x="0" y="0"/>
              </a:moveTo>
              <a:lnTo>
                <a:pt x="0" y="690230"/>
              </a:lnTo>
              <a:lnTo>
                <a:pt x="162390" y="690230"/>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43E9C3-E589-4801-8B2A-789A29968C93}">
      <dsp:nvSpPr>
        <dsp:cNvPr id="0" name=""/>
        <dsp:cNvSpPr/>
      </dsp:nvSpPr>
      <dsp:spPr>
        <a:xfrm>
          <a:off x="585236" y="1607573"/>
          <a:ext cx="1636339" cy="1097278"/>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Provided that if there was an “Optional Redemption” by 2015, required payment of an “Applicable Premium”</a:t>
          </a:r>
        </a:p>
      </dsp:txBody>
      <dsp:txXfrm>
        <a:off x="617374" y="1639711"/>
        <a:ext cx="1572063" cy="1033002"/>
      </dsp:txXfrm>
    </dsp:sp>
    <dsp:sp modelId="{907136FB-718F-4D02-8C9D-54EEDE9CE346}">
      <dsp:nvSpPr>
        <dsp:cNvPr id="0" name=""/>
        <dsp:cNvSpPr/>
      </dsp:nvSpPr>
      <dsp:spPr>
        <a:xfrm>
          <a:off x="422846" y="1465981"/>
          <a:ext cx="195254" cy="2017257"/>
        </a:xfrm>
        <a:custGeom>
          <a:avLst/>
          <a:gdLst/>
          <a:ahLst/>
          <a:cxnLst/>
          <a:rect l="0" t="0" r="0" b="0"/>
          <a:pathLst>
            <a:path>
              <a:moveTo>
                <a:pt x="0" y="0"/>
              </a:moveTo>
              <a:lnTo>
                <a:pt x="0" y="2017257"/>
              </a:lnTo>
              <a:lnTo>
                <a:pt x="195254" y="2017257"/>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B53633-1390-4076-B3EA-0E1A4F34B954}">
      <dsp:nvSpPr>
        <dsp:cNvPr id="0" name=""/>
        <dsp:cNvSpPr/>
      </dsp:nvSpPr>
      <dsp:spPr>
        <a:xfrm>
          <a:off x="618100" y="2934600"/>
          <a:ext cx="1667899" cy="1097278"/>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1202140"/>
              <a:satOff val="-5276"/>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Upon a bankruptcy filing, “all outstanding Notes” became “due and payable immediately.”</a:t>
          </a:r>
        </a:p>
      </dsp:txBody>
      <dsp:txXfrm>
        <a:off x="650238" y="2966738"/>
        <a:ext cx="1603623" cy="1033002"/>
      </dsp:txXfrm>
    </dsp:sp>
    <dsp:sp modelId="{B3E26A8D-8223-4570-995F-5D85CECE2C1B}">
      <dsp:nvSpPr>
        <dsp:cNvPr id="0" name=""/>
        <dsp:cNvSpPr/>
      </dsp:nvSpPr>
      <dsp:spPr>
        <a:xfrm>
          <a:off x="2579862" y="214912"/>
          <a:ext cx="2001714" cy="1251069"/>
        </a:xfrm>
        <a:prstGeom prst="roundRect">
          <a:avLst>
            <a:gd name="adj" fmla="val 10000"/>
          </a:avLst>
        </a:prstGeom>
        <a:solidFill>
          <a:schemeClr val="accent5">
            <a:hueOff val="2003566"/>
            <a:satOff val="-8793"/>
            <a:lumOff val="261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In 2011 and 2012, Energy Futures borrowed again (“Second Lien”):</a:t>
          </a:r>
        </a:p>
      </dsp:txBody>
      <dsp:txXfrm>
        <a:off x="2616505" y="251555"/>
        <a:ext cx="1928428" cy="1177783"/>
      </dsp:txXfrm>
    </dsp:sp>
    <dsp:sp modelId="{C7466D27-0706-43A0-A377-B66BF960035D}">
      <dsp:nvSpPr>
        <dsp:cNvPr id="0" name=""/>
        <dsp:cNvSpPr/>
      </dsp:nvSpPr>
      <dsp:spPr>
        <a:xfrm>
          <a:off x="2780034" y="1465981"/>
          <a:ext cx="121084" cy="662368"/>
        </a:xfrm>
        <a:custGeom>
          <a:avLst/>
          <a:gdLst/>
          <a:ahLst/>
          <a:cxnLst/>
          <a:rect l="0" t="0" r="0" b="0"/>
          <a:pathLst>
            <a:path>
              <a:moveTo>
                <a:pt x="0" y="0"/>
              </a:moveTo>
              <a:lnTo>
                <a:pt x="0" y="662368"/>
              </a:lnTo>
              <a:lnTo>
                <a:pt x="121084" y="662368"/>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7D6183-0F0D-4ECB-9BFD-62E808A06D92}">
      <dsp:nvSpPr>
        <dsp:cNvPr id="0" name=""/>
        <dsp:cNvSpPr/>
      </dsp:nvSpPr>
      <dsp:spPr>
        <a:xfrm>
          <a:off x="2901119" y="1582905"/>
          <a:ext cx="1636339" cy="1090890"/>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2404280"/>
              <a:satOff val="-10552"/>
              <a:lumOff val="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Provided payment of Applicable Premium similar to First Lien Indenture</a:t>
          </a:r>
        </a:p>
      </dsp:txBody>
      <dsp:txXfrm>
        <a:off x="2933070" y="1614856"/>
        <a:ext cx="1572437" cy="1026988"/>
      </dsp:txXfrm>
    </dsp:sp>
    <dsp:sp modelId="{8BD6742E-7909-46C9-8DEB-79EBC875C4ED}">
      <dsp:nvSpPr>
        <dsp:cNvPr id="0" name=""/>
        <dsp:cNvSpPr/>
      </dsp:nvSpPr>
      <dsp:spPr>
        <a:xfrm>
          <a:off x="2780034" y="1465981"/>
          <a:ext cx="128267" cy="2098385"/>
        </a:xfrm>
        <a:custGeom>
          <a:avLst/>
          <a:gdLst/>
          <a:ahLst/>
          <a:cxnLst/>
          <a:rect l="0" t="0" r="0" b="0"/>
          <a:pathLst>
            <a:path>
              <a:moveTo>
                <a:pt x="0" y="0"/>
              </a:moveTo>
              <a:lnTo>
                <a:pt x="0" y="2098385"/>
              </a:lnTo>
              <a:lnTo>
                <a:pt x="128267" y="2098385"/>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3362D1-7BE5-4D3D-A954-7DB16B5BF443}">
      <dsp:nvSpPr>
        <dsp:cNvPr id="0" name=""/>
        <dsp:cNvSpPr/>
      </dsp:nvSpPr>
      <dsp:spPr>
        <a:xfrm>
          <a:off x="2908302" y="2831775"/>
          <a:ext cx="1739901" cy="1465182"/>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3606419"/>
              <a:satOff val="-15828"/>
              <a:lumOff val="47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Upon a filing of bankruptcy, “all principal of and </a:t>
          </a:r>
          <a:r>
            <a:rPr lang="en-US" sz="1200" b="1" i="1" u="sng" kern="1200" dirty="0"/>
            <a:t>premium, if any</a:t>
          </a:r>
          <a:r>
            <a:rPr lang="en-US" sz="1200" kern="1200" dirty="0"/>
            <a:t>, interest…and any monetary obligations on the outstanding Notes shall be due and payable immediately.” </a:t>
          </a:r>
        </a:p>
      </dsp:txBody>
      <dsp:txXfrm>
        <a:off x="2951216" y="2874689"/>
        <a:ext cx="1654073" cy="1379354"/>
      </dsp:txXfrm>
    </dsp:sp>
    <dsp:sp modelId="{FC65080E-23AF-4C03-8E02-8A9517BCF36F}">
      <dsp:nvSpPr>
        <dsp:cNvPr id="0" name=""/>
        <dsp:cNvSpPr/>
      </dsp:nvSpPr>
      <dsp:spPr>
        <a:xfrm>
          <a:off x="4802677" y="214912"/>
          <a:ext cx="2001714" cy="1251069"/>
        </a:xfrm>
        <a:prstGeom prst="roundRect">
          <a:avLst>
            <a:gd name="adj" fmla="val 10000"/>
          </a:avLst>
        </a:prstGeom>
        <a:solidFill>
          <a:schemeClr val="accent5">
            <a:hueOff val="4007133"/>
            <a:satOff val="-17587"/>
            <a:lumOff val="522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In 2013, Energy Futures believed that it could refinance the notes at a material discount </a:t>
          </a:r>
        </a:p>
      </dsp:txBody>
      <dsp:txXfrm>
        <a:off x="4839320" y="251555"/>
        <a:ext cx="1928428" cy="1177783"/>
      </dsp:txXfrm>
    </dsp:sp>
    <dsp:sp modelId="{C64C839A-EB2C-4894-A748-7937C82E4FC5}">
      <dsp:nvSpPr>
        <dsp:cNvPr id="0" name=""/>
        <dsp:cNvSpPr/>
      </dsp:nvSpPr>
      <dsp:spPr>
        <a:xfrm>
          <a:off x="7072354" y="214912"/>
          <a:ext cx="2001714" cy="1251069"/>
        </a:xfrm>
        <a:prstGeom prst="roundRect">
          <a:avLst>
            <a:gd name="adj" fmla="val 10000"/>
          </a:avLst>
        </a:prstGeom>
        <a:solidFill>
          <a:schemeClr val="accent5">
            <a:hueOff val="6010699"/>
            <a:satOff val="-26380"/>
            <a:lumOff val="784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Energy Futures filed bankruptcy in 2014</a:t>
          </a:r>
        </a:p>
      </dsp:txBody>
      <dsp:txXfrm>
        <a:off x="7108997" y="251555"/>
        <a:ext cx="1928428" cy="1177783"/>
      </dsp:txXfrm>
    </dsp:sp>
    <dsp:sp modelId="{43811613-0ED2-4E50-9EE7-F5B9BCC7B516}">
      <dsp:nvSpPr>
        <dsp:cNvPr id="0" name=""/>
        <dsp:cNvSpPr/>
      </dsp:nvSpPr>
      <dsp:spPr>
        <a:xfrm>
          <a:off x="7272525" y="1465981"/>
          <a:ext cx="142406" cy="733425"/>
        </a:xfrm>
        <a:custGeom>
          <a:avLst/>
          <a:gdLst/>
          <a:ahLst/>
          <a:cxnLst/>
          <a:rect l="0" t="0" r="0" b="0"/>
          <a:pathLst>
            <a:path>
              <a:moveTo>
                <a:pt x="0" y="0"/>
              </a:moveTo>
              <a:lnTo>
                <a:pt x="0" y="733425"/>
              </a:lnTo>
              <a:lnTo>
                <a:pt x="142406" y="733425"/>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02056E-BA1B-48D7-A9D9-ECC315F00AAD}">
      <dsp:nvSpPr>
        <dsp:cNvPr id="0" name=""/>
        <dsp:cNvSpPr/>
      </dsp:nvSpPr>
      <dsp:spPr>
        <a:xfrm>
          <a:off x="7414932" y="1650768"/>
          <a:ext cx="1648331" cy="1097278"/>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4808559"/>
              <a:satOff val="-21104"/>
              <a:lumOff val="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To avoid paying the make whole required under the First Lien and Second Lien Indentures upon a refinancing,</a:t>
          </a:r>
        </a:p>
      </dsp:txBody>
      <dsp:txXfrm>
        <a:off x="7447070" y="1682906"/>
        <a:ext cx="1584055" cy="1033002"/>
      </dsp:txXfrm>
    </dsp:sp>
    <dsp:sp modelId="{0F794FBA-22C4-47E1-A0E8-FEF9AFE49020}">
      <dsp:nvSpPr>
        <dsp:cNvPr id="0" name=""/>
        <dsp:cNvSpPr/>
      </dsp:nvSpPr>
      <dsp:spPr>
        <a:xfrm>
          <a:off x="7272525" y="1465981"/>
          <a:ext cx="143697" cy="2150424"/>
        </a:xfrm>
        <a:custGeom>
          <a:avLst/>
          <a:gdLst/>
          <a:ahLst/>
          <a:cxnLst/>
          <a:rect l="0" t="0" r="0" b="0"/>
          <a:pathLst>
            <a:path>
              <a:moveTo>
                <a:pt x="0" y="0"/>
              </a:moveTo>
              <a:lnTo>
                <a:pt x="0" y="2150424"/>
              </a:lnTo>
              <a:lnTo>
                <a:pt x="143697" y="2150424"/>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5A192E-57EF-45D4-8494-538B7EA38E02}">
      <dsp:nvSpPr>
        <dsp:cNvPr id="0" name=""/>
        <dsp:cNvSpPr/>
      </dsp:nvSpPr>
      <dsp:spPr>
        <a:xfrm>
          <a:off x="7416223" y="3067766"/>
          <a:ext cx="1648331" cy="1097278"/>
        </a:xfrm>
        <a:prstGeom prst="roundRect">
          <a:avLst>
            <a:gd name="adj" fmla="val 10000"/>
          </a:avLst>
        </a:prstGeom>
        <a:solidFill>
          <a:schemeClr val="lt1">
            <a:alpha val="90000"/>
            <a:hueOff val="0"/>
            <a:satOff val="0"/>
            <a:lumOff val="0"/>
            <a:alphaOff val="0"/>
          </a:schemeClr>
        </a:solidFill>
        <a:ln w="15875" cap="flat" cmpd="sng" algn="ctr">
          <a:solidFill>
            <a:schemeClr val="accent5">
              <a:hueOff val="6010699"/>
              <a:satOff val="-26380"/>
              <a:lumOff val="78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Stated as much in an 8-K</a:t>
          </a:r>
        </a:p>
      </dsp:txBody>
      <dsp:txXfrm>
        <a:off x="7448361" y="3099904"/>
        <a:ext cx="1584055" cy="1033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1169"/>
          </a:xfrm>
          <a:prstGeom prst="rect">
            <a:avLst/>
          </a:prstGeom>
        </p:spPr>
        <p:txBody>
          <a:bodyPr vert="horz" lIns="92719" tIns="46359" rIns="92719" bIns="46359" rtlCol="0"/>
          <a:lstStyle>
            <a:lvl1pPr algn="l">
              <a:defRPr sz="1200"/>
            </a:lvl1pPr>
          </a:lstStyle>
          <a:p>
            <a:endParaRPr lang="en-US" dirty="0"/>
          </a:p>
        </p:txBody>
      </p:sp>
      <p:sp>
        <p:nvSpPr>
          <p:cNvPr id="3" name="Date Placeholder 2"/>
          <p:cNvSpPr>
            <a:spLocks noGrp="1"/>
          </p:cNvSpPr>
          <p:nvPr>
            <p:ph type="dt" sz="quarter" idx="1"/>
          </p:nvPr>
        </p:nvSpPr>
        <p:spPr>
          <a:xfrm>
            <a:off x="3967341" y="0"/>
            <a:ext cx="3035088" cy="461169"/>
          </a:xfrm>
          <a:prstGeom prst="rect">
            <a:avLst/>
          </a:prstGeom>
        </p:spPr>
        <p:txBody>
          <a:bodyPr vert="horz" lIns="92719" tIns="46359" rIns="92719" bIns="46359" rtlCol="0"/>
          <a:lstStyle>
            <a:lvl1pPr algn="r">
              <a:defRPr sz="1200"/>
            </a:lvl1pPr>
          </a:lstStyle>
          <a:p>
            <a:fld id="{1D7A9B69-0F8D-4B81-B269-B1765C65F738}" type="datetimeFigureOut">
              <a:rPr lang="en-US" smtClean="0"/>
              <a:t>5/8/2018</a:t>
            </a:fld>
            <a:endParaRPr lang="en-US" dirty="0"/>
          </a:p>
        </p:txBody>
      </p:sp>
      <p:sp>
        <p:nvSpPr>
          <p:cNvPr id="4" name="Footer Placeholder 3"/>
          <p:cNvSpPr>
            <a:spLocks noGrp="1"/>
          </p:cNvSpPr>
          <p:nvPr>
            <p:ph type="ftr" sz="quarter" idx="2"/>
          </p:nvPr>
        </p:nvSpPr>
        <p:spPr>
          <a:xfrm>
            <a:off x="0" y="8760605"/>
            <a:ext cx="3035088" cy="461169"/>
          </a:xfrm>
          <a:prstGeom prst="rect">
            <a:avLst/>
          </a:prstGeom>
        </p:spPr>
        <p:txBody>
          <a:bodyPr vert="horz" lIns="92719" tIns="46359" rIns="92719" bIns="463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1" y="8760605"/>
            <a:ext cx="3035088" cy="461169"/>
          </a:xfrm>
          <a:prstGeom prst="rect">
            <a:avLst/>
          </a:prstGeom>
        </p:spPr>
        <p:txBody>
          <a:bodyPr vert="horz" lIns="92719" tIns="46359" rIns="92719" bIns="46359" rtlCol="0" anchor="b"/>
          <a:lstStyle>
            <a:lvl1pPr algn="r">
              <a:defRPr sz="1200"/>
            </a:lvl1pPr>
          </a:lstStyle>
          <a:p>
            <a:fld id="{B53CBADD-D515-45C6-88E2-9D19A9872FAC}" type="slidenum">
              <a:rPr lang="en-US" smtClean="0"/>
              <a:t>‹#›</a:t>
            </a:fld>
            <a:endParaRPr lang="en-US" dirty="0"/>
          </a:p>
        </p:txBody>
      </p:sp>
    </p:spTree>
    <p:extLst>
      <p:ext uri="{BB962C8B-B14F-4D97-AF65-F5344CB8AC3E}">
        <p14:creationId xmlns:p14="http://schemas.microsoft.com/office/powerpoint/2010/main" val="3454897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1169"/>
          </a:xfrm>
          <a:prstGeom prst="rect">
            <a:avLst/>
          </a:prstGeom>
        </p:spPr>
        <p:txBody>
          <a:bodyPr vert="horz" lIns="92719" tIns="46359" rIns="92719" bIns="46359" rtlCol="0"/>
          <a:lstStyle>
            <a:lvl1pPr algn="l">
              <a:defRPr sz="1200"/>
            </a:lvl1pPr>
          </a:lstStyle>
          <a:p>
            <a:endParaRPr lang="en-US" dirty="0"/>
          </a:p>
        </p:txBody>
      </p:sp>
      <p:sp>
        <p:nvSpPr>
          <p:cNvPr id="3" name="Date Placeholder 2"/>
          <p:cNvSpPr>
            <a:spLocks noGrp="1"/>
          </p:cNvSpPr>
          <p:nvPr>
            <p:ph type="dt" idx="1"/>
          </p:nvPr>
        </p:nvSpPr>
        <p:spPr>
          <a:xfrm>
            <a:off x="3967341" y="0"/>
            <a:ext cx="3035088" cy="461169"/>
          </a:xfrm>
          <a:prstGeom prst="rect">
            <a:avLst/>
          </a:prstGeom>
        </p:spPr>
        <p:txBody>
          <a:bodyPr vert="horz" lIns="92719" tIns="46359" rIns="92719" bIns="46359" rtlCol="0"/>
          <a:lstStyle>
            <a:lvl1pPr algn="r">
              <a:defRPr sz="1200"/>
            </a:lvl1pPr>
          </a:lstStyle>
          <a:p>
            <a:fld id="{B83E3403-A372-4F73-87C1-D6D6C45276A1}" type="datetimeFigureOut">
              <a:rPr lang="en-US" smtClean="0"/>
              <a:t>5/8/2018</a:t>
            </a:fld>
            <a:endParaRPr lang="en-US" dirty="0"/>
          </a:p>
        </p:txBody>
      </p:sp>
      <p:sp>
        <p:nvSpPr>
          <p:cNvPr id="4" name="Slide Image Placeholder 3"/>
          <p:cNvSpPr>
            <a:spLocks noGrp="1" noRot="1" noChangeAspect="1"/>
          </p:cNvSpPr>
          <p:nvPr>
            <p:ph type="sldImg" idx="2"/>
          </p:nvPr>
        </p:nvSpPr>
        <p:spPr>
          <a:xfrm>
            <a:off x="1195388" y="690563"/>
            <a:ext cx="4613275" cy="3459162"/>
          </a:xfrm>
          <a:prstGeom prst="rect">
            <a:avLst/>
          </a:prstGeom>
          <a:noFill/>
          <a:ln w="12700">
            <a:solidFill>
              <a:prstClr val="black"/>
            </a:solidFill>
          </a:ln>
        </p:spPr>
        <p:txBody>
          <a:bodyPr vert="horz" lIns="92719" tIns="46359" rIns="92719" bIns="46359" rtlCol="0" anchor="ctr"/>
          <a:lstStyle/>
          <a:p>
            <a:endParaRPr lang="en-US" dirty="0"/>
          </a:p>
        </p:txBody>
      </p:sp>
      <p:sp>
        <p:nvSpPr>
          <p:cNvPr id="5" name="Notes Placeholder 4"/>
          <p:cNvSpPr>
            <a:spLocks noGrp="1"/>
          </p:cNvSpPr>
          <p:nvPr>
            <p:ph type="body" sz="quarter" idx="3"/>
          </p:nvPr>
        </p:nvSpPr>
        <p:spPr>
          <a:xfrm>
            <a:off x="700405" y="4381103"/>
            <a:ext cx="5603240" cy="4150519"/>
          </a:xfrm>
          <a:prstGeom prst="rect">
            <a:avLst/>
          </a:prstGeom>
        </p:spPr>
        <p:txBody>
          <a:bodyPr vert="horz" lIns="92719" tIns="46359" rIns="92719" bIns="463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5"/>
            <a:ext cx="3035088" cy="461169"/>
          </a:xfrm>
          <a:prstGeom prst="rect">
            <a:avLst/>
          </a:prstGeom>
        </p:spPr>
        <p:txBody>
          <a:bodyPr vert="horz" lIns="92719" tIns="46359" rIns="92719" bIns="463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1" y="8760605"/>
            <a:ext cx="3035088" cy="461169"/>
          </a:xfrm>
          <a:prstGeom prst="rect">
            <a:avLst/>
          </a:prstGeom>
        </p:spPr>
        <p:txBody>
          <a:bodyPr vert="horz" lIns="92719" tIns="46359" rIns="92719" bIns="46359" rtlCol="0" anchor="b"/>
          <a:lstStyle>
            <a:lvl1pPr algn="r">
              <a:defRPr sz="1200"/>
            </a:lvl1pPr>
          </a:lstStyle>
          <a:p>
            <a:fld id="{EC8C8BE0-0A93-4E09-917B-B02159F40EB8}" type="slidenum">
              <a:rPr lang="en-US" smtClean="0"/>
              <a:t>‹#›</a:t>
            </a:fld>
            <a:endParaRPr lang="en-US" dirty="0"/>
          </a:p>
        </p:txBody>
      </p:sp>
    </p:spTree>
    <p:extLst>
      <p:ext uri="{BB962C8B-B14F-4D97-AF65-F5344CB8AC3E}">
        <p14:creationId xmlns:p14="http://schemas.microsoft.com/office/powerpoint/2010/main" val="1021752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8C8BE0-0A93-4E09-917B-B02159F40E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0298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26</a:t>
            </a:fld>
            <a:endParaRPr lang="en-US" dirty="0"/>
          </a:p>
        </p:txBody>
      </p:sp>
    </p:spTree>
    <p:extLst>
      <p:ext uri="{BB962C8B-B14F-4D97-AF65-F5344CB8AC3E}">
        <p14:creationId xmlns:p14="http://schemas.microsoft.com/office/powerpoint/2010/main" val="3958379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27</a:t>
            </a:fld>
            <a:endParaRPr lang="en-US" dirty="0"/>
          </a:p>
        </p:txBody>
      </p:sp>
    </p:spTree>
    <p:extLst>
      <p:ext uri="{BB962C8B-B14F-4D97-AF65-F5344CB8AC3E}">
        <p14:creationId xmlns:p14="http://schemas.microsoft.com/office/powerpoint/2010/main" val="3683755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28</a:t>
            </a:fld>
            <a:endParaRPr lang="en-US" dirty="0"/>
          </a:p>
        </p:txBody>
      </p:sp>
    </p:spTree>
    <p:extLst>
      <p:ext uri="{BB962C8B-B14F-4D97-AF65-F5344CB8AC3E}">
        <p14:creationId xmlns:p14="http://schemas.microsoft.com/office/powerpoint/2010/main" val="44111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29</a:t>
            </a:fld>
            <a:endParaRPr lang="en-US" dirty="0"/>
          </a:p>
        </p:txBody>
      </p:sp>
    </p:spTree>
    <p:extLst>
      <p:ext uri="{BB962C8B-B14F-4D97-AF65-F5344CB8AC3E}">
        <p14:creationId xmlns:p14="http://schemas.microsoft.com/office/powerpoint/2010/main" val="175529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30</a:t>
            </a:fld>
            <a:endParaRPr lang="en-US" dirty="0"/>
          </a:p>
        </p:txBody>
      </p:sp>
    </p:spTree>
    <p:extLst>
      <p:ext uri="{BB962C8B-B14F-4D97-AF65-F5344CB8AC3E}">
        <p14:creationId xmlns:p14="http://schemas.microsoft.com/office/powerpoint/2010/main" val="3002494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31</a:t>
            </a:fld>
            <a:endParaRPr lang="en-US" dirty="0"/>
          </a:p>
        </p:txBody>
      </p:sp>
    </p:spTree>
    <p:extLst>
      <p:ext uri="{BB962C8B-B14F-4D97-AF65-F5344CB8AC3E}">
        <p14:creationId xmlns:p14="http://schemas.microsoft.com/office/powerpoint/2010/main" val="857401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32</a:t>
            </a:fld>
            <a:endParaRPr lang="en-US" dirty="0"/>
          </a:p>
        </p:txBody>
      </p:sp>
    </p:spTree>
    <p:extLst>
      <p:ext uri="{BB962C8B-B14F-4D97-AF65-F5344CB8AC3E}">
        <p14:creationId xmlns:p14="http://schemas.microsoft.com/office/powerpoint/2010/main" val="68824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a:t>
            </a:fld>
            <a:endParaRPr lang="en-US" dirty="0"/>
          </a:p>
        </p:txBody>
      </p:sp>
    </p:spTree>
    <p:extLst>
      <p:ext uri="{BB962C8B-B14F-4D97-AF65-F5344CB8AC3E}">
        <p14:creationId xmlns:p14="http://schemas.microsoft.com/office/powerpoint/2010/main" val="2666169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12</a:t>
            </a:fld>
            <a:endParaRPr lang="en-US" dirty="0"/>
          </a:p>
        </p:txBody>
      </p:sp>
    </p:spTree>
    <p:extLst>
      <p:ext uri="{BB962C8B-B14F-4D97-AF65-F5344CB8AC3E}">
        <p14:creationId xmlns:p14="http://schemas.microsoft.com/office/powerpoint/2010/main" val="1490514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13</a:t>
            </a:fld>
            <a:endParaRPr lang="en-US" dirty="0"/>
          </a:p>
        </p:txBody>
      </p:sp>
    </p:spTree>
    <p:extLst>
      <p:ext uri="{BB962C8B-B14F-4D97-AF65-F5344CB8AC3E}">
        <p14:creationId xmlns:p14="http://schemas.microsoft.com/office/powerpoint/2010/main" val="1490514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14</a:t>
            </a:fld>
            <a:endParaRPr lang="en-US" dirty="0"/>
          </a:p>
        </p:txBody>
      </p:sp>
    </p:spTree>
    <p:extLst>
      <p:ext uri="{BB962C8B-B14F-4D97-AF65-F5344CB8AC3E}">
        <p14:creationId xmlns:p14="http://schemas.microsoft.com/office/powerpoint/2010/main" val="3145529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16</a:t>
            </a:fld>
            <a:endParaRPr lang="en-US" dirty="0"/>
          </a:p>
        </p:txBody>
      </p:sp>
    </p:spTree>
    <p:extLst>
      <p:ext uri="{BB962C8B-B14F-4D97-AF65-F5344CB8AC3E}">
        <p14:creationId xmlns:p14="http://schemas.microsoft.com/office/powerpoint/2010/main" val="1386290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22</a:t>
            </a:fld>
            <a:endParaRPr lang="en-US" dirty="0"/>
          </a:p>
        </p:txBody>
      </p:sp>
    </p:spTree>
    <p:extLst>
      <p:ext uri="{BB962C8B-B14F-4D97-AF65-F5344CB8AC3E}">
        <p14:creationId xmlns:p14="http://schemas.microsoft.com/office/powerpoint/2010/main" val="2875780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24</a:t>
            </a:fld>
            <a:endParaRPr lang="en-US" dirty="0"/>
          </a:p>
        </p:txBody>
      </p:sp>
    </p:spTree>
    <p:extLst>
      <p:ext uri="{BB962C8B-B14F-4D97-AF65-F5344CB8AC3E}">
        <p14:creationId xmlns:p14="http://schemas.microsoft.com/office/powerpoint/2010/main" val="94596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C8BE0-0A93-4E09-917B-B02159F40EB8}" type="slidenum">
              <a:rPr lang="en-US" smtClean="0"/>
              <a:t>25</a:t>
            </a:fld>
            <a:endParaRPr lang="en-US" dirty="0"/>
          </a:p>
        </p:txBody>
      </p:sp>
    </p:spTree>
    <p:extLst>
      <p:ext uri="{BB962C8B-B14F-4D97-AF65-F5344CB8AC3E}">
        <p14:creationId xmlns:p14="http://schemas.microsoft.com/office/powerpoint/2010/main" val="3183704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cxnSp>
        <p:nvCxnSpPr>
          <p:cNvPr id="9" name="Straight Connector 8"/>
          <p:cNvCxnSpPr/>
          <p:nvPr/>
        </p:nvCxnSpPr>
        <p:spPr>
          <a:xfrm>
            <a:off x="960120" y="2819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45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965653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8"/>
            <a:ext cx="5800725"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828649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cxnSp>
        <p:nvCxnSpPr>
          <p:cNvPr id="5" name="Straight Connector 4"/>
          <p:cNvCxnSpPr/>
          <p:nvPr userDrawn="1"/>
        </p:nvCxnSpPr>
        <p:spPr>
          <a:xfrm>
            <a:off x="361950" y="6357938"/>
            <a:ext cx="8459788" cy="0"/>
          </a:xfrm>
          <a:prstGeom prst="line">
            <a:avLst/>
          </a:prstGeom>
          <a:ln w="12700">
            <a:solidFill>
              <a:srgbClr val="6E6B66"/>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61950" y="350838"/>
            <a:ext cx="7019925" cy="1143000"/>
          </a:xfrm>
        </p:spPr>
        <p:txBody>
          <a:bodyPr/>
          <a:lstStyle>
            <a:lvl1pPr algn="l">
              <a:defRPr/>
            </a:lvl1pPr>
          </a:lstStyle>
          <a:p>
            <a:r>
              <a:rPr lang="en-US"/>
              <a:t>Click to edit Master title style</a:t>
            </a:r>
            <a:endParaRPr lang="en-US" dirty="0"/>
          </a:p>
        </p:txBody>
      </p:sp>
      <p:sp>
        <p:nvSpPr>
          <p:cNvPr id="9" name="Content Placeholder 8"/>
          <p:cNvSpPr>
            <a:spLocks noGrp="1"/>
          </p:cNvSpPr>
          <p:nvPr>
            <p:ph sz="quarter" idx="13"/>
          </p:nvPr>
        </p:nvSpPr>
        <p:spPr>
          <a:xfrm>
            <a:off x="361950" y="1600200"/>
            <a:ext cx="8447088" cy="462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74168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cxnSp>
        <p:nvCxnSpPr>
          <p:cNvPr id="9" name="Straight Connector 8"/>
          <p:cNvCxnSpPr/>
          <p:nvPr/>
        </p:nvCxnSpPr>
        <p:spPr>
          <a:xfrm>
            <a:off x="960120" y="2819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9873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293278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844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847795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871440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9237564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078934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504330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4CF654B-DC5F-4C85-B283-350A93E5A962}" type="slidenum">
              <a:rPr lang="en-US" smtClean="0">
                <a:solidFill>
                  <a:srgbClr val="637052"/>
                </a:solidFill>
              </a:rPr>
              <a:pPr/>
              <a:t>‹#›</a:t>
            </a:fld>
            <a:endParaRPr lang="en-US" dirty="0">
              <a:solidFill>
                <a:srgbClr val="637052"/>
              </a:solidFill>
            </a:endParaRPr>
          </a:p>
        </p:txBody>
      </p:sp>
    </p:spTree>
    <p:extLst>
      <p:ext uri="{BB962C8B-B14F-4D97-AF65-F5344CB8AC3E}">
        <p14:creationId xmlns:p14="http://schemas.microsoft.com/office/powerpoint/2010/main" val="40421309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4948"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accent3"/>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3"/>
            <a:ext cx="7584948"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7153676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37547783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8"/>
            <a:ext cx="5800725"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4191052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cxnSp>
        <p:nvCxnSpPr>
          <p:cNvPr id="5" name="Straight Connector 4"/>
          <p:cNvCxnSpPr/>
          <p:nvPr userDrawn="1"/>
        </p:nvCxnSpPr>
        <p:spPr>
          <a:xfrm>
            <a:off x="361950" y="6357938"/>
            <a:ext cx="8459788" cy="0"/>
          </a:xfrm>
          <a:prstGeom prst="line">
            <a:avLst/>
          </a:prstGeom>
          <a:ln w="12700">
            <a:solidFill>
              <a:srgbClr val="6E6B66"/>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61950" y="350838"/>
            <a:ext cx="7019925" cy="1143000"/>
          </a:xfrm>
        </p:spPr>
        <p:txBody>
          <a:bodyPr/>
          <a:lstStyle>
            <a:lvl1pPr algn="l">
              <a:defRPr/>
            </a:lvl1pPr>
          </a:lstStyle>
          <a:p>
            <a:r>
              <a:rPr lang="en-US"/>
              <a:t>Click to edit Master title style</a:t>
            </a:r>
            <a:endParaRPr lang="en-US" dirty="0"/>
          </a:p>
        </p:txBody>
      </p:sp>
      <p:sp>
        <p:nvSpPr>
          <p:cNvPr id="9" name="Content Placeholder 8"/>
          <p:cNvSpPr>
            <a:spLocks noGrp="1"/>
          </p:cNvSpPr>
          <p:nvPr>
            <p:ph sz="quarter" idx="13"/>
          </p:nvPr>
        </p:nvSpPr>
        <p:spPr>
          <a:xfrm>
            <a:off x="361950" y="1600200"/>
            <a:ext cx="8447088" cy="462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88558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CF654B-DC5F-4C85-B283-350A93E5A962}"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7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8148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181165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4179746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848164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4CF654B-DC5F-4C85-B283-350A93E5A962}" type="slidenum">
              <a:rPr lang="en-US" smtClean="0">
                <a:solidFill>
                  <a:srgbClr val="637052"/>
                </a:solidFill>
              </a:rPr>
              <a:pPr/>
              <a:t>‹#›</a:t>
            </a:fld>
            <a:endParaRPr lang="en-US" dirty="0">
              <a:solidFill>
                <a:srgbClr val="637052"/>
              </a:solidFill>
            </a:endParaRPr>
          </a:p>
        </p:txBody>
      </p:sp>
    </p:spTree>
    <p:extLst>
      <p:ext uri="{BB962C8B-B14F-4D97-AF65-F5344CB8AC3E}">
        <p14:creationId xmlns:p14="http://schemas.microsoft.com/office/powerpoint/2010/main" val="137778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4948"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accent3"/>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3"/>
            <a:ext cx="7584948"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CF654B-DC5F-4C85-B283-350A93E5A962}" type="slidenum">
              <a:rPr lang="en-US" smtClean="0"/>
              <a:pPr/>
              <a:t>‹#›</a:t>
            </a:fld>
            <a:endParaRPr lang="en-US" dirty="0"/>
          </a:p>
        </p:txBody>
      </p:sp>
    </p:spTree>
    <p:extLst>
      <p:ext uri="{BB962C8B-B14F-4D97-AF65-F5344CB8AC3E}">
        <p14:creationId xmlns:p14="http://schemas.microsoft.com/office/powerpoint/2010/main" val="24860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7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0" y="6334316"/>
            <a:ext cx="9144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4CF654B-DC5F-4C85-B283-350A93E5A962}" type="slidenum">
              <a:rPr lang="en-US" smtClean="0"/>
              <a:pPr/>
              <a:t>‹#›</a:t>
            </a:fld>
            <a:endParaRPr lang="en-US" dirty="0"/>
          </a:p>
        </p:txBody>
      </p:sp>
      <p:cxnSp>
        <p:nvCxnSpPr>
          <p:cNvPr id="10" name="Straight Connector 9"/>
          <p:cNvCxnSpPr/>
          <p:nvPr/>
        </p:nvCxnSpPr>
        <p:spPr>
          <a:xfrm flipV="1">
            <a:off x="904774" y="1380028"/>
            <a:ext cx="7334451" cy="484"/>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510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0" y="6334316"/>
            <a:ext cx="9144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4CF654B-DC5F-4C85-B283-350A93E5A962}" type="slidenum">
              <a:rPr lang="en-US" smtClean="0"/>
              <a:pPr/>
              <a:t>‹#›</a:t>
            </a:fld>
            <a:endParaRPr lang="en-US" dirty="0"/>
          </a:p>
        </p:txBody>
      </p:sp>
      <p:cxnSp>
        <p:nvCxnSpPr>
          <p:cNvPr id="10" name="Straight Connector 9"/>
          <p:cNvCxnSpPr/>
          <p:nvPr/>
        </p:nvCxnSpPr>
        <p:spPr>
          <a:xfrm flipV="1">
            <a:off x="904774" y="1380028"/>
            <a:ext cx="7334451" cy="484"/>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936108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5.sv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02270BC7-F0D3-4BCD-A713-E9A2608CF24A}"/>
              </a:ext>
            </a:extLst>
          </p:cNvPr>
          <p:cNvSpPr txBox="1">
            <a:spLocks/>
          </p:cNvSpPr>
          <p:nvPr/>
        </p:nvSpPr>
        <p:spPr>
          <a:xfrm>
            <a:off x="838200" y="457200"/>
            <a:ext cx="7543800" cy="12192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4000" dirty="0"/>
              <a:t>Hot Topics Affecting Creditors</a:t>
            </a:r>
            <a:br>
              <a:rPr lang="en-US" sz="4000" dirty="0"/>
            </a:br>
            <a:r>
              <a:rPr lang="en-US" sz="4000" dirty="0"/>
              <a:t>In Chapter 11 Bankruptcy Cases</a:t>
            </a:r>
          </a:p>
        </p:txBody>
      </p:sp>
      <p:sp>
        <p:nvSpPr>
          <p:cNvPr id="7" name="TextBox 6">
            <a:extLst>
              <a:ext uri="{FF2B5EF4-FFF2-40B4-BE49-F238E27FC236}">
                <a16:creationId xmlns="" xmlns:a16="http://schemas.microsoft.com/office/drawing/2014/main" id="{4FA0672D-C12A-430C-A29C-9ADBF8BE61C6}"/>
              </a:ext>
            </a:extLst>
          </p:cNvPr>
          <p:cNvSpPr txBox="1"/>
          <p:nvPr/>
        </p:nvSpPr>
        <p:spPr>
          <a:xfrm>
            <a:off x="1481137" y="1905000"/>
            <a:ext cx="6172200" cy="677108"/>
          </a:xfrm>
          <a:prstGeom prst="rect">
            <a:avLst/>
          </a:prstGeom>
          <a:noFill/>
        </p:spPr>
        <p:txBody>
          <a:bodyPr wrap="square" rtlCol="0">
            <a:spAutoFit/>
          </a:bodyPr>
          <a:lstStyle/>
          <a:p>
            <a:pPr algn="ctr"/>
            <a:r>
              <a:rPr lang="en-US" cap="small" dirty="0"/>
              <a:t>Southern District of Texas Bankruptcy Bench Bar Conference</a:t>
            </a:r>
          </a:p>
          <a:p>
            <a:pPr algn="ctr"/>
            <a:r>
              <a:rPr lang="en-US" sz="2000" cap="small" dirty="0"/>
              <a:t>May 10, 2018</a:t>
            </a:r>
            <a:endParaRPr lang="en-US" sz="2000" dirty="0"/>
          </a:p>
        </p:txBody>
      </p:sp>
      <p:cxnSp>
        <p:nvCxnSpPr>
          <p:cNvPr id="8" name="Straight Connector 7">
            <a:extLst>
              <a:ext uri="{FF2B5EF4-FFF2-40B4-BE49-F238E27FC236}">
                <a16:creationId xmlns="" xmlns:a16="http://schemas.microsoft.com/office/drawing/2014/main" id="{EDFBDDED-7356-4F2E-9A99-6AF2817FD63C}"/>
              </a:ext>
            </a:extLst>
          </p:cNvPr>
          <p:cNvCxnSpPr/>
          <p:nvPr/>
        </p:nvCxnSpPr>
        <p:spPr>
          <a:xfrm>
            <a:off x="904875" y="1828800"/>
            <a:ext cx="73247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2" descr="Chris Lopez">
            <a:extLst>
              <a:ext uri="{FF2B5EF4-FFF2-40B4-BE49-F238E27FC236}">
                <a16:creationId xmlns="" xmlns:a16="http://schemas.microsoft.com/office/drawing/2014/main" id="{242703CD-63CE-4383-A274-82EBD8F39A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9916" y="2900916"/>
            <a:ext cx="2356884" cy="2356884"/>
          </a:xfrm>
          <a:prstGeom prst="rect">
            <a:avLst/>
          </a:prstGeom>
          <a:noFill/>
          <a:effectLst>
            <a:glow rad="495300">
              <a:schemeClr val="tx1">
                <a:lumMod val="50000"/>
                <a:lumOff val="50000"/>
                <a:alpha val="40000"/>
              </a:schemeClr>
            </a:glow>
            <a:outerShdw blurRad="1270000" dist="50800" dir="5400000" sx="62000" sy="62000" algn="ctr" rotWithShape="0">
              <a:srgbClr val="000000">
                <a:alpha val="74000"/>
              </a:srgbClr>
            </a:outerShdw>
            <a:reflection stA="0" endPos="65000" dir="5400000" sy="-100000" algn="bl" rotWithShape="0"/>
          </a:effectLst>
          <a:extLst>
            <a:ext uri="{909E8E84-426E-40DD-AFC4-6F175D3DCCD1}">
              <a14:hiddenFill xmlns:a14="http://schemas.microsoft.com/office/drawing/2010/main">
                <a:solidFill>
                  <a:srgbClr val="FFFFFF"/>
                </a:solidFill>
              </a14:hiddenFill>
            </a:ext>
          </a:extLst>
        </p:spPr>
      </p:pic>
      <p:pic>
        <p:nvPicPr>
          <p:cNvPr id="10" name="Picture 4" descr="Image result for arsalan muhammad haynes">
            <a:extLst>
              <a:ext uri="{FF2B5EF4-FFF2-40B4-BE49-F238E27FC236}">
                <a16:creationId xmlns="" xmlns:a16="http://schemas.microsoft.com/office/drawing/2014/main" id="{0EFC890C-2464-4657-82EA-402EECEF74B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178" r="15622" b="33124"/>
          <a:stretch/>
        </p:blipFill>
        <p:spPr bwMode="auto">
          <a:xfrm>
            <a:off x="3276600" y="2900916"/>
            <a:ext cx="2402958" cy="2356884"/>
          </a:xfrm>
          <a:prstGeom prst="rect">
            <a:avLst/>
          </a:prstGeom>
          <a:noFill/>
          <a:effectLst>
            <a:glow rad="495300">
              <a:schemeClr val="tx1">
                <a:lumMod val="50000"/>
                <a:lumOff val="50000"/>
                <a:alpha val="40000"/>
              </a:schemeClr>
            </a:glow>
            <a:outerShdw blurRad="1270000" dist="50800" dir="5400000" sx="62000" sy="62000" algn="ctr" rotWithShape="0">
              <a:srgbClr val="000000">
                <a:alpha val="74000"/>
              </a:srgbClr>
            </a:outerShdw>
            <a:reflection stA="0" endPos="65000" dir="5400000" sy="-100000" algn="bl" rotWithShape="0"/>
          </a:effectLst>
          <a:extLst>
            <a:ext uri="{909E8E84-426E-40DD-AFC4-6F175D3DCCD1}">
              <a14:hiddenFill xmlns:a14="http://schemas.microsoft.com/office/drawing/2010/main">
                <a:solidFill>
                  <a:srgbClr val="FFFFFF"/>
                </a:solidFill>
              </a14:hiddenFill>
            </a:ext>
          </a:extLst>
        </p:spPr>
      </p:pic>
      <p:pic>
        <p:nvPicPr>
          <p:cNvPr id="11" name="Picture 6" descr="Image result for kim lewinski">
            <a:extLst>
              <a:ext uri="{FF2B5EF4-FFF2-40B4-BE49-F238E27FC236}">
                <a16:creationId xmlns="" xmlns:a16="http://schemas.microsoft.com/office/drawing/2014/main" id="{F790882C-685F-4E5C-979D-6CFD28F793D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17334"/>
          <a:stretch/>
        </p:blipFill>
        <p:spPr bwMode="auto">
          <a:xfrm>
            <a:off x="457200" y="2895600"/>
            <a:ext cx="2152650" cy="2362200"/>
          </a:xfrm>
          <a:prstGeom prst="rect">
            <a:avLst/>
          </a:prstGeom>
          <a:noFill/>
          <a:effectLst>
            <a:glow rad="495300">
              <a:schemeClr val="tx1">
                <a:lumMod val="50000"/>
                <a:lumOff val="50000"/>
                <a:alpha val="40000"/>
              </a:schemeClr>
            </a:glow>
            <a:outerShdw blurRad="1270000" dist="50800" dir="5400000" sx="62000" sy="62000" algn="ctr" rotWithShape="0">
              <a:srgbClr val="000000">
                <a:alpha val="74000"/>
              </a:srgbClr>
            </a:outerShdw>
            <a:reflection stA="0" endPos="65000" dir="5400000" sy="-100000" algn="bl" rotWithShape="0"/>
          </a:effectLst>
          <a:extLst>
            <a:ext uri="{909E8E84-426E-40DD-AFC4-6F175D3DCCD1}">
              <a14:hiddenFill xmlns:a14="http://schemas.microsoft.com/office/drawing/2010/main">
                <a:solidFill>
                  <a:srgbClr val="FFFFFF"/>
                </a:solidFill>
              </a14:hiddenFill>
            </a:ext>
          </a:extLst>
        </p:spPr>
      </p:pic>
      <p:sp>
        <p:nvSpPr>
          <p:cNvPr id="12" name="Subtitle 2">
            <a:extLst>
              <a:ext uri="{FF2B5EF4-FFF2-40B4-BE49-F238E27FC236}">
                <a16:creationId xmlns="" xmlns:a16="http://schemas.microsoft.com/office/drawing/2014/main" id="{61CDE852-45DA-4E93-B186-F968E45137DD}"/>
              </a:ext>
            </a:extLst>
          </p:cNvPr>
          <p:cNvSpPr txBox="1">
            <a:spLocks/>
          </p:cNvSpPr>
          <p:nvPr/>
        </p:nvSpPr>
        <p:spPr>
          <a:xfrm>
            <a:off x="76200" y="5562600"/>
            <a:ext cx="8991600" cy="1066800"/>
          </a:xfrm>
          <a:prstGeom prst="rect">
            <a:avLst/>
          </a:prstGeom>
        </p:spPr>
        <p:txBody>
          <a:bodyPr vert="horz" lIns="0" tIns="45720" rIns="0" bIns="45720" numCol="3" rtlCol="0">
            <a:normAutofit/>
          </a:bodyPr>
          <a:lstStyle>
            <a:lvl1pPr marL="91440" indent="-91440" algn="l" defTabSz="914400" rtl="0" eaLnBrk="1" latinLnBrk="0" hangingPunct="1">
              <a:lnSpc>
                <a:spcPct val="90000"/>
              </a:lnSpc>
              <a:spcBef>
                <a:spcPts val="1200"/>
              </a:spcBef>
              <a:spcAft>
                <a:spcPts val="200"/>
              </a:spcAft>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spcBef>
                <a:spcPts val="600"/>
              </a:spcBef>
              <a:spcAft>
                <a:spcPts val="0"/>
              </a:spcAft>
            </a:pPr>
            <a:r>
              <a:rPr lang="en-US" sz="2400" cap="small" dirty="0"/>
              <a:t>Kim Lewinski</a:t>
            </a:r>
            <a:endParaRPr lang="en-US" cap="small" dirty="0"/>
          </a:p>
          <a:p>
            <a:pPr algn="ctr">
              <a:spcBef>
                <a:spcPts val="600"/>
              </a:spcBef>
              <a:spcAft>
                <a:spcPts val="0"/>
              </a:spcAft>
            </a:pPr>
            <a:r>
              <a:rPr lang="en-US" cap="small" dirty="0"/>
              <a:t>Doré Law Group, P.C.</a:t>
            </a:r>
          </a:p>
          <a:p>
            <a:pPr algn="ctr">
              <a:spcBef>
                <a:spcPts val="600"/>
              </a:spcBef>
              <a:spcAft>
                <a:spcPts val="0"/>
              </a:spcAft>
            </a:pPr>
            <a:r>
              <a:rPr lang="en-US" sz="2400" cap="small" dirty="0"/>
              <a:t>Arsalan Muhammad</a:t>
            </a:r>
          </a:p>
          <a:p>
            <a:pPr algn="ctr">
              <a:spcBef>
                <a:spcPts val="600"/>
              </a:spcBef>
              <a:spcAft>
                <a:spcPts val="0"/>
              </a:spcAft>
            </a:pPr>
            <a:r>
              <a:rPr lang="en-US" cap="small" dirty="0"/>
              <a:t>Haynes and Boone, LLP</a:t>
            </a:r>
          </a:p>
          <a:p>
            <a:pPr marL="0" indent="0">
              <a:spcBef>
                <a:spcPts val="600"/>
              </a:spcBef>
              <a:spcAft>
                <a:spcPts val="0"/>
              </a:spcAft>
              <a:buFont typeface="Calibri" panose="020F0502020204030204" pitchFamily="34" charset="0"/>
              <a:buNone/>
            </a:pPr>
            <a:r>
              <a:rPr lang="en-US" cap="small" dirty="0"/>
              <a:t>	</a:t>
            </a:r>
            <a:r>
              <a:rPr lang="en-US" sz="2400" cap="small" dirty="0"/>
              <a:t>Chris Lopez</a:t>
            </a:r>
            <a:endParaRPr lang="en-US" cap="small" dirty="0"/>
          </a:p>
          <a:p>
            <a:pPr algn="ctr">
              <a:spcBef>
                <a:spcPts val="600"/>
              </a:spcBef>
              <a:spcAft>
                <a:spcPts val="0"/>
              </a:spcAft>
            </a:pPr>
            <a:r>
              <a:rPr lang="en-US" cap="small" dirty="0" smtClean="0"/>
              <a:t>Weil, </a:t>
            </a:r>
            <a:r>
              <a:rPr lang="en-US" cap="small" dirty="0"/>
              <a:t>Gotshal &amp; Manges LLP </a:t>
            </a:r>
          </a:p>
        </p:txBody>
      </p:sp>
    </p:spTree>
    <p:extLst>
      <p:ext uri="{BB962C8B-B14F-4D97-AF65-F5344CB8AC3E}">
        <p14:creationId xmlns:p14="http://schemas.microsoft.com/office/powerpoint/2010/main" val="69509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7867650" cy="1143000"/>
          </a:xfrm>
        </p:spPr>
        <p:txBody>
          <a:bodyPr>
            <a:noAutofit/>
          </a:bodyPr>
          <a:lstStyle/>
          <a:p>
            <a:r>
              <a:rPr lang="en-US" sz="3600" dirty="0"/>
              <a:t>Ultra Petroleum</a:t>
            </a:r>
            <a:br>
              <a:rPr lang="en-US" sz="3600" dirty="0"/>
            </a:br>
            <a:r>
              <a:rPr lang="en-US" sz="3600" dirty="0"/>
              <a:t>(Bankr. S.D. Tex. Sept. 21, 2017)</a:t>
            </a:r>
          </a:p>
        </p:txBody>
      </p:sp>
      <p:sp>
        <p:nvSpPr>
          <p:cNvPr id="3" name="Content Placeholder 2"/>
          <p:cNvSpPr>
            <a:spLocks noGrp="1"/>
          </p:cNvSpPr>
          <p:nvPr>
            <p:ph sz="quarter" idx="13"/>
          </p:nvPr>
        </p:nvSpPr>
        <p:spPr/>
        <p:txBody>
          <a:bodyPr>
            <a:normAutofit lnSpcReduction="10000"/>
          </a:bodyPr>
          <a:lstStyle/>
          <a:p>
            <a:pPr lvl="0"/>
            <a:r>
              <a:rPr lang="en-US" dirty="0"/>
              <a:t>Ultra issued a series of unsecured Notes, totaling approximately $1.46 billion pursuant to Note Agreement and supplements in 2008, 2009 and 2010</a:t>
            </a:r>
          </a:p>
          <a:p>
            <a:pPr lvl="0"/>
            <a:r>
              <a:rPr lang="en-US" dirty="0"/>
              <a:t>Make Whole provision:</a:t>
            </a:r>
          </a:p>
          <a:p>
            <a:pPr lvl="1"/>
            <a:r>
              <a:rPr lang="en-US" dirty="0"/>
              <a:t>Ultra “</a:t>
            </a:r>
            <a:r>
              <a:rPr lang="en-US" b="1" i="1" u="sng" dirty="0"/>
              <a:t>may, at its option, upon notice . . . prepay</a:t>
            </a:r>
            <a:r>
              <a:rPr lang="en-US" dirty="0"/>
              <a:t> . . .one or more series or tranches of fixed rate Notes . . . at 100% of the principal amount so prepaid, plus the Make-Whole Amount determined for the prepayment date . . . .”</a:t>
            </a:r>
          </a:p>
          <a:p>
            <a:pPr lvl="1"/>
            <a:r>
              <a:rPr lang="en-US" dirty="0"/>
              <a:t>Make Whole Amount is defined as “an amount equal to the excess, if any, of the Discounted Value of the Remaining Scheduled Payments with respect to the Called Principal of such fixed rate Note over the amount of such Called Principal . . . .”</a:t>
            </a:r>
          </a:p>
          <a:p>
            <a:pPr lvl="0"/>
            <a:r>
              <a:rPr lang="en-US" dirty="0"/>
              <a:t>Acceleration provision:</a:t>
            </a:r>
          </a:p>
          <a:p>
            <a:pPr lvl="1"/>
            <a:r>
              <a:rPr lang="en-US" dirty="0"/>
              <a:t>“all the Notes then outstanding shall automatically become immediately due and payable.”</a:t>
            </a:r>
          </a:p>
          <a:p>
            <a:pPr lvl="1"/>
            <a:r>
              <a:rPr lang="en-US" dirty="0"/>
              <a:t>“In the event that any of the Notes become due under the Note Agreement, those Notes ‘mature and the entire unpaid principal amount of such Notes, plus . . . all accrued and unpaid interest thereon . . . [and] any applicable Make-Whole Amount determined in respect of such principal amount (to the full extent permitted by applicable law) . . . shall all be immediately due and payable . . . .’”</a:t>
            </a:r>
          </a:p>
          <a:p>
            <a:endParaRPr lang="en-US" dirty="0"/>
          </a:p>
        </p:txBody>
      </p:sp>
      <p:sp>
        <p:nvSpPr>
          <p:cNvPr id="5" name="Slide Number Placeholder 3">
            <a:extLst>
              <a:ext uri="{FF2B5EF4-FFF2-40B4-BE49-F238E27FC236}">
                <a16:creationId xmlns="" xmlns:a16="http://schemas.microsoft.com/office/drawing/2014/main" id="{182142CF-D7AE-4491-B65A-E48CE05897A6}"/>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10</a:t>
            </a:fld>
            <a:endParaRPr lang="en-US" sz="1050" dirty="0">
              <a:solidFill>
                <a:srgbClr val="FFFFFF"/>
              </a:solidFill>
            </a:endParaRPr>
          </a:p>
        </p:txBody>
      </p:sp>
      <p:sp>
        <p:nvSpPr>
          <p:cNvPr id="6" name="TextBox 5">
            <a:extLst>
              <a:ext uri="{FF2B5EF4-FFF2-40B4-BE49-F238E27FC236}">
                <a16:creationId xmlns="" xmlns:a16="http://schemas.microsoft.com/office/drawing/2014/main" id="{38EC9308-6C38-412F-B5E2-02EE1BFEA0C2}"/>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2540311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7867650" cy="1143000"/>
          </a:xfrm>
        </p:spPr>
        <p:txBody>
          <a:bodyPr>
            <a:normAutofit/>
          </a:bodyPr>
          <a:lstStyle/>
          <a:p>
            <a:r>
              <a:rPr lang="en-US" sz="4400" dirty="0"/>
              <a:t>Ultra Petroleum</a:t>
            </a:r>
          </a:p>
        </p:txBody>
      </p:sp>
      <p:sp>
        <p:nvSpPr>
          <p:cNvPr id="3" name="Content Placeholder 2"/>
          <p:cNvSpPr>
            <a:spLocks noGrp="1"/>
          </p:cNvSpPr>
          <p:nvPr>
            <p:ph sz="quarter" idx="13"/>
          </p:nvPr>
        </p:nvSpPr>
        <p:spPr/>
        <p:txBody>
          <a:bodyPr>
            <a:normAutofit lnSpcReduction="10000"/>
          </a:bodyPr>
          <a:lstStyle/>
          <a:p>
            <a:pPr marL="0" indent="0">
              <a:buNone/>
            </a:pPr>
            <a:r>
              <a:rPr lang="en-US" sz="2400" dirty="0"/>
              <a:t>Plan provided that unsecured claims would be paid in full, </a:t>
            </a:r>
            <a:r>
              <a:rPr lang="en-US" sz="2400" dirty="0" smtClean="0"/>
              <a:t>and, </a:t>
            </a:r>
            <a:r>
              <a:rPr lang="en-US" sz="2400" dirty="0"/>
              <a:t>therefore, Noteholders were unimpaired under Section 1124(a)(1) of the Bankruptcy Code and presumed to accept the </a:t>
            </a:r>
            <a:r>
              <a:rPr lang="en-US" sz="2400" dirty="0" smtClean="0"/>
              <a:t>Plan</a:t>
            </a:r>
            <a:endParaRPr lang="en-US" sz="2400" dirty="0"/>
          </a:p>
          <a:p>
            <a:pPr marL="0" indent="0">
              <a:buNone/>
            </a:pPr>
            <a:r>
              <a:rPr lang="en-US" sz="2400" dirty="0"/>
              <a:t>Unsecured Noteholders’ Committee objected to confirmation on the grounds that Ultra must pay the Make Whole and the postpetition interest on the notes at default rates for the Noteholders to be “unimpaired” under the </a:t>
            </a:r>
            <a:r>
              <a:rPr lang="en-US" sz="2400" dirty="0" smtClean="0"/>
              <a:t>Plan</a:t>
            </a:r>
            <a:endParaRPr lang="en-US" sz="2400" dirty="0"/>
          </a:p>
          <a:p>
            <a:pPr marL="0" indent="0">
              <a:buNone/>
            </a:pPr>
            <a:r>
              <a:rPr lang="en-US" sz="2400" dirty="0"/>
              <a:t>Ultra asserted that the Make Whole should be disallowed as (1) unmatured interest not payable under Section 502(b)(2) of the Bankruptcy Code, and (2) unenforceable liquidated damages under state law; and postpetition interest should be under Federal Judgment Rate not default rate </a:t>
            </a:r>
          </a:p>
          <a:p>
            <a:pPr marL="0" indent="0">
              <a:buNone/>
            </a:pPr>
            <a:r>
              <a:rPr lang="en-US" sz="2400" dirty="0"/>
              <a:t>Plan confirmed on March 14, 2017</a:t>
            </a:r>
          </a:p>
          <a:p>
            <a:pPr lvl="0"/>
            <a:endParaRPr lang="en-US" dirty="0"/>
          </a:p>
          <a:p>
            <a:pPr lvl="0"/>
            <a:endParaRPr lang="en-US" dirty="0"/>
          </a:p>
        </p:txBody>
      </p:sp>
      <p:sp>
        <p:nvSpPr>
          <p:cNvPr id="4" name="Slide Number Placeholder 3">
            <a:extLst>
              <a:ext uri="{FF2B5EF4-FFF2-40B4-BE49-F238E27FC236}">
                <a16:creationId xmlns="" xmlns:a16="http://schemas.microsoft.com/office/drawing/2014/main" id="{328F05F4-D86B-453B-BF88-60E881EA9AEA}"/>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11</a:t>
            </a:fld>
            <a:endParaRPr lang="en-US" sz="1050" dirty="0">
              <a:solidFill>
                <a:srgbClr val="FFFFFF"/>
              </a:solidFill>
            </a:endParaRPr>
          </a:p>
        </p:txBody>
      </p:sp>
    </p:spTree>
    <p:extLst>
      <p:ext uri="{BB962C8B-B14F-4D97-AF65-F5344CB8AC3E}">
        <p14:creationId xmlns:p14="http://schemas.microsoft.com/office/powerpoint/2010/main" val="1848201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7867650" cy="1143000"/>
          </a:xfrm>
        </p:spPr>
        <p:txBody>
          <a:bodyPr>
            <a:normAutofit/>
          </a:bodyPr>
          <a:lstStyle/>
          <a:p>
            <a:r>
              <a:rPr lang="en-US" dirty="0"/>
              <a:t>Ultra Petroleum</a:t>
            </a:r>
            <a:br>
              <a:rPr lang="en-US" dirty="0"/>
            </a:br>
            <a:r>
              <a:rPr lang="en-US" sz="2800" dirty="0"/>
              <a:t>Bankruptcy – Make Whole + (Default Interest)?</a:t>
            </a:r>
            <a:endParaRPr lang="en-US" sz="3600" dirty="0"/>
          </a:p>
        </p:txBody>
      </p:sp>
      <p:sp>
        <p:nvSpPr>
          <p:cNvPr id="3" name="Content Placeholder 2"/>
          <p:cNvSpPr>
            <a:spLocks noGrp="1"/>
          </p:cNvSpPr>
          <p:nvPr>
            <p:ph sz="quarter" idx="13"/>
          </p:nvPr>
        </p:nvSpPr>
        <p:spPr/>
        <p:txBody>
          <a:bodyPr>
            <a:normAutofit/>
          </a:bodyPr>
          <a:lstStyle/>
          <a:p>
            <a:pPr lvl="1"/>
            <a:r>
              <a:rPr lang="en-US" sz="2400" dirty="0"/>
              <a:t>Judge Isgur found that the Make Whole was enforceable as a liquidated damages provision under New York law. </a:t>
            </a:r>
          </a:p>
          <a:p>
            <a:pPr lvl="1"/>
            <a:r>
              <a:rPr lang="en-US" sz="2400" dirty="0"/>
              <a:t>Acceleration of the debt occurred on Petition Date, including the make whole. The time between the Petition Date and the payment necessitated interest payments at the default rate.</a:t>
            </a:r>
          </a:p>
        </p:txBody>
      </p:sp>
      <p:sp>
        <p:nvSpPr>
          <p:cNvPr id="8" name="Slide Number Placeholder 3">
            <a:extLst>
              <a:ext uri="{FF2B5EF4-FFF2-40B4-BE49-F238E27FC236}">
                <a16:creationId xmlns="" xmlns:a16="http://schemas.microsoft.com/office/drawing/2014/main" id="{29E86B4D-7CA1-4E8F-98E8-00A90778B441}"/>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12</a:t>
            </a:fld>
            <a:endParaRPr lang="en-US" sz="1050" dirty="0">
              <a:solidFill>
                <a:srgbClr val="FFFFFF"/>
              </a:solidFill>
            </a:endParaRPr>
          </a:p>
        </p:txBody>
      </p:sp>
      <p:sp>
        <p:nvSpPr>
          <p:cNvPr id="9" name="TextBox 8">
            <a:extLst>
              <a:ext uri="{FF2B5EF4-FFF2-40B4-BE49-F238E27FC236}">
                <a16:creationId xmlns="" xmlns:a16="http://schemas.microsoft.com/office/drawing/2014/main" id="{74183D5B-F13B-40F8-9FC3-DC2DA7A2D00A}"/>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550737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7867650" cy="1143000"/>
          </a:xfrm>
        </p:spPr>
        <p:txBody>
          <a:bodyPr>
            <a:normAutofit/>
          </a:bodyPr>
          <a:lstStyle/>
          <a:p>
            <a:r>
              <a:rPr lang="en-US" dirty="0"/>
              <a:t>Ultra Petroleum</a:t>
            </a:r>
            <a:br>
              <a:rPr lang="en-US" dirty="0"/>
            </a:br>
            <a:r>
              <a:rPr lang="en-US" sz="2800" dirty="0"/>
              <a:t>Bankruptcy – Unimpaired?</a:t>
            </a:r>
            <a:endParaRPr lang="en-US" sz="3600" dirty="0"/>
          </a:p>
        </p:txBody>
      </p:sp>
      <p:sp>
        <p:nvSpPr>
          <p:cNvPr id="3" name="Content Placeholder 2"/>
          <p:cNvSpPr>
            <a:spLocks noGrp="1"/>
          </p:cNvSpPr>
          <p:nvPr>
            <p:ph sz="quarter" idx="13"/>
          </p:nvPr>
        </p:nvSpPr>
        <p:spPr/>
        <p:txBody>
          <a:bodyPr>
            <a:normAutofit/>
          </a:bodyPr>
          <a:lstStyle/>
          <a:p>
            <a:pPr lvl="0"/>
            <a:r>
              <a:rPr lang="en-US" dirty="0"/>
              <a:t>Section 502(b)(2) disallows claims for unmatured interest.  Ultra proposed that the Make Whole was unmatured interest</a:t>
            </a:r>
          </a:p>
          <a:p>
            <a:pPr lvl="0"/>
            <a:r>
              <a:rPr lang="en-US" dirty="0"/>
              <a:t>Judge Isgur stated that the extent of a discharge is governed by the terms of a confirmed plan, and the Ultra plan provided that the Noteholders’ claims were not impaired and shall be paid as if unimpaired under section 1124(a)(1):</a:t>
            </a:r>
          </a:p>
          <a:p>
            <a:pPr lvl="0"/>
            <a:r>
              <a:rPr lang="en-US" dirty="0"/>
              <a:t>“</a:t>
            </a:r>
            <a:r>
              <a:rPr lang="en-US" i="1" dirty="0"/>
              <a:t>leaves unaltered the legal, equitable, and contractual right to which such claim or interest entitles the holder of such claim or interest”</a:t>
            </a:r>
            <a:endParaRPr lang="en-US" dirty="0"/>
          </a:p>
          <a:p>
            <a:pPr lvl="0"/>
            <a:r>
              <a:rPr lang="en-US" dirty="0"/>
              <a:t>Make whole amount was $201m</a:t>
            </a:r>
          </a:p>
          <a:p>
            <a:pPr lvl="0"/>
            <a:r>
              <a:rPr lang="en-US" dirty="0"/>
              <a:t>Contractual default postpetition interest was $186m</a:t>
            </a:r>
          </a:p>
          <a:p>
            <a:pPr lvl="0"/>
            <a:r>
              <a:rPr lang="en-US" dirty="0"/>
              <a:t>Appeals briefing is complete and there is a request from the parties for oral arguments</a:t>
            </a:r>
          </a:p>
          <a:p>
            <a:pPr lvl="0"/>
            <a:endParaRPr lang="en-US" dirty="0"/>
          </a:p>
        </p:txBody>
      </p:sp>
      <p:sp>
        <p:nvSpPr>
          <p:cNvPr id="4" name="Slide Number Placeholder 3">
            <a:extLst>
              <a:ext uri="{FF2B5EF4-FFF2-40B4-BE49-F238E27FC236}">
                <a16:creationId xmlns="" xmlns:a16="http://schemas.microsoft.com/office/drawing/2014/main" id="{9648023E-9401-4EA5-8E7C-8DD703AD1AE5}"/>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13</a:t>
            </a:fld>
            <a:endParaRPr lang="en-US" sz="1050" dirty="0">
              <a:solidFill>
                <a:srgbClr val="FFFFFF"/>
              </a:solidFill>
            </a:endParaRPr>
          </a:p>
        </p:txBody>
      </p:sp>
      <p:sp>
        <p:nvSpPr>
          <p:cNvPr id="5" name="TextBox 4">
            <a:extLst>
              <a:ext uri="{FF2B5EF4-FFF2-40B4-BE49-F238E27FC236}">
                <a16:creationId xmlns="" xmlns:a16="http://schemas.microsoft.com/office/drawing/2014/main" id="{A0206EDA-0DD7-4269-B467-352A6EC5F9EB}"/>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2772419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7867650" cy="1143000"/>
          </a:xfrm>
        </p:spPr>
        <p:txBody>
          <a:bodyPr>
            <a:normAutofit/>
          </a:bodyPr>
          <a:lstStyle/>
          <a:p>
            <a:r>
              <a:rPr lang="en-US" sz="3600" spc="0" dirty="0">
                <a:ln w="0"/>
                <a:solidFill>
                  <a:schemeClr val="tx1"/>
                </a:solidFill>
                <a:effectLst>
                  <a:outerShdw blurRad="38100" dist="19050" dir="2700000" algn="tl" rotWithShape="0">
                    <a:schemeClr val="dk1">
                      <a:alpha val="40000"/>
                    </a:schemeClr>
                  </a:outerShdw>
                </a:effectLst>
              </a:rPr>
              <a:t>Cobalt International Energy Update:  </a:t>
            </a:r>
            <a:r>
              <a:rPr lang="en-US" sz="3600" dirty="0"/>
              <a:t/>
            </a:r>
            <a:br>
              <a:rPr lang="en-US" sz="3600" dirty="0"/>
            </a:br>
            <a:r>
              <a:rPr lang="en-US" sz="3600" dirty="0"/>
              <a:t>Section 1124(a)(2) of the Bankruptcy Code</a:t>
            </a:r>
          </a:p>
        </p:txBody>
      </p:sp>
      <p:graphicFrame>
        <p:nvGraphicFramePr>
          <p:cNvPr id="5" name="Content Placeholder 4">
            <a:extLst>
              <a:ext uri="{FF2B5EF4-FFF2-40B4-BE49-F238E27FC236}">
                <a16:creationId xmlns="" xmlns:a16="http://schemas.microsoft.com/office/drawing/2014/main" id="{614BF4E7-8191-436C-9BF8-CD6BBC5AF1FA}"/>
              </a:ext>
            </a:extLst>
          </p:cNvPr>
          <p:cNvGraphicFramePr>
            <a:graphicFrameLocks noGrp="1"/>
          </p:cNvGraphicFramePr>
          <p:nvPr>
            <p:ph sz="quarter" idx="13"/>
            <p:extLst>
              <p:ext uri="{D42A27DB-BD31-4B8C-83A1-F6EECF244321}">
                <p14:modId xmlns:p14="http://schemas.microsoft.com/office/powerpoint/2010/main" val="1920296393"/>
              </p:ext>
            </p:extLst>
          </p:nvPr>
        </p:nvGraphicFramePr>
        <p:xfrm>
          <a:off x="392112" y="1600200"/>
          <a:ext cx="8447088" cy="4627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 xmlns:a16="http://schemas.microsoft.com/office/drawing/2014/main" id="{AE5F3CCB-EE4E-46CE-AAA6-D9D807D1934E}"/>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14</a:t>
            </a:fld>
            <a:endParaRPr lang="en-US" sz="1050" dirty="0">
              <a:solidFill>
                <a:srgbClr val="FFFFFF"/>
              </a:solidFill>
            </a:endParaRPr>
          </a:p>
        </p:txBody>
      </p:sp>
    </p:spTree>
    <p:extLst>
      <p:ext uri="{BB962C8B-B14F-4D97-AF65-F5344CB8AC3E}">
        <p14:creationId xmlns:p14="http://schemas.microsoft.com/office/powerpoint/2010/main" val="1783949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EC25483B-72F3-4A98-A450-D05EA56D8D4B}"/>
              </a:ext>
            </a:extLst>
          </p:cNvPr>
          <p:cNvSpPr>
            <a:spLocks noGrp="1"/>
          </p:cNvSpPr>
          <p:nvPr>
            <p:ph type="title"/>
          </p:nvPr>
        </p:nvSpPr>
        <p:spPr>
          <a:xfrm>
            <a:off x="822960" y="533400"/>
            <a:ext cx="7543800" cy="839895"/>
          </a:xfrm>
        </p:spPr>
        <p:txBody>
          <a:bodyPr>
            <a:normAutofit/>
          </a:bodyPr>
          <a:lstStyle/>
          <a:p>
            <a:r>
              <a:rPr lang="en-US" sz="3200" spc="0" dirty="0">
                <a:ln w="0"/>
                <a:solidFill>
                  <a:schemeClr val="tx1"/>
                </a:solidFill>
                <a:effectLst>
                  <a:outerShdw blurRad="38100" dist="19050" dir="2700000" algn="tl" rotWithShape="0">
                    <a:schemeClr val="dk1">
                      <a:alpha val="40000"/>
                    </a:schemeClr>
                  </a:outerShdw>
                </a:effectLst>
              </a:rPr>
              <a:t>Secured Financing: Unrestricted Subsidiaries</a:t>
            </a:r>
          </a:p>
        </p:txBody>
      </p:sp>
      <p:graphicFrame>
        <p:nvGraphicFramePr>
          <p:cNvPr id="14" name="Diagram 13">
            <a:extLst>
              <a:ext uri="{FF2B5EF4-FFF2-40B4-BE49-F238E27FC236}">
                <a16:creationId xmlns="" xmlns:a16="http://schemas.microsoft.com/office/drawing/2014/main" id="{A6E7C5C9-C29F-4119-9BC6-B3DBDD563B39}"/>
              </a:ext>
            </a:extLst>
          </p:cNvPr>
          <p:cNvGraphicFramePr/>
          <p:nvPr>
            <p:extLst>
              <p:ext uri="{D42A27DB-BD31-4B8C-83A1-F6EECF244321}">
                <p14:modId xmlns:p14="http://schemas.microsoft.com/office/powerpoint/2010/main" val="2247449101"/>
              </p:ext>
            </p:extLst>
          </p:nvPr>
        </p:nvGraphicFramePr>
        <p:xfrm>
          <a:off x="914400" y="1752600"/>
          <a:ext cx="73152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lide Number Placeholder 3">
            <a:extLst>
              <a:ext uri="{FF2B5EF4-FFF2-40B4-BE49-F238E27FC236}">
                <a16:creationId xmlns="" xmlns:a16="http://schemas.microsoft.com/office/drawing/2014/main" id="{6C102D45-EE93-4318-89FB-FA622294448D}"/>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15</a:t>
            </a:fld>
            <a:endParaRPr lang="en-US" sz="1050" dirty="0">
              <a:solidFill>
                <a:srgbClr val="FFFFFF"/>
              </a:solidFill>
            </a:endParaRPr>
          </a:p>
        </p:txBody>
      </p:sp>
      <p:graphicFrame>
        <p:nvGraphicFramePr>
          <p:cNvPr id="15" name="Diagram 14">
            <a:extLst>
              <a:ext uri="{FF2B5EF4-FFF2-40B4-BE49-F238E27FC236}">
                <a16:creationId xmlns="" xmlns:a16="http://schemas.microsoft.com/office/drawing/2014/main" id="{B0B3A9A6-60D1-4099-86F9-29562A80C001}"/>
              </a:ext>
            </a:extLst>
          </p:cNvPr>
          <p:cNvGraphicFramePr/>
          <p:nvPr>
            <p:extLst>
              <p:ext uri="{D42A27DB-BD31-4B8C-83A1-F6EECF244321}">
                <p14:modId xmlns:p14="http://schemas.microsoft.com/office/powerpoint/2010/main" val="2787821905"/>
              </p:ext>
            </p:extLst>
          </p:nvPr>
        </p:nvGraphicFramePr>
        <p:xfrm>
          <a:off x="439896" y="4800601"/>
          <a:ext cx="8447088" cy="16001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52019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36D16D1E-4205-49F5-BD2A-DA769947C104}"/>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 xmlns:a16="http://schemas.microsoft.com/office/drawing/2014/main" id="{012FD100-C039-4E03-B5E4-2EDFA7290AA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 xmlns:a16="http://schemas.microsoft.com/office/drawing/2014/main" id="{4418FCD2-8448-4A81-8EB4-72250F7827B4}"/>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 xmlns:a16="http://schemas.microsoft.com/office/drawing/2014/main" id="{FB5993E2-C02B-4335-ABA5-D8EC465551E3}"/>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8" name="Rectangle 17">
            <a:extLst>
              <a:ext uri="{FF2B5EF4-FFF2-40B4-BE49-F238E27FC236}">
                <a16:creationId xmlns="" xmlns:a16="http://schemas.microsoft.com/office/drawing/2014/main" id="{C0B801A2-5622-4BE8-9AD2-C337A2CD0022}"/>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 xmlns:a16="http://schemas.microsoft.com/office/drawing/2014/main" id="{B7AF614F-5BC3-4086-99F5-B87C5847A07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69277" y="516835"/>
            <a:ext cx="2313633" cy="5772840"/>
          </a:xfrm>
        </p:spPr>
        <p:txBody>
          <a:bodyPr vert="horz" lIns="91440" tIns="45720" rIns="91440" bIns="45720" rtlCol="0" anchor="ctr">
            <a:normAutofit/>
          </a:bodyPr>
          <a:lstStyle/>
          <a:p>
            <a:r>
              <a:rPr lang="en-US" sz="3200" b="1" dirty="0">
                <a:solidFill>
                  <a:srgbClr val="FFFFFF"/>
                </a:solidFill>
              </a:rPr>
              <a:t>Secured Financing:</a:t>
            </a:r>
            <a:br>
              <a:rPr lang="en-US" sz="3200" b="1" dirty="0">
                <a:solidFill>
                  <a:srgbClr val="FFFFFF"/>
                </a:solidFill>
              </a:rPr>
            </a:br>
            <a:r>
              <a:rPr lang="en-US" sz="3200" b="1" dirty="0">
                <a:solidFill>
                  <a:srgbClr val="FFFFFF"/>
                </a:solidFill>
              </a:rPr>
              <a:t/>
            </a:r>
            <a:br>
              <a:rPr lang="en-US" sz="3200" b="1" dirty="0">
                <a:solidFill>
                  <a:srgbClr val="FFFFFF"/>
                </a:solidFill>
              </a:rPr>
            </a:br>
            <a:r>
              <a:rPr lang="en-US" sz="3200" b="1" dirty="0">
                <a:solidFill>
                  <a:srgbClr val="FFFFFF"/>
                </a:solidFill>
              </a:rPr>
              <a:t>Unrestricted Subsidiaries</a:t>
            </a:r>
          </a:p>
        </p:txBody>
      </p:sp>
      <p:graphicFrame>
        <p:nvGraphicFramePr>
          <p:cNvPr id="5" name="Content Placeholder 2">
            <a:extLst>
              <a:ext uri="{FF2B5EF4-FFF2-40B4-BE49-F238E27FC236}">
                <a16:creationId xmlns="" xmlns:a16="http://schemas.microsoft.com/office/drawing/2014/main" id="{BE6DD51B-1485-4928-A020-EB7456E139FA}"/>
              </a:ext>
            </a:extLst>
          </p:cNvPr>
          <p:cNvGraphicFramePr>
            <a:graphicFrameLocks noGrp="1"/>
          </p:cNvGraphicFramePr>
          <p:nvPr>
            <p:ph sz="quarter" idx="13"/>
            <p:extLst>
              <p:ext uri="{D42A27DB-BD31-4B8C-83A1-F6EECF244321}">
                <p14:modId xmlns:p14="http://schemas.microsoft.com/office/powerpoint/2010/main" val="4197776668"/>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Connector 6">
            <a:extLst>
              <a:ext uri="{FF2B5EF4-FFF2-40B4-BE49-F238E27FC236}">
                <a16:creationId xmlns="" xmlns:a16="http://schemas.microsoft.com/office/drawing/2014/main" id="{47AD87B0-3765-4E53-80F7-9C2EDADDF7FC}"/>
              </a:ext>
            </a:extLst>
          </p:cNvPr>
          <p:cNvCxnSpPr>
            <a:cxnSpLocks/>
          </p:cNvCxnSpPr>
          <p:nvPr/>
        </p:nvCxnSpPr>
        <p:spPr>
          <a:xfrm>
            <a:off x="369277" y="3352800"/>
            <a:ext cx="2313633" cy="0"/>
          </a:xfrm>
          <a:prstGeom prst="line">
            <a:avLst/>
          </a:prstGeom>
        </p:spPr>
        <p:style>
          <a:lnRef idx="3">
            <a:schemeClr val="accent2"/>
          </a:lnRef>
          <a:fillRef idx="0">
            <a:schemeClr val="accent2"/>
          </a:fillRef>
          <a:effectRef idx="2">
            <a:schemeClr val="accent2"/>
          </a:effectRef>
          <a:fontRef idx="minor">
            <a:schemeClr val="tx1"/>
          </a:fontRef>
        </p:style>
      </p:cxnSp>
      <p:sp>
        <p:nvSpPr>
          <p:cNvPr id="15" name="Slide Number Placeholder 3">
            <a:extLst>
              <a:ext uri="{FF2B5EF4-FFF2-40B4-BE49-F238E27FC236}">
                <a16:creationId xmlns="" xmlns:a16="http://schemas.microsoft.com/office/drawing/2014/main" id="{2F7EC54A-3EEA-42FD-9DF1-FAF8619DBE9B}"/>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16</a:t>
            </a:fld>
            <a:endParaRPr lang="en-US" sz="1050" dirty="0">
              <a:solidFill>
                <a:srgbClr val="FFFFFF"/>
              </a:solidFill>
            </a:endParaRPr>
          </a:p>
        </p:txBody>
      </p:sp>
    </p:spTree>
    <p:extLst>
      <p:ext uri="{BB962C8B-B14F-4D97-AF65-F5344CB8AC3E}">
        <p14:creationId xmlns:p14="http://schemas.microsoft.com/office/powerpoint/2010/main" val="1712559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25C8D2C1-DA83-420D-9635-D52CE066B5DA}"/>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 xmlns:a16="http://schemas.microsoft.com/office/drawing/2014/main" id="{434F74C9-6A0B-409E-AD1C-45B58BE91BB8}"/>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 xmlns:a16="http://schemas.microsoft.com/office/drawing/2014/main" id="{F5486A9D-1265-4B57-91E6-68E666B978BC}"/>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8" descr="Image result for m&amp;g pet plant">
            <a:extLst>
              <a:ext uri="{FF2B5EF4-FFF2-40B4-BE49-F238E27FC236}">
                <a16:creationId xmlns="" xmlns:a16="http://schemas.microsoft.com/office/drawing/2014/main" id="{E5DFD0A5-C7E8-4E88-A23F-AEA0A42EE8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58" r="-1" b="-1"/>
          <a:stretch/>
        </p:blipFill>
        <p:spPr bwMode="auto">
          <a:xfrm>
            <a:off x="-24" y="10"/>
            <a:ext cx="9144023" cy="4915066"/>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 xmlns:a16="http://schemas.microsoft.com/office/drawing/2014/main" id="{B76D919A-FC3E-4B4E-BAF0-ED6CFB8DC4AE}"/>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 xmlns:a16="http://schemas.microsoft.com/office/drawing/2014/main" id="{8F66ACBD-1C82-4782-AA7C-05504DD7DE77}"/>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 xmlns:a16="http://schemas.microsoft.com/office/drawing/2014/main" id="{CC1AC867-F9DC-43A2-B773-3403D317D713}"/>
              </a:ext>
            </a:extLst>
          </p:cNvPr>
          <p:cNvSpPr>
            <a:spLocks noGrp="1"/>
          </p:cNvSpPr>
          <p:nvPr>
            <p:ph type="title"/>
          </p:nvPr>
        </p:nvSpPr>
        <p:spPr>
          <a:xfrm>
            <a:off x="798897" y="5120640"/>
            <a:ext cx="7543800" cy="822960"/>
          </a:xfrm>
        </p:spPr>
        <p:txBody>
          <a:bodyPr vert="horz" lIns="91440" tIns="45720" rIns="91440" bIns="45720" rtlCol="0" anchor="b">
            <a:normAutofit/>
          </a:bodyPr>
          <a:lstStyle/>
          <a:p>
            <a:r>
              <a:rPr lang="en-US" sz="3100" dirty="0">
                <a:solidFill>
                  <a:srgbClr val="FFFFFF"/>
                </a:solidFill>
              </a:rPr>
              <a:t>M&amp;M Lienholder Rights &amp; Strategies</a:t>
            </a:r>
          </a:p>
        </p:txBody>
      </p:sp>
      <p:sp>
        <p:nvSpPr>
          <p:cNvPr id="3" name="Content Placeholder 2">
            <a:extLst>
              <a:ext uri="{FF2B5EF4-FFF2-40B4-BE49-F238E27FC236}">
                <a16:creationId xmlns="" xmlns:a16="http://schemas.microsoft.com/office/drawing/2014/main" id="{CBD280BD-F5AC-43BB-B286-3C0C2581F15A}"/>
              </a:ext>
            </a:extLst>
          </p:cNvPr>
          <p:cNvSpPr>
            <a:spLocks noGrp="1"/>
          </p:cNvSpPr>
          <p:nvPr>
            <p:ph sz="quarter" idx="13"/>
          </p:nvPr>
        </p:nvSpPr>
        <p:spPr>
          <a:xfrm>
            <a:off x="798909" y="5943600"/>
            <a:ext cx="7543800" cy="543513"/>
          </a:xfrm>
        </p:spPr>
        <p:txBody>
          <a:bodyPr vert="horz" lIns="91440" tIns="45720" rIns="91440" bIns="45720" rtlCol="0">
            <a:normAutofit/>
          </a:bodyPr>
          <a:lstStyle/>
          <a:p>
            <a:pPr marL="0" indent="0">
              <a:buClr>
                <a:schemeClr val="accent1"/>
              </a:buClr>
              <a:buNone/>
            </a:pPr>
            <a:r>
              <a:rPr lang="en-US" sz="1800" i="1" spc="200" dirty="0">
                <a:solidFill>
                  <a:srgbClr val="FFFFFF"/>
                </a:solidFill>
                <a:latin typeface="+mj-lt"/>
              </a:rPr>
              <a:t>In re M&amp;G USA Corporation, et al.</a:t>
            </a:r>
          </a:p>
        </p:txBody>
      </p:sp>
      <p:sp>
        <p:nvSpPr>
          <p:cNvPr id="32" name="Slide Number Placeholder 3">
            <a:extLst>
              <a:ext uri="{FF2B5EF4-FFF2-40B4-BE49-F238E27FC236}">
                <a16:creationId xmlns="" xmlns:a16="http://schemas.microsoft.com/office/drawing/2014/main" id="{692AC4DB-C71C-458A-8A53-C1CB6B55DBE7}"/>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17</a:t>
            </a:fld>
            <a:endParaRPr lang="en-US" sz="1050" dirty="0">
              <a:solidFill>
                <a:srgbClr val="FFFFFF"/>
              </a:solidFill>
            </a:endParaRPr>
          </a:p>
        </p:txBody>
      </p:sp>
    </p:spTree>
    <p:extLst>
      <p:ext uri="{BB962C8B-B14F-4D97-AF65-F5344CB8AC3E}">
        <p14:creationId xmlns:p14="http://schemas.microsoft.com/office/powerpoint/2010/main" val="4267267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 xmlns:a16="http://schemas.microsoft.com/office/drawing/2014/main" id="{36D16D1E-4205-49F5-BD2A-DA769947C104}"/>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46">
            <a:extLst>
              <a:ext uri="{FF2B5EF4-FFF2-40B4-BE49-F238E27FC236}">
                <a16:creationId xmlns="" xmlns:a16="http://schemas.microsoft.com/office/drawing/2014/main" id="{012FD100-C039-4E03-B5E4-2EDFA7290AA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9" name="Straight Connector 48">
            <a:extLst>
              <a:ext uri="{FF2B5EF4-FFF2-40B4-BE49-F238E27FC236}">
                <a16:creationId xmlns="" xmlns:a16="http://schemas.microsoft.com/office/drawing/2014/main" id="{4418FCD2-8448-4A81-8EB4-72250F7827B4}"/>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1" name="Rectangle 50">
            <a:extLst>
              <a:ext uri="{FF2B5EF4-FFF2-40B4-BE49-F238E27FC236}">
                <a16:creationId xmlns="" xmlns:a16="http://schemas.microsoft.com/office/drawing/2014/main" id="{F9E80720-23E6-4B89-B77E-04A7689F1BA8}"/>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 xmlns:a16="http://schemas.microsoft.com/office/drawing/2014/main" id="{CD1D3CA1-3EB6-41F3-A419-8424B56BE63A}"/>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 name="Rectangle 54">
            <a:extLst>
              <a:ext uri="{FF2B5EF4-FFF2-40B4-BE49-F238E27FC236}">
                <a16:creationId xmlns="" xmlns:a16="http://schemas.microsoft.com/office/drawing/2014/main" id="{4D87F7B2-AA36-4B58-BC2C-1BBA135E8B6B}"/>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 xmlns:a16="http://schemas.microsoft.com/office/drawing/2014/main" id="{71E3E555-E882-4F33-8E4D-A9C42F375580}"/>
              </a:ext>
            </a:extLst>
          </p:cNvPr>
          <p:cNvSpPr>
            <a:spLocks noGrp="1"/>
          </p:cNvSpPr>
          <p:nvPr>
            <p:ph type="title"/>
          </p:nvPr>
        </p:nvSpPr>
        <p:spPr>
          <a:xfrm>
            <a:off x="800100" y="5252936"/>
            <a:ext cx="7543800" cy="1028715"/>
          </a:xfrm>
        </p:spPr>
        <p:txBody>
          <a:bodyPr vert="horz" lIns="91440" tIns="45720" rIns="91440" bIns="45720" rtlCol="0" anchor="b">
            <a:normAutofit/>
          </a:bodyPr>
          <a:lstStyle/>
          <a:p>
            <a:pPr algn="ctr"/>
            <a:r>
              <a:rPr lang="en-US" sz="2300" i="1" dirty="0">
                <a:solidFill>
                  <a:srgbClr val="FFFFFF"/>
                </a:solidFill>
              </a:rPr>
              <a:t>In re M&amp;G USA Corp., et al.</a:t>
            </a:r>
            <a:br>
              <a:rPr lang="en-US" sz="2300" i="1" dirty="0">
                <a:solidFill>
                  <a:srgbClr val="FFFFFF"/>
                </a:solidFill>
              </a:rPr>
            </a:br>
            <a:r>
              <a:rPr lang="en-US" sz="2300" dirty="0">
                <a:solidFill>
                  <a:srgbClr val="FFFFFF"/>
                </a:solidFill>
              </a:rPr>
              <a:t>Case No. 17-12307</a:t>
            </a:r>
            <a:br>
              <a:rPr lang="en-US" sz="2300" dirty="0">
                <a:solidFill>
                  <a:srgbClr val="FFFFFF"/>
                </a:solidFill>
              </a:rPr>
            </a:br>
            <a:r>
              <a:rPr lang="en-US" sz="2300" dirty="0">
                <a:solidFill>
                  <a:srgbClr val="FFFFFF"/>
                </a:solidFill>
              </a:rPr>
              <a:t>Bankr. D. Del.</a:t>
            </a:r>
          </a:p>
        </p:txBody>
      </p:sp>
      <p:graphicFrame>
        <p:nvGraphicFramePr>
          <p:cNvPr id="29" name="Content Placeholder 2">
            <a:extLst>
              <a:ext uri="{FF2B5EF4-FFF2-40B4-BE49-F238E27FC236}">
                <a16:creationId xmlns="" xmlns:a16="http://schemas.microsoft.com/office/drawing/2014/main" id="{5E551F5A-D453-4803-8A79-18AF192F8914}"/>
              </a:ext>
            </a:extLst>
          </p:cNvPr>
          <p:cNvGraphicFramePr>
            <a:graphicFrameLocks noGrp="1"/>
          </p:cNvGraphicFramePr>
          <p:nvPr>
            <p:ph sz="quarter" idx="13"/>
            <p:extLst>
              <p:ext uri="{D42A27DB-BD31-4B8C-83A1-F6EECF244321}">
                <p14:modId xmlns:p14="http://schemas.microsoft.com/office/powerpoint/2010/main" val="3200246977"/>
              </p:ext>
            </p:extLst>
          </p:nvPr>
        </p:nvGraphicFramePr>
        <p:xfrm>
          <a:off x="76200" y="152400"/>
          <a:ext cx="8839200" cy="4748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Slide Number Placeholder 3">
            <a:extLst>
              <a:ext uri="{FF2B5EF4-FFF2-40B4-BE49-F238E27FC236}">
                <a16:creationId xmlns="" xmlns:a16="http://schemas.microsoft.com/office/drawing/2014/main" id="{73BE69C9-76D9-422C-BDC1-CBC3E5A76ECB}"/>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18</a:t>
            </a:fld>
            <a:endParaRPr lang="en-US" sz="1050" dirty="0">
              <a:solidFill>
                <a:srgbClr val="FFFFFF"/>
              </a:solidFill>
            </a:endParaRPr>
          </a:p>
        </p:txBody>
      </p:sp>
    </p:spTree>
    <p:extLst>
      <p:ext uri="{BB962C8B-B14F-4D97-AF65-F5344CB8AC3E}">
        <p14:creationId xmlns:p14="http://schemas.microsoft.com/office/powerpoint/2010/main" val="928722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36D16D1E-4205-49F5-BD2A-DA769947C104}"/>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 xmlns:a16="http://schemas.microsoft.com/office/drawing/2014/main" id="{012FD100-C039-4E03-B5E4-2EDFA7290AA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 xmlns:a16="http://schemas.microsoft.com/office/drawing/2014/main" id="{4418FCD2-8448-4A81-8EB4-72250F7827B4}"/>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 xmlns:a16="http://schemas.microsoft.com/office/drawing/2014/main" id="{FB5993E2-C02B-4335-ABA5-D8EC465551E3}"/>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8" name="Rectangle 17">
            <a:extLst>
              <a:ext uri="{FF2B5EF4-FFF2-40B4-BE49-F238E27FC236}">
                <a16:creationId xmlns="" xmlns:a16="http://schemas.microsoft.com/office/drawing/2014/main" id="{C0B801A2-5622-4BE8-9AD2-C337A2CD0022}"/>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 xmlns:a16="http://schemas.microsoft.com/office/drawing/2014/main" id="{B7AF614F-5BC3-4086-99F5-B87C5847A07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 xmlns:a16="http://schemas.microsoft.com/office/drawing/2014/main" id="{733AE848-2679-4223-B25D-A7F9B193F0C6}"/>
              </a:ext>
            </a:extLst>
          </p:cNvPr>
          <p:cNvSpPr>
            <a:spLocks noGrp="1"/>
          </p:cNvSpPr>
          <p:nvPr>
            <p:ph type="title"/>
          </p:nvPr>
        </p:nvSpPr>
        <p:spPr>
          <a:xfrm>
            <a:off x="369277" y="516835"/>
            <a:ext cx="2313633" cy="5772840"/>
          </a:xfrm>
        </p:spPr>
        <p:txBody>
          <a:bodyPr vert="horz" lIns="91440" tIns="45720" rIns="91440" bIns="45720" rtlCol="0" anchor="ctr">
            <a:normAutofit/>
          </a:bodyPr>
          <a:lstStyle/>
          <a:p>
            <a:r>
              <a:rPr lang="en-US" sz="3100" dirty="0">
                <a:solidFill>
                  <a:srgbClr val="FFFFFF"/>
                </a:solidFill>
              </a:rPr>
              <a:t>M&amp;M Lienholder Takeaways</a:t>
            </a:r>
          </a:p>
        </p:txBody>
      </p:sp>
      <p:graphicFrame>
        <p:nvGraphicFramePr>
          <p:cNvPr id="5" name="Content Placeholder 2">
            <a:extLst>
              <a:ext uri="{FF2B5EF4-FFF2-40B4-BE49-F238E27FC236}">
                <a16:creationId xmlns="" xmlns:a16="http://schemas.microsoft.com/office/drawing/2014/main" id="{0A3BE9B1-055D-4F12-BC36-A54C9E1A2120}"/>
              </a:ext>
            </a:extLst>
          </p:cNvPr>
          <p:cNvGraphicFramePr>
            <a:graphicFrameLocks noGrp="1"/>
          </p:cNvGraphicFramePr>
          <p:nvPr>
            <p:ph sz="quarter" idx="13"/>
            <p:extLst>
              <p:ext uri="{D42A27DB-BD31-4B8C-83A1-F6EECF244321}">
                <p14:modId xmlns:p14="http://schemas.microsoft.com/office/powerpoint/2010/main" val="246085394"/>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lide Number Placeholder 3">
            <a:extLst>
              <a:ext uri="{FF2B5EF4-FFF2-40B4-BE49-F238E27FC236}">
                <a16:creationId xmlns="" xmlns:a16="http://schemas.microsoft.com/office/drawing/2014/main" id="{EA8F3FA4-842E-4C24-B1DE-FB084166A960}"/>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19</a:t>
            </a:fld>
            <a:endParaRPr lang="en-US" sz="1050" dirty="0">
              <a:solidFill>
                <a:srgbClr val="FFFFFF"/>
              </a:solidFill>
            </a:endParaRPr>
          </a:p>
        </p:txBody>
      </p:sp>
    </p:spTree>
    <p:extLst>
      <p:ext uri="{BB962C8B-B14F-4D97-AF65-F5344CB8AC3E}">
        <p14:creationId xmlns:p14="http://schemas.microsoft.com/office/powerpoint/2010/main" val="229073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741B58E-3B65-4A01-A276-975AB2CF8A08}"/>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7AAC67C3-831B-4AB1-A259-DFB839CAFAFC}"/>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 xmlns:a16="http://schemas.microsoft.com/office/drawing/2014/main" id="{054B3F04-9EAC-45C0-B3CE-0387EEA10A0C}"/>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69277" y="605896"/>
            <a:ext cx="2313633" cy="5646208"/>
          </a:xfrm>
        </p:spPr>
        <p:txBody>
          <a:bodyPr anchor="ctr">
            <a:normAutofit/>
          </a:bodyPr>
          <a:lstStyle/>
          <a:p>
            <a:pPr algn="ctr"/>
            <a:r>
              <a:rPr lang="en-US" sz="6600" dirty="0">
                <a:solidFill>
                  <a:srgbClr val="FFFFFF"/>
                </a:solidFill>
              </a:rPr>
              <a:t>T</a:t>
            </a:r>
            <a:br>
              <a:rPr lang="en-US" sz="6600" dirty="0">
                <a:solidFill>
                  <a:srgbClr val="FFFFFF"/>
                </a:solidFill>
              </a:rPr>
            </a:br>
            <a:r>
              <a:rPr lang="en-US" sz="6600" dirty="0">
                <a:solidFill>
                  <a:srgbClr val="FFFFFF"/>
                </a:solidFill>
              </a:rPr>
              <a:t>O</a:t>
            </a:r>
            <a:br>
              <a:rPr lang="en-US" sz="6600" dirty="0">
                <a:solidFill>
                  <a:srgbClr val="FFFFFF"/>
                </a:solidFill>
              </a:rPr>
            </a:br>
            <a:r>
              <a:rPr lang="en-US" sz="6600" dirty="0">
                <a:solidFill>
                  <a:srgbClr val="FFFFFF"/>
                </a:solidFill>
              </a:rPr>
              <a:t>P</a:t>
            </a:r>
            <a:br>
              <a:rPr lang="en-US" sz="6600" dirty="0">
                <a:solidFill>
                  <a:srgbClr val="FFFFFF"/>
                </a:solidFill>
              </a:rPr>
            </a:br>
            <a:r>
              <a:rPr lang="en-US" sz="6600" dirty="0">
                <a:solidFill>
                  <a:srgbClr val="FFFFFF"/>
                </a:solidFill>
              </a:rPr>
              <a:t>I</a:t>
            </a:r>
            <a:br>
              <a:rPr lang="en-US" sz="6600" dirty="0">
                <a:solidFill>
                  <a:srgbClr val="FFFFFF"/>
                </a:solidFill>
              </a:rPr>
            </a:br>
            <a:r>
              <a:rPr lang="en-US" sz="6600" dirty="0">
                <a:solidFill>
                  <a:srgbClr val="FFFFFF"/>
                </a:solidFill>
              </a:rPr>
              <a:t>C</a:t>
            </a:r>
            <a:br>
              <a:rPr lang="en-US" sz="6600" dirty="0">
                <a:solidFill>
                  <a:srgbClr val="FFFFFF"/>
                </a:solidFill>
              </a:rPr>
            </a:br>
            <a:r>
              <a:rPr lang="en-US" sz="6600" dirty="0">
                <a:solidFill>
                  <a:srgbClr val="FFFFFF"/>
                </a:solidFill>
              </a:rPr>
              <a:t>S</a:t>
            </a:r>
          </a:p>
        </p:txBody>
      </p:sp>
      <p:sp>
        <p:nvSpPr>
          <p:cNvPr id="3" name="Content Placeholder 2"/>
          <p:cNvSpPr>
            <a:spLocks noGrp="1"/>
          </p:cNvSpPr>
          <p:nvPr>
            <p:ph idx="1"/>
          </p:nvPr>
        </p:nvSpPr>
        <p:spPr>
          <a:xfrm>
            <a:off x="3556512" y="830792"/>
            <a:ext cx="5218211" cy="5646208"/>
          </a:xfrm>
        </p:spPr>
        <p:txBody>
          <a:bodyPr anchor="ctr">
            <a:normAutofit/>
          </a:bodyPr>
          <a:lstStyle/>
          <a:p>
            <a:pPr lvl="1"/>
            <a:r>
              <a:rPr lang="en-US" sz="2400" dirty="0"/>
              <a:t>Make Whole Premiums</a:t>
            </a:r>
          </a:p>
          <a:p>
            <a:pPr lvl="3"/>
            <a:r>
              <a:rPr lang="en-US" sz="1800" dirty="0"/>
              <a:t>Make Wholes 101 – Hypothetical </a:t>
            </a:r>
          </a:p>
          <a:p>
            <a:pPr lvl="3"/>
            <a:r>
              <a:rPr lang="en-US" sz="1800" dirty="0"/>
              <a:t>Relevant cases</a:t>
            </a:r>
          </a:p>
          <a:p>
            <a:pPr lvl="1"/>
            <a:r>
              <a:rPr lang="en-US" sz="2400" dirty="0"/>
              <a:t>Secured Financings</a:t>
            </a:r>
          </a:p>
          <a:p>
            <a:pPr lvl="3"/>
            <a:r>
              <a:rPr lang="en-US" sz="1800" dirty="0"/>
              <a:t>Transfers to Unrestricted Subsidiaries</a:t>
            </a:r>
          </a:p>
          <a:p>
            <a:pPr lvl="1"/>
            <a:r>
              <a:rPr lang="en-US" sz="2400" dirty="0"/>
              <a:t>M&amp;M Lienholder Rights and Strategies</a:t>
            </a:r>
          </a:p>
          <a:p>
            <a:pPr lvl="3"/>
            <a:r>
              <a:rPr lang="en-US" sz="1800" i="1" dirty="0"/>
              <a:t>In re M&amp;G USA Corporation et al.</a:t>
            </a:r>
          </a:p>
          <a:p>
            <a:pPr lvl="1"/>
            <a:r>
              <a:rPr lang="en-US" sz="2400" dirty="0"/>
              <a:t>DIP Financing/Cash Collateral</a:t>
            </a:r>
          </a:p>
          <a:p>
            <a:pPr lvl="3"/>
            <a:r>
              <a:rPr lang="en-US" sz="1800" dirty="0"/>
              <a:t>Carve Outs and Professional Fees</a:t>
            </a:r>
          </a:p>
          <a:p>
            <a:pPr lvl="1"/>
            <a:r>
              <a:rPr lang="en-US" sz="2400" dirty="0"/>
              <a:t>Chapter 11 Plans</a:t>
            </a:r>
          </a:p>
          <a:p>
            <a:pPr lvl="3"/>
            <a:r>
              <a:rPr lang="en-US" sz="1800" dirty="0"/>
              <a:t>Valuation date</a:t>
            </a:r>
            <a:endParaRPr lang="en-US" sz="1800" i="1" dirty="0"/>
          </a:p>
          <a:p>
            <a:pPr lvl="3"/>
            <a:r>
              <a:rPr lang="en-US" sz="1800" dirty="0"/>
              <a:t>Cramdown Interest Rates</a:t>
            </a:r>
          </a:p>
          <a:p>
            <a:pPr lvl="3"/>
            <a:r>
              <a:rPr lang="en-US" sz="1800" dirty="0"/>
              <a:t>Gifting</a:t>
            </a:r>
          </a:p>
          <a:p>
            <a:pPr marL="566928" lvl="3" indent="0">
              <a:buNone/>
            </a:pPr>
            <a:endParaRPr lang="en-US" dirty="0"/>
          </a:p>
          <a:p>
            <a:pPr lvl="3"/>
            <a:endParaRPr lang="en-US" dirty="0"/>
          </a:p>
        </p:txBody>
      </p:sp>
      <p:sp>
        <p:nvSpPr>
          <p:cNvPr id="4" name="Slide Number Placeholder 3">
            <a:extLst>
              <a:ext uri="{FF2B5EF4-FFF2-40B4-BE49-F238E27FC236}">
                <a16:creationId xmlns="" xmlns:a16="http://schemas.microsoft.com/office/drawing/2014/main" id="{5B1DC11D-6957-4FE0-AFE8-69DBD5AC139D}"/>
              </a:ext>
            </a:extLst>
          </p:cNvPr>
          <p:cNvSpPr>
            <a:spLocks noGrp="1"/>
          </p:cNvSpPr>
          <p:nvPr>
            <p:ph type="sldNum" sz="quarter" idx="12"/>
          </p:nvPr>
        </p:nvSpPr>
        <p:spPr/>
        <p:txBody>
          <a:bodyPr/>
          <a:lstStyle/>
          <a:p>
            <a:fld id="{F4CF654B-DC5F-4C85-B283-350A93E5A962}" type="slidenum">
              <a:rPr lang="en-US" smtClean="0"/>
              <a:pPr/>
              <a:t>2</a:t>
            </a:fld>
            <a:endParaRPr lang="en-US" dirty="0"/>
          </a:p>
        </p:txBody>
      </p:sp>
    </p:spTree>
    <p:extLst>
      <p:ext uri="{BB962C8B-B14F-4D97-AF65-F5344CB8AC3E}">
        <p14:creationId xmlns:p14="http://schemas.microsoft.com/office/powerpoint/2010/main" val="169893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8447088" cy="1143000"/>
          </a:xfrm>
        </p:spPr>
        <p:txBody>
          <a:bodyPr/>
          <a:lstStyle/>
          <a:p>
            <a:r>
              <a:rPr lang="en-US" sz="3600" dirty="0"/>
              <a:t>DIP Financing/Cash Collateral:</a:t>
            </a:r>
            <a:br>
              <a:rPr lang="en-US" sz="3600" dirty="0"/>
            </a:br>
            <a:r>
              <a:rPr lang="en-US" sz="3600" dirty="0"/>
              <a:t>Carve Out and Committee Fees</a:t>
            </a:r>
          </a:p>
        </p:txBody>
      </p:sp>
      <p:sp>
        <p:nvSpPr>
          <p:cNvPr id="3" name="Content Placeholder 2"/>
          <p:cNvSpPr>
            <a:spLocks noGrp="1"/>
          </p:cNvSpPr>
          <p:nvPr>
            <p:ph sz="quarter" idx="13"/>
          </p:nvPr>
        </p:nvSpPr>
        <p:spPr/>
        <p:txBody>
          <a:bodyPr/>
          <a:lstStyle/>
          <a:p>
            <a:r>
              <a:rPr lang="en-US" dirty="0"/>
              <a:t>Section 1129(a)(9)(A) requires that, unless otherwise agreed, each administrative claimant must receive cash equal to the allowed amount of its claim on the effective date of the plan</a:t>
            </a:r>
          </a:p>
          <a:p>
            <a:endParaRPr lang="en-US" dirty="0"/>
          </a:p>
          <a:p>
            <a:r>
              <a:rPr lang="en-US" dirty="0"/>
              <a:t>Includes allowed professional fees of official committees incurred in investigating secured lenders’ liens and claims</a:t>
            </a:r>
          </a:p>
        </p:txBody>
      </p:sp>
      <p:sp>
        <p:nvSpPr>
          <p:cNvPr id="5" name="Slide Number Placeholder 3">
            <a:extLst>
              <a:ext uri="{FF2B5EF4-FFF2-40B4-BE49-F238E27FC236}">
                <a16:creationId xmlns="" xmlns:a16="http://schemas.microsoft.com/office/drawing/2014/main" id="{9CBAE4C2-69A2-448B-9BB6-CB9B721CEC97}"/>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20</a:t>
            </a:fld>
            <a:endParaRPr lang="en-US" sz="1050" dirty="0">
              <a:solidFill>
                <a:srgbClr val="FFFFFF"/>
              </a:solidFill>
            </a:endParaRPr>
          </a:p>
        </p:txBody>
      </p:sp>
    </p:spTree>
    <p:extLst>
      <p:ext uri="{BB962C8B-B14F-4D97-AF65-F5344CB8AC3E}">
        <p14:creationId xmlns:p14="http://schemas.microsoft.com/office/powerpoint/2010/main" val="2878371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350838"/>
            <a:ext cx="8629650" cy="1143000"/>
          </a:xfrm>
        </p:spPr>
        <p:txBody>
          <a:bodyPr/>
          <a:lstStyle/>
          <a:p>
            <a:r>
              <a:rPr lang="en-US" sz="3600" dirty="0"/>
              <a:t>DIP Financing/Cash Collateral:</a:t>
            </a:r>
            <a:br>
              <a:rPr lang="en-US" sz="3600" dirty="0"/>
            </a:br>
            <a:r>
              <a:rPr lang="en-US" sz="3600" dirty="0"/>
              <a:t>Carve Out and Committee Fees</a:t>
            </a:r>
          </a:p>
        </p:txBody>
      </p:sp>
      <p:sp>
        <p:nvSpPr>
          <p:cNvPr id="3" name="Content Placeholder 2"/>
          <p:cNvSpPr>
            <a:spLocks noGrp="1"/>
          </p:cNvSpPr>
          <p:nvPr>
            <p:ph sz="quarter" idx="13"/>
          </p:nvPr>
        </p:nvSpPr>
        <p:spPr/>
        <p:txBody>
          <a:bodyPr>
            <a:normAutofit lnSpcReduction="10000"/>
          </a:bodyPr>
          <a:lstStyle/>
          <a:p>
            <a:r>
              <a:rPr lang="en-US" sz="1700" i="1" dirty="0"/>
              <a:t>In re Molycorp, Inc.</a:t>
            </a:r>
            <a:r>
              <a:rPr lang="en-US" sz="1700" dirty="0"/>
              <a:t>, 562 B.R. 67 (Bankr. D. Del. 2017)</a:t>
            </a:r>
            <a:endParaRPr lang="en-US" sz="1700" u="sng" dirty="0"/>
          </a:p>
          <a:p>
            <a:pPr lvl="1"/>
            <a:r>
              <a:rPr lang="en-US" sz="1700" dirty="0"/>
              <a:t>Carve-out provision in a DIP financing order did not constitute a limit on the fees and expenses payable to professionals retained by a creditor’s committee</a:t>
            </a:r>
          </a:p>
          <a:p>
            <a:pPr lvl="1"/>
            <a:r>
              <a:rPr lang="en-US" sz="1700" dirty="0"/>
              <a:t>Court overruled objections by the DIP lender, who argued that a negotiated carve-out in the DIP order should serve as a cap on the Committee professionals’ compensation</a:t>
            </a:r>
          </a:p>
          <a:p>
            <a:pPr lvl="1"/>
            <a:r>
              <a:rPr lang="en-US" sz="1700" dirty="0"/>
              <a:t>Court held the debtors had confirmed a plan of reorganization and thus section 1129(a)(9)(A) applied</a:t>
            </a:r>
          </a:p>
          <a:p>
            <a:r>
              <a:rPr lang="en-US" sz="1700" i="1" dirty="0"/>
              <a:t>In re Cobalt International Energy, Inc., </a:t>
            </a:r>
            <a:r>
              <a:rPr lang="en-US" sz="1700" dirty="0"/>
              <a:t>17-36709 (Bankr. S.D. Tex.) (MI)</a:t>
            </a:r>
            <a:endParaRPr lang="en-US" sz="1700" u="sng" dirty="0"/>
          </a:p>
          <a:p>
            <a:pPr lvl="1"/>
            <a:r>
              <a:rPr lang="en-US" sz="1700" dirty="0"/>
              <a:t>At a January 25, 2018 cash collateral hearing, Judge Isgur stated that a cap on investigation fees in a cash collateral order was permissible</a:t>
            </a:r>
          </a:p>
          <a:p>
            <a:pPr lvl="2"/>
            <a:r>
              <a:rPr lang="en-US" sz="1700" dirty="0"/>
              <a:t>But allowed creditors’ committee professional fees are administrative expenses </a:t>
            </a:r>
            <a:br>
              <a:rPr lang="en-US" sz="1700" dirty="0"/>
            </a:br>
            <a:r>
              <a:rPr lang="en-US" sz="1700" dirty="0"/>
              <a:t>that must be paid to confirm a chapter 11 plan </a:t>
            </a:r>
          </a:p>
          <a:p>
            <a:r>
              <a:rPr lang="en-US" sz="1700" i="1" dirty="0"/>
              <a:t>In re Toys “R” Us Inc., </a:t>
            </a:r>
            <a:r>
              <a:rPr lang="en-US" sz="1700" dirty="0"/>
              <a:t>17-34655 (Bankr. E.D. Va.) </a:t>
            </a:r>
            <a:endParaRPr lang="en-US" sz="1700" u="sng" dirty="0"/>
          </a:p>
          <a:p>
            <a:pPr lvl="1"/>
            <a:r>
              <a:rPr lang="en-US" sz="1700" dirty="0"/>
              <a:t>On March </a:t>
            </a:r>
            <a:r>
              <a:rPr lang="en-US" dirty="0"/>
              <a:t>15, 2018 the debtors announced intention to wind down all U.S. operations and a proposed bifurcation of administrative claims</a:t>
            </a:r>
            <a:endParaRPr lang="en-US" sz="1700" dirty="0"/>
          </a:p>
          <a:p>
            <a:pPr lvl="2"/>
            <a:r>
              <a:rPr lang="en-US" sz="1700" dirty="0"/>
              <a:t>Professional fees projected to exceed DIP budget caps</a:t>
            </a:r>
          </a:p>
          <a:p>
            <a:pPr marL="201168" lvl="1" indent="0">
              <a:buNone/>
            </a:pPr>
            <a:endParaRPr lang="en-US" dirty="0"/>
          </a:p>
        </p:txBody>
      </p:sp>
      <p:sp>
        <p:nvSpPr>
          <p:cNvPr id="11" name="Slide Number Placeholder 3">
            <a:extLst>
              <a:ext uri="{FF2B5EF4-FFF2-40B4-BE49-F238E27FC236}">
                <a16:creationId xmlns="" xmlns:a16="http://schemas.microsoft.com/office/drawing/2014/main" id="{C0BB7346-EA0F-44FD-9EA0-6F277735F3CE}"/>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21</a:t>
            </a:fld>
            <a:endParaRPr lang="en-US" sz="1050" dirty="0">
              <a:solidFill>
                <a:srgbClr val="FFFFFF"/>
              </a:solidFill>
            </a:endParaRPr>
          </a:p>
        </p:txBody>
      </p:sp>
    </p:spTree>
    <p:extLst>
      <p:ext uri="{BB962C8B-B14F-4D97-AF65-F5344CB8AC3E}">
        <p14:creationId xmlns:p14="http://schemas.microsoft.com/office/powerpoint/2010/main" val="1217893074"/>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86605"/>
            <a:ext cx="8686800" cy="856396"/>
          </a:xfrm>
        </p:spPr>
        <p:txBody>
          <a:bodyPr>
            <a:normAutofit/>
          </a:bodyPr>
          <a:lstStyle/>
          <a:p>
            <a:r>
              <a:rPr lang="en-US" sz="4000" dirty="0"/>
              <a:t>Chapter 11 Plan:  Valuation Date</a:t>
            </a:r>
          </a:p>
        </p:txBody>
      </p:sp>
      <p:sp>
        <p:nvSpPr>
          <p:cNvPr id="3" name="Content Placeholder 2"/>
          <p:cNvSpPr>
            <a:spLocks noGrp="1"/>
          </p:cNvSpPr>
          <p:nvPr>
            <p:ph idx="1"/>
          </p:nvPr>
        </p:nvSpPr>
        <p:spPr>
          <a:xfrm>
            <a:off x="822960" y="1447800"/>
            <a:ext cx="7787640" cy="4421294"/>
          </a:xfrm>
        </p:spPr>
        <p:txBody>
          <a:bodyPr>
            <a:noAutofit/>
          </a:bodyPr>
          <a:lstStyle/>
          <a:p>
            <a:pPr marL="201168" lvl="1" indent="0">
              <a:buNone/>
            </a:pPr>
            <a:r>
              <a:rPr lang="en-US" sz="2400" i="1" dirty="0"/>
              <a:t>Houston Sportsnet Finance, L.L.C. v. Houston Astros, L.L.C.</a:t>
            </a:r>
            <a:r>
              <a:rPr lang="en-US" sz="2400" dirty="0"/>
              <a:t> </a:t>
            </a:r>
            <a:endParaRPr lang="en-US" sz="2400" dirty="0" smtClean="0"/>
          </a:p>
          <a:p>
            <a:pPr marL="201168" lvl="1" indent="0">
              <a:buNone/>
            </a:pPr>
            <a:r>
              <a:rPr lang="en-US" sz="2000" dirty="0" smtClean="0"/>
              <a:t>(</a:t>
            </a:r>
            <a:r>
              <a:rPr lang="en-US" sz="2000" i="1" dirty="0"/>
              <a:t>In re Houston Regional Sports Network, L.P.</a:t>
            </a:r>
            <a:r>
              <a:rPr lang="en-US" sz="2000" dirty="0"/>
              <a:t>), 886 F.3d 523 (5th Cir. 2018):</a:t>
            </a:r>
          </a:p>
          <a:p>
            <a:pPr lvl="1"/>
            <a:r>
              <a:rPr lang="en-US" sz="2000" dirty="0"/>
              <a:t>A bankruptcy court is not required to use either the petition date or the effective date for purposes of conducting a valuation</a:t>
            </a:r>
          </a:p>
          <a:p>
            <a:pPr lvl="1"/>
            <a:r>
              <a:rPr lang="en-US" sz="2000" dirty="0"/>
              <a:t>A bankruptcy court has the flexibility to select the valuation date so long as it takes into account the purpose of the valuation and the proposed use or disposition of the collateral at issue</a:t>
            </a:r>
          </a:p>
          <a:p>
            <a:pPr lvl="3"/>
            <a:r>
              <a:rPr lang="en-US" sz="2000" dirty="0"/>
              <a:t>Fifth Circuit had no issue with Judge Isgur using the petition date for valuation purposes, but remanded because “[</a:t>
            </a:r>
            <a:r>
              <a:rPr lang="en-US" sz="2000" dirty="0" smtClean="0"/>
              <a:t>t]he </a:t>
            </a:r>
            <a:r>
              <a:rPr lang="en-US" sz="2000" dirty="0"/>
              <a:t>Agreement must be valued in light of the Plan, without recourse to hypothetical situations which are neither proposed nor likely in this Chapter 11 cram-down” </a:t>
            </a:r>
          </a:p>
        </p:txBody>
      </p:sp>
      <p:sp>
        <p:nvSpPr>
          <p:cNvPr id="4" name="Slide Number Placeholder 3">
            <a:extLst>
              <a:ext uri="{FF2B5EF4-FFF2-40B4-BE49-F238E27FC236}">
                <a16:creationId xmlns="" xmlns:a16="http://schemas.microsoft.com/office/drawing/2014/main" id="{56227FCF-998F-4F72-BD86-B7F1516E171B}"/>
              </a:ext>
            </a:extLst>
          </p:cNvPr>
          <p:cNvSpPr>
            <a:spLocks noGrp="1"/>
          </p:cNvSpPr>
          <p:nvPr>
            <p:ph type="sldNum" sz="quarter" idx="12"/>
          </p:nvPr>
        </p:nvSpPr>
        <p:spPr/>
        <p:txBody>
          <a:bodyPr/>
          <a:lstStyle/>
          <a:p>
            <a:fld id="{F4CF654B-DC5F-4C85-B283-350A93E5A962}" type="slidenum">
              <a:rPr lang="en-US" smtClean="0"/>
              <a:pPr/>
              <a:t>22</a:t>
            </a:fld>
            <a:endParaRPr lang="en-US" dirty="0"/>
          </a:p>
        </p:txBody>
      </p:sp>
    </p:spTree>
    <p:extLst>
      <p:ext uri="{BB962C8B-B14F-4D97-AF65-F5344CB8AC3E}">
        <p14:creationId xmlns:p14="http://schemas.microsoft.com/office/powerpoint/2010/main" val="3187151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752600"/>
            <a:ext cx="7543800" cy="1066800"/>
          </a:xfrm>
        </p:spPr>
        <p:txBody>
          <a:bodyPr/>
          <a:lstStyle/>
          <a:p>
            <a:pPr marL="201168" lvl="1" indent="0">
              <a:buNone/>
            </a:pPr>
            <a:r>
              <a:rPr lang="en-US" sz="2000" dirty="0"/>
              <a:t>HRSN involved a valuation for a chapter 11 cram down plan</a:t>
            </a:r>
          </a:p>
          <a:p>
            <a:pPr marL="201168" lvl="1" indent="0">
              <a:buNone/>
            </a:pPr>
            <a:r>
              <a:rPr lang="en-US" sz="2000" dirty="0"/>
              <a:t>Does the flexible approach apply to Section 506(a) valuation in non-cram down situations</a:t>
            </a:r>
            <a:r>
              <a:rPr lang="en-US" sz="2000" dirty="0" smtClean="0"/>
              <a:t>?</a:t>
            </a:r>
            <a:r>
              <a:rPr lang="en-US" dirty="0" smtClean="0"/>
              <a:t> </a:t>
            </a:r>
            <a:endParaRPr lang="en-US" dirty="0"/>
          </a:p>
        </p:txBody>
      </p:sp>
      <p:sp>
        <p:nvSpPr>
          <p:cNvPr id="4" name="Slide Number Placeholder 3"/>
          <p:cNvSpPr>
            <a:spLocks noGrp="1"/>
          </p:cNvSpPr>
          <p:nvPr>
            <p:ph type="sldNum" sz="quarter" idx="12"/>
          </p:nvPr>
        </p:nvSpPr>
        <p:spPr/>
        <p:txBody>
          <a:bodyPr/>
          <a:lstStyle/>
          <a:p>
            <a:fld id="{F4CF654B-DC5F-4C85-B283-350A93E5A962}" type="slidenum">
              <a:rPr lang="en-US" smtClean="0"/>
              <a:pPr/>
              <a:t>23</a:t>
            </a:fld>
            <a:endParaRPr lang="en-US" dirty="0"/>
          </a:p>
        </p:txBody>
      </p:sp>
      <p:sp>
        <p:nvSpPr>
          <p:cNvPr id="5" name="Title 1"/>
          <p:cNvSpPr txBox="1">
            <a:spLocks/>
          </p:cNvSpPr>
          <p:nvPr/>
        </p:nvSpPr>
        <p:spPr>
          <a:xfrm>
            <a:off x="381000" y="286605"/>
            <a:ext cx="8686800" cy="856396"/>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4000" smtClean="0"/>
              <a:t>Chapter 11 Plan:  Valuation Date</a:t>
            </a:r>
            <a:endParaRPr lang="en-US" sz="4000" dirty="0"/>
          </a:p>
        </p:txBody>
      </p:sp>
      <p:graphicFrame>
        <p:nvGraphicFramePr>
          <p:cNvPr id="7" name="Diagram 6"/>
          <p:cNvGraphicFramePr/>
          <p:nvPr>
            <p:extLst>
              <p:ext uri="{D42A27DB-BD31-4B8C-83A1-F6EECF244321}">
                <p14:modId xmlns:p14="http://schemas.microsoft.com/office/powerpoint/2010/main" val="3594429496"/>
              </p:ext>
            </p:extLst>
          </p:nvPr>
        </p:nvGraphicFramePr>
        <p:xfrm>
          <a:off x="762000" y="2590800"/>
          <a:ext cx="73152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8859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940040" cy="856396"/>
          </a:xfrm>
        </p:spPr>
        <p:txBody>
          <a:bodyPr>
            <a:normAutofit fontScale="90000"/>
          </a:bodyPr>
          <a:lstStyle/>
          <a:p>
            <a:pPr algn="ctr"/>
            <a:r>
              <a:rPr lang="en-US" sz="4000" dirty="0"/>
              <a:t>Chapter 11 Plan: Cramdown Interest Rate</a:t>
            </a:r>
          </a:p>
        </p:txBody>
      </p:sp>
      <p:sp>
        <p:nvSpPr>
          <p:cNvPr id="3" name="Content Placeholder 2"/>
          <p:cNvSpPr>
            <a:spLocks noGrp="1"/>
          </p:cNvSpPr>
          <p:nvPr>
            <p:ph idx="1"/>
          </p:nvPr>
        </p:nvSpPr>
        <p:spPr>
          <a:xfrm>
            <a:off x="536285" y="1447800"/>
            <a:ext cx="8077940" cy="4572000"/>
          </a:xfrm>
        </p:spPr>
        <p:txBody>
          <a:bodyPr>
            <a:normAutofit/>
          </a:bodyPr>
          <a:lstStyle/>
          <a:p>
            <a:pPr marL="201168" lvl="1" indent="0" algn="ctr">
              <a:buNone/>
            </a:pPr>
            <a:endParaRPr lang="en-US" b="1" dirty="0"/>
          </a:p>
          <a:p>
            <a:pPr marL="201168" lvl="1" indent="0" algn="ctr">
              <a:buNone/>
            </a:pPr>
            <a:r>
              <a:rPr lang="en-US" b="1" i="1" dirty="0"/>
              <a:t>In the Context of Chapter 11 Plans, There is a Split of Authority on the Process to Determine a Cramdown Interest Rate for a Dissenting Secured Creditor Class</a:t>
            </a:r>
          </a:p>
          <a:p>
            <a:pPr marL="201168" lvl="1" indent="0" algn="ctr">
              <a:buNone/>
            </a:pPr>
            <a:endParaRPr lang="en-US" b="1" i="1" dirty="0"/>
          </a:p>
          <a:p>
            <a:pPr marL="201168" lvl="1" indent="0" algn="ctr">
              <a:buNone/>
            </a:pPr>
            <a:r>
              <a:rPr lang="en-US" b="1" dirty="0"/>
              <a:t>Split based on differing interpretations of </a:t>
            </a:r>
            <a:br>
              <a:rPr lang="en-US" b="1" dirty="0"/>
            </a:br>
            <a:r>
              <a:rPr lang="en-US" b="1" dirty="0"/>
              <a:t>the famous footnote 14 in </a:t>
            </a:r>
            <a:r>
              <a:rPr lang="en-US" b="1" i="1" dirty="0"/>
              <a:t>Till v. SCS Credit Corp.,</a:t>
            </a:r>
            <a:r>
              <a:rPr lang="en-US" b="1" dirty="0"/>
              <a:t> 541 U.S. 465 (2004) </a:t>
            </a:r>
            <a:endParaRPr lang="en-US" b="1" i="1" dirty="0"/>
          </a:p>
          <a:p>
            <a:pPr marL="201168" lvl="1" indent="0" algn="ctr">
              <a:buNone/>
            </a:pPr>
            <a:r>
              <a:rPr lang="en-US" b="1" i="1" dirty="0"/>
              <a:t>Formula method or </a:t>
            </a:r>
          </a:p>
          <a:p>
            <a:pPr marL="201168" lvl="1" indent="0" algn="ctr">
              <a:buNone/>
            </a:pPr>
            <a:r>
              <a:rPr lang="en-US" b="1" i="1" dirty="0"/>
              <a:t>Efficient market test then, if none exists, Formula Method</a:t>
            </a:r>
            <a:endParaRPr lang="en-US" b="1" dirty="0"/>
          </a:p>
          <a:p>
            <a:pPr marL="201168" lvl="1" indent="0">
              <a:buNone/>
            </a:pPr>
            <a:endParaRPr lang="en-US" dirty="0"/>
          </a:p>
          <a:p>
            <a:pPr marL="201168" lvl="1" indent="0">
              <a:buNone/>
            </a:pPr>
            <a:r>
              <a:rPr lang="en-US" b="1" i="1" dirty="0"/>
              <a:t> </a:t>
            </a:r>
          </a:p>
        </p:txBody>
      </p:sp>
      <p:sp>
        <p:nvSpPr>
          <p:cNvPr id="4" name="Rectangle 3"/>
          <p:cNvSpPr/>
          <p:nvPr/>
        </p:nvSpPr>
        <p:spPr>
          <a:xfrm>
            <a:off x="822960" y="3962400"/>
            <a:ext cx="754454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1168" lvl="1" indent="0">
              <a:buNone/>
            </a:pPr>
            <a:r>
              <a:rPr lang="en-US" sz="1600" dirty="0"/>
              <a:t>Because every cramdown loan is imposed by a court over the objection of the secured creditor, there is no free market of willing cramdown lenders</a:t>
            </a:r>
            <a:r>
              <a:rPr lang="en-US" sz="1600" i="1" dirty="0"/>
              <a:t>. </a:t>
            </a:r>
            <a:r>
              <a:rPr lang="en-US" sz="1600" b="1" i="1" dirty="0"/>
              <a:t>Interestingly, the same is not true in the Chapter 11 context, as numerous lenders advertise financing for Chapter 11 debtors in possession</a:t>
            </a:r>
            <a:r>
              <a:rPr lang="en-US" sz="1600" dirty="0"/>
              <a:t>. . . </a:t>
            </a:r>
            <a:r>
              <a:rPr lang="en-US" sz="1600" b="1" i="1" dirty="0"/>
              <a:t>Thus, when picking a cramdown rate in a Chapter 11 case, it might make sense to ask what rate an efficient market would produce. </a:t>
            </a:r>
          </a:p>
        </p:txBody>
      </p:sp>
      <p:sp>
        <p:nvSpPr>
          <p:cNvPr id="5" name="Slide Number Placeholder 4">
            <a:extLst>
              <a:ext uri="{FF2B5EF4-FFF2-40B4-BE49-F238E27FC236}">
                <a16:creationId xmlns="" xmlns:a16="http://schemas.microsoft.com/office/drawing/2014/main" id="{4342E9D6-EBF5-4C7D-A3AC-DB0F4087CA06}"/>
              </a:ext>
            </a:extLst>
          </p:cNvPr>
          <p:cNvSpPr>
            <a:spLocks noGrp="1"/>
          </p:cNvSpPr>
          <p:nvPr>
            <p:ph type="sldNum" sz="quarter" idx="12"/>
          </p:nvPr>
        </p:nvSpPr>
        <p:spPr/>
        <p:txBody>
          <a:bodyPr/>
          <a:lstStyle/>
          <a:p>
            <a:fld id="{F4CF654B-DC5F-4C85-B283-350A93E5A962}" type="slidenum">
              <a:rPr lang="en-US" smtClean="0"/>
              <a:pPr/>
              <a:t>24</a:t>
            </a:fld>
            <a:endParaRPr lang="en-US" dirty="0"/>
          </a:p>
        </p:txBody>
      </p:sp>
    </p:spTree>
    <p:extLst>
      <p:ext uri="{BB962C8B-B14F-4D97-AF65-F5344CB8AC3E}">
        <p14:creationId xmlns:p14="http://schemas.microsoft.com/office/powerpoint/2010/main" val="1699004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940040" cy="856396"/>
          </a:xfrm>
        </p:spPr>
        <p:txBody>
          <a:bodyPr>
            <a:normAutofit fontScale="90000"/>
          </a:bodyPr>
          <a:lstStyle/>
          <a:p>
            <a:pPr algn="ctr"/>
            <a:r>
              <a:rPr lang="en-US" sz="4000" dirty="0"/>
              <a:t>Chapter 11 Plan:  Cramdown Interest Rate</a:t>
            </a:r>
          </a:p>
        </p:txBody>
      </p:sp>
      <p:sp>
        <p:nvSpPr>
          <p:cNvPr id="3" name="Content Placeholder 2"/>
          <p:cNvSpPr>
            <a:spLocks noGrp="1"/>
          </p:cNvSpPr>
          <p:nvPr>
            <p:ph idx="1"/>
          </p:nvPr>
        </p:nvSpPr>
        <p:spPr>
          <a:xfrm>
            <a:off x="1021080" y="1447800"/>
            <a:ext cx="7543800" cy="4800600"/>
          </a:xfrm>
        </p:spPr>
        <p:txBody>
          <a:bodyPr>
            <a:noAutofit/>
          </a:bodyPr>
          <a:lstStyle/>
          <a:p>
            <a:pPr lvl="1"/>
            <a:r>
              <a:rPr lang="en-US" sz="1600" dirty="0"/>
              <a:t>Sixth Circuit held that cramdown rates in chapter 11 should be calculated using the formula method only where no “efficient market rate” exists:</a:t>
            </a:r>
          </a:p>
          <a:p>
            <a:pPr lvl="3"/>
            <a:r>
              <a:rPr lang="en-US" sz="1600" i="1" dirty="0"/>
              <a:t>In re American HomePatient, Inc</a:t>
            </a:r>
            <a:r>
              <a:rPr lang="en-US" sz="1600" dirty="0"/>
              <a:t>., 420 F.3d 559, 568 (6th Cir. 2005)</a:t>
            </a:r>
          </a:p>
          <a:p>
            <a:pPr lvl="3"/>
            <a:endParaRPr lang="en-US" sz="1600" dirty="0"/>
          </a:p>
          <a:p>
            <a:pPr lvl="1"/>
            <a:r>
              <a:rPr lang="en-US" sz="1600" i="1" dirty="0"/>
              <a:t>In re Texas Grand Prairie Hotel Realty, L.L.C.</a:t>
            </a:r>
            <a:r>
              <a:rPr lang="en-US" sz="1600" dirty="0"/>
              <a:t>, 710 F.3d 324 (5th Cir. 2013), the Fifth Circuit affirmed a bankruptcy court confirmation order applying the formula method</a:t>
            </a:r>
          </a:p>
          <a:p>
            <a:pPr lvl="2"/>
            <a:r>
              <a:rPr lang="en-US" sz="1600" dirty="0"/>
              <a:t>Fifth Circuit did not adopt two-step approach or direct use of formula method</a:t>
            </a:r>
          </a:p>
          <a:p>
            <a:pPr lvl="2"/>
            <a:r>
              <a:rPr lang="en-US" sz="1600" dirty="0"/>
              <a:t>Parties agreed on application of prime-plus formula method</a:t>
            </a:r>
          </a:p>
          <a:p>
            <a:pPr lvl="2"/>
            <a:r>
              <a:rPr lang="en-US" sz="1600" dirty="0"/>
              <a:t>“Efficient market” for financing exists in chapter 11 only if the market offers a loan with a “term, size, and collateral comparable to the forced loan contemplated under the cramdown plan”</a:t>
            </a:r>
          </a:p>
          <a:p>
            <a:pPr lvl="2"/>
            <a:endParaRPr lang="en-US" sz="1600" dirty="0"/>
          </a:p>
          <a:p>
            <a:pPr lvl="1"/>
            <a:r>
              <a:rPr lang="en-US" sz="1600" i="1" dirty="0"/>
              <a:t>In re LMR, LLC</a:t>
            </a:r>
            <a:r>
              <a:rPr lang="en-US" sz="1600" dirty="0"/>
              <a:t>, 469 B.R. 410 (Bankr. W.D. Tex. 2013), Judge Mott applied the formula method to a cramdown chapter 11 plan </a:t>
            </a:r>
          </a:p>
          <a:p>
            <a:pPr lvl="2"/>
            <a:r>
              <a:rPr lang="en-US" sz="1600" dirty="0"/>
              <a:t>Recognized cases applying the two-step approach and, assuming applicable, held no efficient market </a:t>
            </a:r>
          </a:p>
          <a:p>
            <a:pPr lvl="2"/>
            <a:endParaRPr lang="en-US" sz="1600" dirty="0"/>
          </a:p>
          <a:p>
            <a:pPr lvl="2"/>
            <a:endParaRPr lang="en-US" sz="1600" dirty="0"/>
          </a:p>
        </p:txBody>
      </p:sp>
      <p:sp>
        <p:nvSpPr>
          <p:cNvPr id="4" name="Slide Number Placeholder 3">
            <a:extLst>
              <a:ext uri="{FF2B5EF4-FFF2-40B4-BE49-F238E27FC236}">
                <a16:creationId xmlns="" xmlns:a16="http://schemas.microsoft.com/office/drawing/2014/main" id="{6A771A76-EDCB-4BE9-B35E-07F6CEF67A1C}"/>
              </a:ext>
            </a:extLst>
          </p:cNvPr>
          <p:cNvSpPr>
            <a:spLocks noGrp="1"/>
          </p:cNvSpPr>
          <p:nvPr>
            <p:ph type="sldNum" sz="quarter" idx="12"/>
          </p:nvPr>
        </p:nvSpPr>
        <p:spPr/>
        <p:txBody>
          <a:bodyPr/>
          <a:lstStyle/>
          <a:p>
            <a:fld id="{F4CF654B-DC5F-4C85-B283-350A93E5A962}" type="slidenum">
              <a:rPr lang="en-US" smtClean="0"/>
              <a:pPr/>
              <a:t>25</a:t>
            </a:fld>
            <a:endParaRPr lang="en-US" dirty="0"/>
          </a:p>
        </p:txBody>
      </p:sp>
    </p:spTree>
    <p:extLst>
      <p:ext uri="{BB962C8B-B14F-4D97-AF65-F5344CB8AC3E}">
        <p14:creationId xmlns:p14="http://schemas.microsoft.com/office/powerpoint/2010/main" val="235306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940040" cy="856396"/>
          </a:xfrm>
        </p:spPr>
        <p:txBody>
          <a:bodyPr>
            <a:normAutofit fontScale="90000"/>
          </a:bodyPr>
          <a:lstStyle/>
          <a:p>
            <a:pPr algn="ctr"/>
            <a:r>
              <a:rPr lang="en-US" sz="4000" dirty="0"/>
              <a:t>Chapter 11 Plan:  Cramdown Interest Rate</a:t>
            </a:r>
          </a:p>
        </p:txBody>
      </p:sp>
      <p:sp>
        <p:nvSpPr>
          <p:cNvPr id="3" name="Content Placeholder 2"/>
          <p:cNvSpPr>
            <a:spLocks noGrp="1"/>
          </p:cNvSpPr>
          <p:nvPr>
            <p:ph idx="1"/>
          </p:nvPr>
        </p:nvSpPr>
        <p:spPr>
          <a:xfrm>
            <a:off x="1021080" y="1447800"/>
            <a:ext cx="7543800" cy="4572000"/>
          </a:xfrm>
        </p:spPr>
        <p:txBody>
          <a:bodyPr>
            <a:normAutofit/>
          </a:bodyPr>
          <a:lstStyle/>
          <a:p>
            <a:pPr marL="201168" lvl="1" indent="0">
              <a:buNone/>
            </a:pPr>
            <a:r>
              <a:rPr lang="en-US" i="1" dirty="0"/>
              <a:t>In re MPM Silicones, L.L.C.</a:t>
            </a:r>
            <a:r>
              <a:rPr lang="en-US" dirty="0"/>
              <a:t>, 874 F.3d 787 (2d. Cir. 2017)</a:t>
            </a:r>
          </a:p>
          <a:p>
            <a:pPr lvl="1"/>
            <a:r>
              <a:rPr lang="en-US" dirty="0"/>
              <a:t>The Second Circuit overruled lower courts and adopted the Sixth Circuit two-step approach (i) first inquiring whether there is an efficient market and (ii) if there is no such market, applying the formula method</a:t>
            </a:r>
          </a:p>
          <a:p>
            <a:pPr marL="201168" lvl="1" indent="0">
              <a:buNone/>
            </a:pPr>
            <a:endParaRPr lang="en-US" dirty="0"/>
          </a:p>
          <a:p>
            <a:pPr lvl="1"/>
            <a:r>
              <a:rPr lang="en-US" dirty="0"/>
              <a:t>The Second Circuit noted that the Fifth Circuit in </a:t>
            </a:r>
            <a:r>
              <a:rPr lang="en-US" i="1" dirty="0"/>
              <a:t>In re Texas Grand Prairie Hotel Realty, L.L.C.</a:t>
            </a:r>
            <a:r>
              <a:rPr lang="en-US" dirty="0"/>
              <a:t> held that markets for financing are efficient:</a:t>
            </a:r>
          </a:p>
          <a:p>
            <a:pPr lvl="2"/>
            <a:r>
              <a:rPr lang="en-US" sz="1800" dirty="0"/>
              <a:t>If “[t]hey offer a loan with a term, size and collateral comparable to the forced loan contemplated under the cramdown plan” </a:t>
            </a:r>
          </a:p>
          <a:p>
            <a:pPr lvl="2"/>
            <a:r>
              <a:rPr lang="en-US" sz="1800" dirty="0"/>
              <a:t>Second Circuit cites to testimony of experts arguing an efficient market may have existed for replacement notes at issue</a:t>
            </a:r>
          </a:p>
          <a:p>
            <a:pPr lvl="2"/>
            <a:endParaRPr lang="en-US" sz="1800" dirty="0"/>
          </a:p>
          <a:p>
            <a:pPr lvl="1"/>
            <a:r>
              <a:rPr lang="en-US" dirty="0"/>
              <a:t>The Second Circuit remanded on issue of whether an efficient market exists</a:t>
            </a:r>
          </a:p>
          <a:p>
            <a:pPr lvl="3"/>
            <a:endParaRPr lang="en-US" sz="1600" dirty="0"/>
          </a:p>
        </p:txBody>
      </p:sp>
      <p:sp>
        <p:nvSpPr>
          <p:cNvPr id="4" name="Slide Number Placeholder 3">
            <a:extLst>
              <a:ext uri="{FF2B5EF4-FFF2-40B4-BE49-F238E27FC236}">
                <a16:creationId xmlns="" xmlns:a16="http://schemas.microsoft.com/office/drawing/2014/main" id="{B4340789-393C-47BC-8633-DA74527B1AF4}"/>
              </a:ext>
            </a:extLst>
          </p:cNvPr>
          <p:cNvSpPr>
            <a:spLocks noGrp="1"/>
          </p:cNvSpPr>
          <p:nvPr>
            <p:ph type="sldNum" sz="quarter" idx="12"/>
          </p:nvPr>
        </p:nvSpPr>
        <p:spPr/>
        <p:txBody>
          <a:bodyPr/>
          <a:lstStyle/>
          <a:p>
            <a:fld id="{F4CF654B-DC5F-4C85-B283-350A93E5A962}" type="slidenum">
              <a:rPr lang="en-US" smtClean="0"/>
              <a:pPr/>
              <a:t>26</a:t>
            </a:fld>
            <a:endParaRPr lang="en-US" dirty="0"/>
          </a:p>
        </p:txBody>
      </p:sp>
    </p:spTree>
    <p:extLst>
      <p:ext uri="{BB962C8B-B14F-4D97-AF65-F5344CB8AC3E}">
        <p14:creationId xmlns:p14="http://schemas.microsoft.com/office/powerpoint/2010/main" val="2792190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940040" cy="856396"/>
          </a:xfrm>
        </p:spPr>
        <p:txBody>
          <a:bodyPr>
            <a:normAutofit fontScale="90000"/>
          </a:bodyPr>
          <a:lstStyle/>
          <a:p>
            <a:pPr algn="ctr"/>
            <a:r>
              <a:rPr lang="en-US" sz="4000" dirty="0"/>
              <a:t>Chapter 11 Plan:  Cramdown Interest Rate</a:t>
            </a:r>
          </a:p>
        </p:txBody>
      </p:sp>
      <p:sp>
        <p:nvSpPr>
          <p:cNvPr id="3" name="Content Placeholder 2"/>
          <p:cNvSpPr>
            <a:spLocks noGrp="1"/>
          </p:cNvSpPr>
          <p:nvPr>
            <p:ph idx="1"/>
          </p:nvPr>
        </p:nvSpPr>
        <p:spPr>
          <a:xfrm>
            <a:off x="1021080" y="1981200"/>
            <a:ext cx="7543800" cy="2514600"/>
          </a:xfrm>
        </p:spPr>
        <p:txBody>
          <a:bodyPr>
            <a:normAutofit/>
          </a:bodyPr>
          <a:lstStyle/>
          <a:p>
            <a:pPr marL="201168" lvl="1" indent="0" algn="ctr">
              <a:buNone/>
            </a:pPr>
            <a:endParaRPr lang="en-US" b="1" i="1" dirty="0"/>
          </a:p>
          <a:p>
            <a:pPr marL="201168" lvl="1" indent="0">
              <a:buNone/>
            </a:pPr>
            <a:endParaRPr lang="en-US" b="1" i="1" dirty="0"/>
          </a:p>
          <a:p>
            <a:pPr marL="201168" lvl="1" indent="0">
              <a:buNone/>
            </a:pPr>
            <a:endParaRPr lang="en-US" b="1" i="1" dirty="0"/>
          </a:p>
        </p:txBody>
      </p:sp>
      <p:sp>
        <p:nvSpPr>
          <p:cNvPr id="4" name="Slide Number Placeholder 3">
            <a:extLst>
              <a:ext uri="{FF2B5EF4-FFF2-40B4-BE49-F238E27FC236}">
                <a16:creationId xmlns="" xmlns:a16="http://schemas.microsoft.com/office/drawing/2014/main" id="{8D97F896-73F1-492E-AC5C-EDC183ECDA51}"/>
              </a:ext>
            </a:extLst>
          </p:cNvPr>
          <p:cNvSpPr>
            <a:spLocks noGrp="1"/>
          </p:cNvSpPr>
          <p:nvPr>
            <p:ph type="sldNum" sz="quarter" idx="12"/>
          </p:nvPr>
        </p:nvSpPr>
        <p:spPr/>
        <p:txBody>
          <a:bodyPr/>
          <a:lstStyle/>
          <a:p>
            <a:fld id="{F4CF654B-DC5F-4C85-B283-350A93E5A962}" type="slidenum">
              <a:rPr lang="en-US" smtClean="0"/>
              <a:pPr/>
              <a:t>27</a:t>
            </a:fld>
            <a:endParaRPr lang="en-US" dirty="0"/>
          </a:p>
        </p:txBody>
      </p:sp>
      <p:graphicFrame>
        <p:nvGraphicFramePr>
          <p:cNvPr id="5" name="Diagram 4"/>
          <p:cNvGraphicFramePr/>
          <p:nvPr>
            <p:extLst>
              <p:ext uri="{D42A27DB-BD31-4B8C-83A1-F6EECF244321}">
                <p14:modId xmlns:p14="http://schemas.microsoft.com/office/powerpoint/2010/main" val="3708300483"/>
              </p:ext>
            </p:extLst>
          </p:nvPr>
        </p:nvGraphicFramePr>
        <p:xfrm>
          <a:off x="381000" y="1803400"/>
          <a:ext cx="8534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3835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normAutofit/>
          </a:bodyPr>
          <a:lstStyle/>
          <a:p>
            <a:pPr algn="ctr"/>
            <a:r>
              <a:rPr lang="en-US" sz="4000" dirty="0"/>
              <a:t>Chapter 11 Plan: Gifting</a:t>
            </a:r>
          </a:p>
        </p:txBody>
      </p:sp>
      <p:sp>
        <p:nvSpPr>
          <p:cNvPr id="3" name="Content Placeholder 2"/>
          <p:cNvSpPr>
            <a:spLocks noGrp="1"/>
          </p:cNvSpPr>
          <p:nvPr>
            <p:ph idx="1"/>
          </p:nvPr>
        </p:nvSpPr>
        <p:spPr>
          <a:xfrm>
            <a:off x="822960" y="1524000"/>
            <a:ext cx="7543800" cy="4478866"/>
          </a:xfrm>
        </p:spPr>
        <p:txBody>
          <a:bodyPr>
            <a:normAutofit/>
          </a:bodyPr>
          <a:lstStyle/>
          <a:p>
            <a:pPr marL="201168" lvl="1" indent="0">
              <a:buNone/>
            </a:pPr>
            <a:r>
              <a:rPr lang="en-US" i="1" dirty="0"/>
              <a:t>In re Nuverra Environmental Solutions</a:t>
            </a:r>
            <a:r>
              <a:rPr lang="en-US" dirty="0"/>
              <a:t>, Case No. 17-10949 (Bankr. D. Del. 2017)</a:t>
            </a:r>
          </a:p>
          <a:p>
            <a:pPr lvl="1"/>
            <a:r>
              <a:rPr lang="en-US" dirty="0"/>
              <a:t>Chapter 11 plan separately classified 2 classes of unsecured creditors:   </a:t>
            </a:r>
          </a:p>
          <a:p>
            <a:pPr lvl="3"/>
            <a:r>
              <a:rPr lang="en-US" sz="1800" dirty="0"/>
              <a:t>a business and trade class </a:t>
            </a:r>
          </a:p>
          <a:p>
            <a:pPr lvl="3"/>
            <a:r>
              <a:rPr lang="en-US" sz="1800" dirty="0"/>
              <a:t>an unsecured noteholder class </a:t>
            </a:r>
          </a:p>
          <a:p>
            <a:pPr marL="566928" lvl="3" indent="0">
              <a:buNone/>
            </a:pPr>
            <a:endParaRPr lang="en-US" sz="1800" dirty="0"/>
          </a:p>
          <a:p>
            <a:pPr lvl="1"/>
            <a:r>
              <a:rPr lang="en-US" dirty="0"/>
              <a:t>Business and trade class received a distribution in the form of a gift from secured creditors that rendered the class unimpaired (100% recovery)</a:t>
            </a:r>
          </a:p>
          <a:p>
            <a:pPr marL="201168" lvl="1" indent="0">
              <a:buNone/>
            </a:pPr>
            <a:endParaRPr lang="en-US" dirty="0"/>
          </a:p>
          <a:p>
            <a:pPr lvl="1"/>
            <a:r>
              <a:rPr lang="en-US" dirty="0"/>
              <a:t>Unsecured noteholders received no gift and an estimated 1% recovery on account of notes claims</a:t>
            </a:r>
          </a:p>
          <a:p>
            <a:pPr lvl="2"/>
            <a:endParaRPr lang="en-US" dirty="0"/>
          </a:p>
        </p:txBody>
      </p:sp>
      <p:sp>
        <p:nvSpPr>
          <p:cNvPr id="4" name="Slide Number Placeholder 3">
            <a:extLst>
              <a:ext uri="{FF2B5EF4-FFF2-40B4-BE49-F238E27FC236}">
                <a16:creationId xmlns="" xmlns:a16="http://schemas.microsoft.com/office/drawing/2014/main" id="{47D3120E-7060-44A5-819E-4E001AAA9629}"/>
              </a:ext>
            </a:extLst>
          </p:cNvPr>
          <p:cNvSpPr>
            <a:spLocks noGrp="1"/>
          </p:cNvSpPr>
          <p:nvPr>
            <p:ph type="sldNum" sz="quarter" idx="12"/>
          </p:nvPr>
        </p:nvSpPr>
        <p:spPr/>
        <p:txBody>
          <a:bodyPr/>
          <a:lstStyle/>
          <a:p>
            <a:fld id="{F4CF654B-DC5F-4C85-B283-350A93E5A962}" type="slidenum">
              <a:rPr lang="en-US" smtClean="0"/>
              <a:pPr/>
              <a:t>28</a:t>
            </a:fld>
            <a:endParaRPr lang="en-US" dirty="0"/>
          </a:p>
        </p:txBody>
      </p:sp>
    </p:spTree>
    <p:extLst>
      <p:ext uri="{BB962C8B-B14F-4D97-AF65-F5344CB8AC3E}">
        <p14:creationId xmlns:p14="http://schemas.microsoft.com/office/powerpoint/2010/main" val="334595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normAutofit/>
          </a:bodyPr>
          <a:lstStyle/>
          <a:p>
            <a:pPr algn="ctr"/>
            <a:r>
              <a:rPr lang="en-US" sz="4000" dirty="0"/>
              <a:t>Chapter 11 Plan: Gifting</a:t>
            </a:r>
          </a:p>
        </p:txBody>
      </p:sp>
      <p:sp>
        <p:nvSpPr>
          <p:cNvPr id="3" name="Content Placeholder 2"/>
          <p:cNvSpPr>
            <a:spLocks noGrp="1"/>
          </p:cNvSpPr>
          <p:nvPr>
            <p:ph idx="1"/>
          </p:nvPr>
        </p:nvSpPr>
        <p:spPr>
          <a:xfrm>
            <a:off x="685800" y="1532602"/>
            <a:ext cx="7772400" cy="4715797"/>
          </a:xfrm>
        </p:spPr>
        <p:txBody>
          <a:bodyPr>
            <a:normAutofit/>
          </a:bodyPr>
          <a:lstStyle/>
          <a:p>
            <a:pPr marL="201168" lvl="1" indent="0">
              <a:buNone/>
            </a:pPr>
            <a:r>
              <a:rPr lang="en-US" dirty="0"/>
              <a:t>Debtors stressed difference between vertical gifting and horizontal gifting</a:t>
            </a:r>
          </a:p>
          <a:p>
            <a:pPr lvl="2"/>
            <a:r>
              <a:rPr lang="en-US" sz="1800" dirty="0"/>
              <a:t>Vertical gifting:  gifting to a junior class of creditors (or equity holders) </a:t>
            </a:r>
          </a:p>
          <a:p>
            <a:pPr marL="384048" lvl="2" indent="0">
              <a:buNone/>
            </a:pPr>
            <a:endParaRPr lang="en-US" sz="1800" dirty="0"/>
          </a:p>
          <a:p>
            <a:pPr marL="384048" lvl="2" indent="0">
              <a:buNone/>
            </a:pPr>
            <a:endParaRPr lang="en-US" sz="1800" dirty="0"/>
          </a:p>
          <a:p>
            <a:pPr marL="384048" lvl="2" indent="0">
              <a:buNone/>
            </a:pPr>
            <a:endParaRPr lang="en-US" sz="1800" dirty="0"/>
          </a:p>
          <a:p>
            <a:pPr marL="384048" lvl="2" indent="0">
              <a:buNone/>
            </a:pPr>
            <a:endParaRPr lang="en-US" sz="1800" dirty="0"/>
          </a:p>
          <a:p>
            <a:pPr marL="384048" lvl="2" indent="0">
              <a:buNone/>
            </a:pPr>
            <a:endParaRPr lang="en-US" sz="1800" dirty="0"/>
          </a:p>
          <a:p>
            <a:pPr marL="384048" lvl="2" indent="0">
              <a:buNone/>
            </a:pPr>
            <a:endParaRPr lang="en-US" sz="1800" dirty="0"/>
          </a:p>
          <a:p>
            <a:pPr lvl="2"/>
            <a:endParaRPr lang="en-US" sz="1800" dirty="0"/>
          </a:p>
          <a:p>
            <a:pPr lvl="2"/>
            <a:r>
              <a:rPr lang="en-US" sz="1800" dirty="0"/>
              <a:t>Horizontal gifting: gifting among similarly-situated creditors of equal priority</a:t>
            </a:r>
          </a:p>
          <a:p>
            <a:pPr lvl="2"/>
            <a:endParaRPr lang="en-US" sz="1800" dirty="0"/>
          </a:p>
          <a:p>
            <a:pPr marL="384048" lvl="2" indent="0">
              <a:buNone/>
            </a:pPr>
            <a:r>
              <a:rPr lang="en-US" sz="1800" dirty="0"/>
              <a:t> </a:t>
            </a:r>
          </a:p>
          <a:p>
            <a:pPr marL="384048" lvl="2" indent="0">
              <a:buNone/>
            </a:pPr>
            <a:endParaRPr lang="en-US" dirty="0"/>
          </a:p>
        </p:txBody>
      </p:sp>
      <p:sp>
        <p:nvSpPr>
          <p:cNvPr id="4" name="Rectangle 3"/>
          <p:cNvSpPr/>
          <p:nvPr/>
        </p:nvSpPr>
        <p:spPr>
          <a:xfrm>
            <a:off x="3429000" y="2590800"/>
            <a:ext cx="2286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Secured Creditor</a:t>
            </a:r>
          </a:p>
        </p:txBody>
      </p:sp>
      <p:sp>
        <p:nvSpPr>
          <p:cNvPr id="5" name="Rectangle 4"/>
          <p:cNvSpPr/>
          <p:nvPr/>
        </p:nvSpPr>
        <p:spPr>
          <a:xfrm>
            <a:off x="3429000" y="3162299"/>
            <a:ext cx="2286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Unsecured Creditor</a:t>
            </a:r>
          </a:p>
        </p:txBody>
      </p:sp>
      <p:sp>
        <p:nvSpPr>
          <p:cNvPr id="6" name="Rectangle 5"/>
          <p:cNvSpPr/>
          <p:nvPr/>
        </p:nvSpPr>
        <p:spPr>
          <a:xfrm>
            <a:off x="3429000" y="3772036"/>
            <a:ext cx="2286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Junior Creditor/Equity</a:t>
            </a:r>
          </a:p>
        </p:txBody>
      </p:sp>
      <p:sp>
        <p:nvSpPr>
          <p:cNvPr id="7" name="Arc 6"/>
          <p:cNvSpPr/>
          <p:nvPr/>
        </p:nvSpPr>
        <p:spPr>
          <a:xfrm>
            <a:off x="2438400" y="2743200"/>
            <a:ext cx="1828800" cy="1286797"/>
          </a:xfrm>
          <a:prstGeom prst="arc">
            <a:avLst>
              <a:gd name="adj1" fmla="val 5170003"/>
              <a:gd name="adj2" fmla="val 1635929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Oval 7"/>
          <p:cNvSpPr/>
          <p:nvPr/>
        </p:nvSpPr>
        <p:spPr>
          <a:xfrm>
            <a:off x="1485900" y="2929398"/>
            <a:ext cx="914400" cy="6139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Gift</a:t>
            </a:r>
          </a:p>
        </p:txBody>
      </p:sp>
      <p:sp>
        <p:nvSpPr>
          <p:cNvPr id="9" name="Rectangle 8"/>
          <p:cNvSpPr/>
          <p:nvPr/>
        </p:nvSpPr>
        <p:spPr>
          <a:xfrm>
            <a:off x="3429000" y="4830233"/>
            <a:ext cx="2286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Secured Creditor</a:t>
            </a:r>
          </a:p>
        </p:txBody>
      </p:sp>
      <p:sp>
        <p:nvSpPr>
          <p:cNvPr id="13" name="Rectangle 12"/>
          <p:cNvSpPr/>
          <p:nvPr/>
        </p:nvSpPr>
        <p:spPr>
          <a:xfrm>
            <a:off x="1295400" y="5504537"/>
            <a:ext cx="1905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Trade Creditor</a:t>
            </a:r>
          </a:p>
        </p:txBody>
      </p:sp>
      <p:sp>
        <p:nvSpPr>
          <p:cNvPr id="14" name="Rectangle 13"/>
          <p:cNvSpPr/>
          <p:nvPr/>
        </p:nvSpPr>
        <p:spPr>
          <a:xfrm>
            <a:off x="5715000" y="5420851"/>
            <a:ext cx="1905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Noteholder</a:t>
            </a:r>
          </a:p>
        </p:txBody>
      </p:sp>
      <p:cxnSp>
        <p:nvCxnSpPr>
          <p:cNvPr id="16" name="Straight Connector 15"/>
          <p:cNvCxnSpPr/>
          <p:nvPr/>
        </p:nvCxnSpPr>
        <p:spPr>
          <a:xfrm flipV="1">
            <a:off x="3276600" y="5334001"/>
            <a:ext cx="152400" cy="170536"/>
          </a:xfrm>
          <a:prstGeom prst="line">
            <a:avLst/>
          </a:prstGeom>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1828800" y="4784471"/>
            <a:ext cx="914400" cy="4667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Gift</a:t>
            </a:r>
          </a:p>
        </p:txBody>
      </p:sp>
      <p:sp>
        <p:nvSpPr>
          <p:cNvPr id="20" name="Oval 19"/>
          <p:cNvSpPr/>
          <p:nvPr/>
        </p:nvSpPr>
        <p:spPr>
          <a:xfrm>
            <a:off x="6553200" y="4713782"/>
            <a:ext cx="762000" cy="6139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 Gift</a:t>
            </a:r>
          </a:p>
        </p:txBody>
      </p:sp>
      <p:sp>
        <p:nvSpPr>
          <p:cNvPr id="10" name="Slide Number Placeholder 9">
            <a:extLst>
              <a:ext uri="{FF2B5EF4-FFF2-40B4-BE49-F238E27FC236}">
                <a16:creationId xmlns="" xmlns:a16="http://schemas.microsoft.com/office/drawing/2014/main" id="{5038CF7E-FB20-47DC-BF14-45A1963A3359}"/>
              </a:ext>
            </a:extLst>
          </p:cNvPr>
          <p:cNvSpPr>
            <a:spLocks noGrp="1"/>
          </p:cNvSpPr>
          <p:nvPr>
            <p:ph type="sldNum" sz="quarter" idx="12"/>
          </p:nvPr>
        </p:nvSpPr>
        <p:spPr/>
        <p:txBody>
          <a:bodyPr/>
          <a:lstStyle/>
          <a:p>
            <a:fld id="{F4CF654B-DC5F-4C85-B283-350A93E5A962}" type="slidenum">
              <a:rPr lang="en-US" smtClean="0"/>
              <a:pPr/>
              <a:t>29</a:t>
            </a:fld>
            <a:endParaRPr lang="en-US" dirty="0"/>
          </a:p>
        </p:txBody>
      </p:sp>
    </p:spTree>
    <p:extLst>
      <p:ext uri="{BB962C8B-B14F-4D97-AF65-F5344CB8AC3E}">
        <p14:creationId xmlns:p14="http://schemas.microsoft.com/office/powerpoint/2010/main" val="279981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3" name="Rectangle 9">
            <a:extLst>
              <a:ext uri="{FF2B5EF4-FFF2-40B4-BE49-F238E27FC236}">
                <a16:creationId xmlns="" xmlns:a16="http://schemas.microsoft.com/office/drawing/2014/main" id="{7D379150-F6B4-45C8-BE10-6B278AD400EB}"/>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11">
            <a:extLst>
              <a:ext uri="{FF2B5EF4-FFF2-40B4-BE49-F238E27FC236}">
                <a16:creationId xmlns="" xmlns:a16="http://schemas.microsoft.com/office/drawing/2014/main" id="{5FFCF544-A370-4A5D-A95F-CA6E0E7191E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13">
            <a:extLst>
              <a:ext uri="{FF2B5EF4-FFF2-40B4-BE49-F238E27FC236}">
                <a16:creationId xmlns="" xmlns:a16="http://schemas.microsoft.com/office/drawing/2014/main" id="{6EEB3B97-A638-498B-8083-54191CE71E0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6" name="Rectangle 15">
            <a:extLst>
              <a:ext uri="{FF2B5EF4-FFF2-40B4-BE49-F238E27FC236}">
                <a16:creationId xmlns="" xmlns:a16="http://schemas.microsoft.com/office/drawing/2014/main" id="{7EE378F3-9642-471B-8215-AA32884221B4}"/>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pic>
        <p:nvPicPr>
          <p:cNvPr id="37" name="Graphic 6">
            <a:extLst>
              <a:ext uri="{FF2B5EF4-FFF2-40B4-BE49-F238E27FC236}">
                <a16:creationId xmlns="" xmlns:a16="http://schemas.microsoft.com/office/drawing/2014/main" id="{371EB34D-F666-4253-93BD-8700D2A5DE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6188986" y="2182759"/>
            <a:ext cx="2470690" cy="2470690"/>
          </a:xfrm>
          <a:prstGeom prst="rect">
            <a:avLst/>
          </a:prstGeom>
        </p:spPr>
      </p:pic>
      <p:sp>
        <p:nvSpPr>
          <p:cNvPr id="38" name="Rectangle 17">
            <a:extLst>
              <a:ext uri="{FF2B5EF4-FFF2-40B4-BE49-F238E27FC236}">
                <a16:creationId xmlns="" xmlns:a16="http://schemas.microsoft.com/office/drawing/2014/main" id="{26405F82-F7FB-4124-AE2B-3D69A007C129}"/>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1" y="0"/>
            <a:ext cx="566090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19">
            <a:extLst>
              <a:ext uri="{FF2B5EF4-FFF2-40B4-BE49-F238E27FC236}">
                <a16:creationId xmlns="" xmlns:a16="http://schemas.microsoft.com/office/drawing/2014/main" id="{AAAE29FD-C3A6-46E4-BF94-132A4C4EE2E0}"/>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0920"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609600"/>
            <a:ext cx="4483452" cy="1345136"/>
          </a:xfrm>
        </p:spPr>
        <p:txBody>
          <a:bodyPr vert="horz" lIns="91440" tIns="45720" rIns="91440" bIns="45720" rtlCol="0" anchor="b">
            <a:normAutofit/>
          </a:bodyPr>
          <a:lstStyle/>
          <a:p>
            <a:r>
              <a:rPr lang="en-US" sz="3500" dirty="0">
                <a:solidFill>
                  <a:srgbClr val="FFFFFF"/>
                </a:solidFill>
              </a:rPr>
              <a:t>Make Wholes 101 – What are they?</a:t>
            </a:r>
          </a:p>
        </p:txBody>
      </p:sp>
      <p:sp>
        <p:nvSpPr>
          <p:cNvPr id="3" name="Content Placeholder 2"/>
          <p:cNvSpPr>
            <a:spLocks noGrp="1"/>
          </p:cNvSpPr>
          <p:nvPr>
            <p:ph sz="quarter" idx="13"/>
          </p:nvPr>
        </p:nvSpPr>
        <p:spPr>
          <a:xfrm>
            <a:off x="381001" y="2236304"/>
            <a:ext cx="4925412" cy="4316895"/>
          </a:xfrm>
        </p:spPr>
        <p:txBody>
          <a:bodyPr vert="horz" lIns="0" tIns="45720" rIns="0" bIns="45720" rtlCol="0">
            <a:normAutofit/>
          </a:bodyPr>
          <a:lstStyle/>
          <a:p>
            <a:pPr marL="201168" lvl="1" indent="0" fontAlgn="auto">
              <a:buFont typeface="Calibri" panose="020F0502020204030204" pitchFamily="34" charset="0"/>
              <a:buNone/>
            </a:pPr>
            <a:r>
              <a:rPr lang="en-US" u="sng" dirty="0">
                <a:solidFill>
                  <a:srgbClr val="FFFFFF"/>
                </a:solidFill>
              </a:rPr>
              <a:t>Definition:</a:t>
            </a:r>
          </a:p>
          <a:p>
            <a:pPr marL="201168" lvl="1" indent="0" fontAlgn="auto">
              <a:buFont typeface="Calibri" panose="020F0502020204030204" pitchFamily="34" charset="0"/>
              <a:buNone/>
            </a:pPr>
            <a:r>
              <a:rPr lang="en-US" dirty="0">
                <a:solidFill>
                  <a:srgbClr val="FFFFFF"/>
                </a:solidFill>
              </a:rPr>
              <a:t>“Make wholes” are contractual provisions found in indentures that typically allow a borrower to redeem or repay notes prior to maturity, but require the borrower to pay a lump sum that is derived from a formula based on the net present value of future coupon payments that will not be paid as a result of the early repayment.</a:t>
            </a:r>
          </a:p>
          <a:p>
            <a:pPr marL="201168" lvl="1" indent="0" fontAlgn="auto">
              <a:buFont typeface="Calibri" panose="020F0502020204030204" pitchFamily="34" charset="0"/>
              <a:buNone/>
            </a:pPr>
            <a:endParaRPr lang="en-US" dirty="0">
              <a:solidFill>
                <a:srgbClr val="FFFFFF"/>
              </a:solidFill>
            </a:endParaRPr>
          </a:p>
          <a:p>
            <a:pPr marL="201168" lvl="1" indent="0" fontAlgn="auto">
              <a:buFont typeface="Calibri" panose="020F0502020204030204" pitchFamily="34" charset="0"/>
              <a:buNone/>
            </a:pPr>
            <a:r>
              <a:rPr lang="en-US" u="sng" dirty="0">
                <a:solidFill>
                  <a:srgbClr val="FFFFFF"/>
                </a:solidFill>
              </a:rPr>
              <a:t>Purpose:</a:t>
            </a:r>
          </a:p>
          <a:p>
            <a:pPr marL="201168" lvl="1" indent="0" fontAlgn="auto">
              <a:buFont typeface="Calibri" panose="020F0502020204030204" pitchFamily="34" charset="0"/>
              <a:buNone/>
            </a:pPr>
            <a:r>
              <a:rPr lang="en-US" dirty="0">
                <a:solidFill>
                  <a:srgbClr val="FFFFFF"/>
                </a:solidFill>
              </a:rPr>
              <a:t>The purpose of make wholes is to determine the rights of the  borrower and lender in the event the borrower determines that repaying a debt prematurely is the most economically efficient option.</a:t>
            </a:r>
          </a:p>
        </p:txBody>
      </p:sp>
      <p:sp>
        <p:nvSpPr>
          <p:cNvPr id="40" name="Slide Number Placeholder 3">
            <a:extLst>
              <a:ext uri="{FF2B5EF4-FFF2-40B4-BE49-F238E27FC236}">
                <a16:creationId xmlns="" xmlns:a16="http://schemas.microsoft.com/office/drawing/2014/main" id="{99C1F333-42E3-4F52-BA38-4E040441310A}"/>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3</a:t>
            </a:fld>
            <a:endParaRPr lang="en-US" sz="1050" dirty="0">
              <a:solidFill>
                <a:srgbClr val="FFFFFF"/>
              </a:solidFill>
            </a:endParaRPr>
          </a:p>
        </p:txBody>
      </p:sp>
    </p:spTree>
    <p:extLst>
      <p:ext uri="{BB962C8B-B14F-4D97-AF65-F5344CB8AC3E}">
        <p14:creationId xmlns:p14="http://schemas.microsoft.com/office/powerpoint/2010/main" val="38386657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normAutofit/>
          </a:bodyPr>
          <a:lstStyle/>
          <a:p>
            <a:pPr algn="ctr"/>
            <a:r>
              <a:rPr lang="en-US" sz="4000" dirty="0"/>
              <a:t>Chapter 11 Plan: Gifting</a:t>
            </a:r>
          </a:p>
        </p:txBody>
      </p:sp>
      <p:sp>
        <p:nvSpPr>
          <p:cNvPr id="3" name="Content Placeholder 2"/>
          <p:cNvSpPr>
            <a:spLocks noGrp="1"/>
          </p:cNvSpPr>
          <p:nvPr>
            <p:ph idx="1"/>
          </p:nvPr>
        </p:nvSpPr>
        <p:spPr>
          <a:xfrm>
            <a:off x="822960" y="1524000"/>
            <a:ext cx="8092440" cy="4478866"/>
          </a:xfrm>
        </p:spPr>
        <p:txBody>
          <a:bodyPr>
            <a:normAutofit/>
          </a:bodyPr>
          <a:lstStyle/>
          <a:p>
            <a:pPr marL="201168" lvl="1" indent="0">
              <a:buNone/>
            </a:pPr>
            <a:r>
              <a:rPr lang="en-US" i="1" dirty="0"/>
              <a:t>In re Nuverra Environmental Solutions</a:t>
            </a:r>
            <a:r>
              <a:rPr lang="en-US" dirty="0"/>
              <a:t>, Case No. 17-10949 (Bankr. D. Del. 2017)</a:t>
            </a:r>
          </a:p>
          <a:p>
            <a:pPr lvl="1"/>
            <a:r>
              <a:rPr lang="en-US" dirty="0"/>
              <a:t>Bankruptcy court confirmed the chapter 11 plan.  </a:t>
            </a:r>
          </a:p>
          <a:p>
            <a:pPr lvl="1"/>
            <a:r>
              <a:rPr lang="en-US" dirty="0"/>
              <a:t>Court held that the proposed gifting created a rebuttable presumption of unfair discrimination </a:t>
            </a:r>
          </a:p>
          <a:p>
            <a:pPr lvl="3"/>
            <a:r>
              <a:rPr lang="en-US" sz="1800" dirty="0"/>
              <a:t>Citing factors from Bruce A. Markell, </a:t>
            </a:r>
            <a:r>
              <a:rPr lang="en-US" sz="1800" i="1" dirty="0"/>
              <a:t>A New Perspective on Unfair Discrimination in Chapter 11</a:t>
            </a:r>
            <a:r>
              <a:rPr lang="en-US" sz="1800" dirty="0"/>
              <a:t>, 72 Am. Bankr. L.J. 227 (1998) (the “</a:t>
            </a:r>
            <a:r>
              <a:rPr lang="en-US" sz="1800" b="1" dirty="0"/>
              <a:t>Markell Test</a:t>
            </a:r>
            <a:r>
              <a:rPr lang="en-US" sz="1800" dirty="0"/>
              <a:t>”)</a:t>
            </a:r>
          </a:p>
          <a:p>
            <a:pPr lvl="1"/>
            <a:r>
              <a:rPr lang="en-US" dirty="0"/>
              <a:t>Rebuttable presumption overcome because classification scheme was necessary to foster reorganization and maintain ongoing business relationships with business and trade creditors</a:t>
            </a:r>
          </a:p>
          <a:p>
            <a:pPr lvl="1"/>
            <a:r>
              <a:rPr lang="en-US" dirty="0"/>
              <a:t>Plan did not violate the absolute priority rule because no junior creditor receiving a gift – no vertical gifting</a:t>
            </a:r>
          </a:p>
          <a:p>
            <a:pPr marL="384048" lvl="2" indent="0">
              <a:buNone/>
            </a:pPr>
            <a:r>
              <a:rPr lang="en-US" sz="1800" b="1" dirty="0"/>
              <a:t>Matter on appeal to the Delaware District Court</a:t>
            </a:r>
          </a:p>
          <a:p>
            <a:pPr marL="384048" lvl="2" indent="0">
              <a:buNone/>
            </a:pPr>
            <a:endParaRPr lang="en-US" sz="2000" b="1" dirty="0"/>
          </a:p>
          <a:p>
            <a:pPr marL="384048" lvl="2" indent="0" algn="ctr">
              <a:buNone/>
            </a:pPr>
            <a:r>
              <a:rPr lang="en-US" sz="2000" b="1" dirty="0"/>
              <a:t>WHAT DOES THIS HAVE TO DO WITH THE SOUTHERN DISTRICT OF TEXAS</a:t>
            </a:r>
            <a:r>
              <a:rPr lang="en-US" sz="1800" b="1" dirty="0"/>
              <a:t>?</a:t>
            </a:r>
          </a:p>
          <a:p>
            <a:pPr lvl="2"/>
            <a:endParaRPr lang="en-US" dirty="0"/>
          </a:p>
        </p:txBody>
      </p:sp>
      <p:sp>
        <p:nvSpPr>
          <p:cNvPr id="4" name="Slide Number Placeholder 3">
            <a:extLst>
              <a:ext uri="{FF2B5EF4-FFF2-40B4-BE49-F238E27FC236}">
                <a16:creationId xmlns="" xmlns:a16="http://schemas.microsoft.com/office/drawing/2014/main" id="{18DCBF80-E864-4669-8373-5B6C382ADB95}"/>
              </a:ext>
            </a:extLst>
          </p:cNvPr>
          <p:cNvSpPr>
            <a:spLocks noGrp="1"/>
          </p:cNvSpPr>
          <p:nvPr>
            <p:ph type="sldNum" sz="quarter" idx="12"/>
          </p:nvPr>
        </p:nvSpPr>
        <p:spPr/>
        <p:txBody>
          <a:bodyPr/>
          <a:lstStyle/>
          <a:p>
            <a:fld id="{F4CF654B-DC5F-4C85-B283-350A93E5A962}" type="slidenum">
              <a:rPr lang="en-US" smtClean="0"/>
              <a:pPr/>
              <a:t>30</a:t>
            </a:fld>
            <a:endParaRPr lang="en-US" dirty="0"/>
          </a:p>
        </p:txBody>
      </p:sp>
    </p:spTree>
    <p:extLst>
      <p:ext uri="{BB962C8B-B14F-4D97-AF65-F5344CB8AC3E}">
        <p14:creationId xmlns:p14="http://schemas.microsoft.com/office/powerpoint/2010/main" val="17066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56396"/>
          </a:xfrm>
        </p:spPr>
        <p:txBody>
          <a:bodyPr>
            <a:normAutofit/>
          </a:bodyPr>
          <a:lstStyle/>
          <a:p>
            <a:pPr algn="ctr"/>
            <a:r>
              <a:rPr lang="en-US" sz="4000" dirty="0"/>
              <a:t>Chapter 11 Plan: Gifting</a:t>
            </a:r>
          </a:p>
        </p:txBody>
      </p:sp>
      <p:sp>
        <p:nvSpPr>
          <p:cNvPr id="3" name="Content Placeholder 2"/>
          <p:cNvSpPr>
            <a:spLocks noGrp="1"/>
          </p:cNvSpPr>
          <p:nvPr>
            <p:ph idx="1"/>
          </p:nvPr>
        </p:nvSpPr>
        <p:spPr>
          <a:xfrm>
            <a:off x="822960" y="1524000"/>
            <a:ext cx="7543800" cy="4478866"/>
          </a:xfrm>
        </p:spPr>
        <p:txBody>
          <a:bodyPr>
            <a:normAutofit/>
          </a:bodyPr>
          <a:lstStyle/>
          <a:p>
            <a:pPr marL="201168" lvl="1" indent="0">
              <a:buNone/>
            </a:pPr>
            <a:r>
              <a:rPr lang="en-US" i="1" dirty="0"/>
              <a:t>In re Sentry Operating Co. of Texas, Inc.</a:t>
            </a:r>
            <a:r>
              <a:rPr lang="en-US" dirty="0"/>
              <a:t>, 264 B.R. 850 (Bankr. S.D. Tex. 2001)</a:t>
            </a:r>
          </a:p>
          <a:p>
            <a:pPr lvl="1"/>
            <a:r>
              <a:rPr lang="en-US" dirty="0"/>
              <a:t>Judge Wesley Steen denied confirmation of chapter 11 plan </a:t>
            </a:r>
          </a:p>
          <a:p>
            <a:pPr lvl="1"/>
            <a:r>
              <a:rPr lang="en-US" dirty="0"/>
              <a:t>Plan proposed by secured creditor/proposed purchaser of substantial debtor assets and debtors to pay a class of unsecured trade claims in full via horizontal gift</a:t>
            </a:r>
          </a:p>
          <a:p>
            <a:pPr lvl="1"/>
            <a:r>
              <a:rPr lang="en-US" dirty="0"/>
              <a:t>Class of  “other unsecured creditors” to receive no gift and estimated 1% recovery</a:t>
            </a:r>
          </a:p>
          <a:p>
            <a:pPr lvl="1"/>
            <a:r>
              <a:rPr lang="en-US" dirty="0"/>
              <a:t>Court held that the proposed gifting created a rebuttable presumption of unfair discrimination citing the Markell Test</a:t>
            </a:r>
          </a:p>
          <a:p>
            <a:pPr lvl="1"/>
            <a:r>
              <a:rPr lang="en-US" dirty="0"/>
              <a:t>Rebuttable presumption not overcome because secured creditor/plan proponent was controlled by a competitor of the debtors, and a significant portion of trade claims to be paid in full were to parties with “whom [the secured lender’s] parent does substantial business”</a:t>
            </a:r>
          </a:p>
          <a:p>
            <a:pPr lvl="1"/>
            <a:r>
              <a:rPr lang="en-US" sz="1800" b="1" dirty="0"/>
              <a:t>Can a debtor confirm a horizontal gifting plan in the S.D. Tex. without the conflict of interest issues in </a:t>
            </a:r>
            <a:r>
              <a:rPr lang="en-US" sz="1800" b="1" i="1" dirty="0"/>
              <a:t>Sentry</a:t>
            </a:r>
            <a:r>
              <a:rPr lang="en-US" sz="1800" b="1" dirty="0"/>
              <a:t>?  </a:t>
            </a:r>
          </a:p>
          <a:p>
            <a:pPr marL="201168" lvl="1" indent="0">
              <a:buNone/>
            </a:pPr>
            <a:endParaRPr lang="en-US" sz="1800" b="1" dirty="0"/>
          </a:p>
          <a:p>
            <a:pPr lvl="2"/>
            <a:endParaRPr lang="en-US" dirty="0"/>
          </a:p>
        </p:txBody>
      </p:sp>
      <p:sp>
        <p:nvSpPr>
          <p:cNvPr id="4" name="Slide Number Placeholder 3">
            <a:extLst>
              <a:ext uri="{FF2B5EF4-FFF2-40B4-BE49-F238E27FC236}">
                <a16:creationId xmlns="" xmlns:a16="http://schemas.microsoft.com/office/drawing/2014/main" id="{0406C940-555F-448B-AE1C-6A476C001A72}"/>
              </a:ext>
            </a:extLst>
          </p:cNvPr>
          <p:cNvSpPr>
            <a:spLocks noGrp="1"/>
          </p:cNvSpPr>
          <p:nvPr>
            <p:ph type="sldNum" sz="quarter" idx="12"/>
          </p:nvPr>
        </p:nvSpPr>
        <p:spPr/>
        <p:txBody>
          <a:bodyPr/>
          <a:lstStyle/>
          <a:p>
            <a:fld id="{F4CF654B-DC5F-4C85-B283-350A93E5A962}" type="slidenum">
              <a:rPr lang="en-US" smtClean="0"/>
              <a:pPr/>
              <a:t>31</a:t>
            </a:fld>
            <a:endParaRPr lang="en-US" dirty="0"/>
          </a:p>
        </p:txBody>
      </p:sp>
    </p:spTree>
    <p:extLst>
      <p:ext uri="{BB962C8B-B14F-4D97-AF65-F5344CB8AC3E}">
        <p14:creationId xmlns:p14="http://schemas.microsoft.com/office/powerpoint/2010/main" val="362043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FBDCECDC-EEE3-4128-AA5E-82A8C08796E8}"/>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 xmlns:a16="http://schemas.microsoft.com/office/drawing/2014/main" id="{4260EDE0-989C-4E16-AF94-F652294D828E}"/>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 xmlns:a16="http://schemas.microsoft.com/office/drawing/2014/main" id="{1F3985C0-E548-44D2-B30E-F3E42DADE133}"/>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892168"/>
          </a:xfrm>
        </p:spPr>
        <p:txBody>
          <a:bodyPr>
            <a:normAutofit/>
          </a:bodyPr>
          <a:lstStyle/>
          <a:p>
            <a:r>
              <a:rPr lang="en-US" dirty="0"/>
              <a:t>Final Thoughts</a:t>
            </a:r>
            <a:endParaRPr lang="en-US" cap="none" dirty="0"/>
          </a:p>
        </p:txBody>
      </p:sp>
      <p:sp>
        <p:nvSpPr>
          <p:cNvPr id="4" name="Slide Number Placeholder 3">
            <a:extLst>
              <a:ext uri="{FF2B5EF4-FFF2-40B4-BE49-F238E27FC236}">
                <a16:creationId xmlns="" xmlns:a16="http://schemas.microsoft.com/office/drawing/2014/main" id="{00E94945-966D-4795-BF27-47803DBD6794}"/>
              </a:ext>
            </a:extLst>
          </p:cNvPr>
          <p:cNvSpPr>
            <a:spLocks noGrp="1"/>
          </p:cNvSpPr>
          <p:nvPr>
            <p:ph type="sldNum" sz="quarter" idx="12"/>
          </p:nvPr>
        </p:nvSpPr>
        <p:spPr/>
        <p:txBody>
          <a:bodyPr/>
          <a:lstStyle/>
          <a:p>
            <a:fld id="{F4CF654B-DC5F-4C85-B283-350A93E5A962}" type="slidenum">
              <a:rPr lang="en-US" smtClean="0"/>
              <a:pPr/>
              <a:t>32</a:t>
            </a:fld>
            <a:endParaRPr lang="en-US" dirty="0"/>
          </a:p>
        </p:txBody>
      </p:sp>
    </p:spTree>
    <p:extLst>
      <p:ext uri="{BB962C8B-B14F-4D97-AF65-F5344CB8AC3E}">
        <p14:creationId xmlns:p14="http://schemas.microsoft.com/office/powerpoint/2010/main" val="3216146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1950" y="152400"/>
            <a:ext cx="7486650" cy="1143000"/>
          </a:xfrm>
        </p:spPr>
        <p:txBody>
          <a:bodyPr>
            <a:normAutofit/>
          </a:bodyPr>
          <a:lstStyle/>
          <a:p>
            <a:r>
              <a:rPr lang="en-US" sz="4000" dirty="0"/>
              <a:t>Make Wholes 101 – Examples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709148515"/>
              </p:ext>
            </p:extLst>
          </p:nvPr>
        </p:nvGraphicFramePr>
        <p:xfrm>
          <a:off x="52450" y="1447800"/>
          <a:ext cx="9067799" cy="4745210"/>
        </p:xfrm>
        <a:graphic>
          <a:graphicData uri="http://schemas.openxmlformats.org/drawingml/2006/table">
            <a:tbl>
              <a:tblPr firstRow="1" bandRow="1">
                <a:tableStyleId>{5C22544A-7EE6-4342-B048-85BDC9FD1C3A}</a:tableStyleId>
              </a:tblPr>
              <a:tblGrid>
                <a:gridCol w="1152686">
                  <a:extLst>
                    <a:ext uri="{9D8B030D-6E8A-4147-A177-3AD203B41FA5}">
                      <a16:colId xmlns="" xmlns:a16="http://schemas.microsoft.com/office/drawing/2014/main" val="20000"/>
                    </a:ext>
                  </a:extLst>
                </a:gridCol>
                <a:gridCol w="2535910">
                  <a:extLst>
                    <a:ext uri="{9D8B030D-6E8A-4147-A177-3AD203B41FA5}">
                      <a16:colId xmlns="" xmlns:a16="http://schemas.microsoft.com/office/drawing/2014/main" val="20001"/>
                    </a:ext>
                  </a:extLst>
                </a:gridCol>
                <a:gridCol w="2151681">
                  <a:extLst>
                    <a:ext uri="{9D8B030D-6E8A-4147-A177-3AD203B41FA5}">
                      <a16:colId xmlns="" xmlns:a16="http://schemas.microsoft.com/office/drawing/2014/main" val="20002"/>
                    </a:ext>
                  </a:extLst>
                </a:gridCol>
                <a:gridCol w="3227522">
                  <a:extLst>
                    <a:ext uri="{9D8B030D-6E8A-4147-A177-3AD203B41FA5}">
                      <a16:colId xmlns="" xmlns:a16="http://schemas.microsoft.com/office/drawing/2014/main" val="20003"/>
                    </a:ext>
                  </a:extLst>
                </a:gridCol>
              </a:tblGrid>
              <a:tr h="355044">
                <a:tc>
                  <a:txBody>
                    <a:bodyPr/>
                    <a:lstStyle/>
                    <a:p>
                      <a:pPr algn="ctr"/>
                      <a:endParaRPr lang="en-US" sz="1400" b="1" kern="1200" dirty="0">
                        <a:solidFill>
                          <a:schemeClr val="lt1"/>
                        </a:solidFill>
                        <a:latin typeface="+mn-lt"/>
                        <a:ea typeface="+mn-ea"/>
                        <a:cs typeface="+mn-cs"/>
                      </a:endParaRPr>
                    </a:p>
                  </a:txBody>
                  <a:tcPr/>
                </a:tc>
                <a:tc>
                  <a:txBody>
                    <a:bodyPr/>
                    <a:lstStyle/>
                    <a:p>
                      <a:pPr algn="ctr"/>
                      <a:r>
                        <a:rPr lang="en-US" sz="1400" dirty="0"/>
                        <a:t>MPM</a:t>
                      </a:r>
                    </a:p>
                  </a:txBody>
                  <a:tcPr/>
                </a:tc>
                <a:tc>
                  <a:txBody>
                    <a:bodyPr/>
                    <a:lstStyle/>
                    <a:p>
                      <a:pPr algn="ctr"/>
                      <a:r>
                        <a:rPr lang="en-US" sz="1400" dirty="0"/>
                        <a:t>Energy Futures</a:t>
                      </a:r>
                    </a:p>
                  </a:txBody>
                  <a:tcPr/>
                </a:tc>
                <a:tc>
                  <a:txBody>
                    <a:bodyPr/>
                    <a:lstStyle/>
                    <a:p>
                      <a:pPr algn="ctr"/>
                      <a:r>
                        <a:rPr lang="en-US" sz="1400" dirty="0"/>
                        <a:t>Ultra Petroleum</a:t>
                      </a:r>
                    </a:p>
                  </a:txBody>
                  <a:tcPr/>
                </a:tc>
                <a:extLst>
                  <a:ext uri="{0D108BD9-81ED-4DB2-BD59-A6C34878D82A}">
                    <a16:rowId xmlns="" xmlns:a16="http://schemas.microsoft.com/office/drawing/2014/main" val="10000"/>
                  </a:ext>
                </a:extLst>
              </a:tr>
              <a:tr h="2072639">
                <a:tc>
                  <a:txBody>
                    <a:bodyPr/>
                    <a:lstStyle/>
                    <a:p>
                      <a:r>
                        <a:rPr lang="en-US" sz="1400" b="1" dirty="0"/>
                        <a:t>Make</a:t>
                      </a:r>
                      <a:r>
                        <a:rPr lang="en-US" sz="1400" b="1" baseline="0" dirty="0"/>
                        <a:t> </a:t>
                      </a:r>
                      <a:r>
                        <a:rPr lang="en-US" sz="1400" b="1" dirty="0"/>
                        <a:t>Whole</a:t>
                      </a:r>
                    </a:p>
                  </a:txBody>
                  <a:tcPr/>
                </a:tc>
                <a:tc>
                  <a:txBody>
                    <a:bodyPr/>
                    <a:lstStyle/>
                    <a:p>
                      <a:r>
                        <a:rPr lang="en-US" sz="1300" dirty="0"/>
                        <a:t>“the Issuer may </a:t>
                      </a:r>
                      <a:r>
                        <a:rPr lang="en-US" sz="1300" b="1" i="1" u="sng" dirty="0"/>
                        <a:t>redeem</a:t>
                      </a:r>
                      <a:r>
                        <a:rPr lang="en-US" sz="1300" dirty="0"/>
                        <a:t> the Notes </a:t>
                      </a:r>
                      <a:r>
                        <a:rPr lang="en-US" sz="1300" b="1" i="1" u="sng" dirty="0"/>
                        <a:t>at its option</a:t>
                      </a:r>
                      <a:r>
                        <a:rPr lang="en-US" sz="1300" dirty="0"/>
                        <a:t>, in whole at any time or in part from time to time ... at a redemption price equal to 100% of the principal amount of the [Senior Lien] Notes redeemed </a:t>
                      </a:r>
                      <a:r>
                        <a:rPr lang="en-US" sz="1300" b="1" i="1" u="sng" dirty="0"/>
                        <a:t>plus the Applicable Premium</a:t>
                      </a:r>
                      <a:r>
                        <a:rPr lang="en-US" sz="1300" dirty="0"/>
                        <a:t> as of, and accrued and unpaid interest and Additional Interest, if any, to the applicable redemption date.”</a:t>
                      </a:r>
                    </a:p>
                  </a:txBody>
                  <a:tcPr/>
                </a:tc>
                <a:tc>
                  <a:txBody>
                    <a:bodyPr/>
                    <a:lstStyle/>
                    <a:p>
                      <a:r>
                        <a:rPr lang="en-US" sz="1300" b="0" i="0" u="none" strike="noStrike" kern="1200" baseline="0" dirty="0">
                          <a:solidFill>
                            <a:schemeClr val="dk1"/>
                          </a:solidFill>
                          <a:latin typeface="+mn-lt"/>
                          <a:ea typeface="+mn-ea"/>
                          <a:cs typeface="+mn-cs"/>
                        </a:rPr>
                        <a:t>“[a]t any time prior to December 1, 2015, [Energy Futures] may redeem all or a part of the Notes at a redemption price equal to 100% of the principal amount of the Notes redeemed </a:t>
                      </a:r>
                      <a:r>
                        <a:rPr lang="en-US" sz="1300" b="1" i="1" u="sng" strike="noStrike" kern="1200" baseline="0" dirty="0">
                          <a:solidFill>
                            <a:schemeClr val="dk1"/>
                          </a:solidFill>
                          <a:latin typeface="+mn-lt"/>
                          <a:ea typeface="+mn-ea"/>
                          <a:cs typeface="+mn-cs"/>
                        </a:rPr>
                        <a:t>plus the Applicable Premium </a:t>
                      </a:r>
                      <a:r>
                        <a:rPr lang="en-US" sz="1300" b="0" i="0" u="none" strike="noStrike" kern="1200" baseline="0" dirty="0">
                          <a:solidFill>
                            <a:schemeClr val="dk1"/>
                          </a:solidFill>
                          <a:latin typeface="+mn-lt"/>
                          <a:ea typeface="+mn-ea"/>
                          <a:cs typeface="+mn-cs"/>
                        </a:rPr>
                        <a:t>. . . and accrued and unpaid interest” </a:t>
                      </a:r>
                      <a:endParaRPr lang="en-US" sz="13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300" dirty="0"/>
                        <a:t>“</a:t>
                      </a:r>
                      <a:r>
                        <a:rPr lang="en-US" sz="1300" b="1" i="1" u="sng" dirty="0"/>
                        <a:t>may, at its option, upon notice . . . prepay</a:t>
                      </a:r>
                      <a:r>
                        <a:rPr lang="en-US" sz="1300" i="1" dirty="0"/>
                        <a:t> </a:t>
                      </a:r>
                      <a:r>
                        <a:rPr lang="en-US" sz="1300" dirty="0"/>
                        <a:t>. . .one or more series or tranches of fixed rate Notes . . . at 100% of the principal amount so prepaid, </a:t>
                      </a:r>
                      <a:r>
                        <a:rPr lang="en-US" sz="1300" b="1" i="1" u="sng" dirty="0"/>
                        <a:t>plus the Make-Whole Amount </a:t>
                      </a:r>
                      <a:r>
                        <a:rPr lang="en-US" sz="1300" dirty="0"/>
                        <a:t>determined for the prepayment date . . . .”</a:t>
                      </a:r>
                    </a:p>
                    <a:p>
                      <a:endParaRPr lang="en-US" sz="1300" dirty="0"/>
                    </a:p>
                  </a:txBody>
                  <a:tcPr/>
                </a:tc>
                <a:extLst>
                  <a:ext uri="{0D108BD9-81ED-4DB2-BD59-A6C34878D82A}">
                    <a16:rowId xmlns="" xmlns:a16="http://schemas.microsoft.com/office/drawing/2014/main" val="10001"/>
                  </a:ext>
                </a:extLst>
              </a:tr>
              <a:tr h="2317526">
                <a:tc>
                  <a:txBody>
                    <a:bodyPr/>
                    <a:lstStyle/>
                    <a:p>
                      <a:r>
                        <a:rPr lang="en-US" sz="1400" b="1" dirty="0"/>
                        <a:t>Acceleration</a:t>
                      </a: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300" dirty="0"/>
                        <a:t>Upon an event of default, “the </a:t>
                      </a:r>
                      <a:r>
                        <a:rPr lang="en-US" sz="1300" b="1" i="1" u="sng" dirty="0"/>
                        <a:t>principal of, premium, if any, and interest</a:t>
                      </a:r>
                      <a:r>
                        <a:rPr lang="en-US" sz="1300" dirty="0"/>
                        <a:t> on all the [Senior Lien] Notes shall ipso facto become and be immediately due and payable.”</a:t>
                      </a:r>
                    </a:p>
                  </a:txBody>
                  <a:tcPr/>
                </a:tc>
                <a:tc>
                  <a:txBody>
                    <a:bodyPr/>
                    <a:lstStyle/>
                    <a:p>
                      <a:r>
                        <a:rPr lang="en-US" sz="1300" b="0" i="0" u="none" strike="noStrike" kern="1200" baseline="0" dirty="0">
                          <a:solidFill>
                            <a:schemeClr val="dk1"/>
                          </a:solidFill>
                          <a:latin typeface="+mn-lt"/>
                          <a:ea typeface="+mn-ea"/>
                          <a:cs typeface="+mn-cs"/>
                        </a:rPr>
                        <a:t>“all outstanding Notes . . </a:t>
                      </a:r>
                      <a:r>
                        <a:rPr lang="en-US" sz="1300" b="0" i="1" u="none" strike="noStrike" kern="1200" baseline="0" dirty="0">
                          <a:solidFill>
                            <a:schemeClr val="dk1"/>
                          </a:solidFill>
                          <a:latin typeface="+mn-lt"/>
                          <a:ea typeface="+mn-ea"/>
                          <a:cs typeface="+mn-cs"/>
                        </a:rPr>
                        <a:t>. </a:t>
                      </a:r>
                      <a:r>
                        <a:rPr lang="en-US" sz="1300" b="1" i="1" u="sng" strike="noStrike" kern="1200" baseline="0" dirty="0">
                          <a:solidFill>
                            <a:schemeClr val="dk1"/>
                          </a:solidFill>
                          <a:latin typeface="+mn-lt"/>
                          <a:ea typeface="+mn-ea"/>
                          <a:cs typeface="+mn-cs"/>
                        </a:rPr>
                        <a:t>due and payable immediately</a:t>
                      </a:r>
                      <a:r>
                        <a:rPr lang="en-US" sz="1300" b="0" i="1" u="none" strike="noStrike" kern="1200" baseline="0" dirty="0">
                          <a:solidFill>
                            <a:schemeClr val="dk1"/>
                          </a:solidFill>
                          <a:latin typeface="+mn-lt"/>
                          <a:ea typeface="+mn-ea"/>
                          <a:cs typeface="+mn-cs"/>
                        </a:rPr>
                        <a:t>”</a:t>
                      </a:r>
                      <a:r>
                        <a:rPr lang="en-US" sz="1300" b="0" i="0" u="none" strike="noStrike" kern="1200" baseline="0" dirty="0">
                          <a:solidFill>
                            <a:schemeClr val="dk1"/>
                          </a:solidFill>
                          <a:latin typeface="+mn-lt"/>
                          <a:ea typeface="+mn-ea"/>
                          <a:cs typeface="+mn-cs"/>
                        </a:rPr>
                        <a:t> if EFIH files a bankruptcy petition. “</a:t>
                      </a:r>
                      <a:endParaRPr lang="en-US" sz="1300" dirty="0"/>
                    </a:p>
                  </a:txBody>
                  <a:tcPr/>
                </a:tc>
                <a:tc>
                  <a:txBody>
                    <a:bodyPr/>
                    <a:lstStyle/>
                    <a:p>
                      <a:pPr marL="0" lvl="1" indent="0"/>
                      <a:r>
                        <a:rPr lang="en-US" sz="1300" dirty="0"/>
                        <a:t>“Notes then outstanding shall automatically </a:t>
                      </a:r>
                      <a:r>
                        <a:rPr lang="en-US" sz="1300" b="1" i="1" u="sng" dirty="0"/>
                        <a:t>become immediately due and payable</a:t>
                      </a:r>
                      <a:r>
                        <a:rPr lang="en-US" sz="1300" dirty="0"/>
                        <a:t>.”</a:t>
                      </a:r>
                    </a:p>
                    <a:p>
                      <a:pPr marL="0" lvl="1" indent="0"/>
                      <a:r>
                        <a:rPr lang="en-US" sz="1300" dirty="0"/>
                        <a:t>“In the event that any of the Notes become due under the Note Agreement, those Notes ‘mature and the entire unpaid principal amount of such Notes, plus . . . all accrued and unpaid interest thereon . . </a:t>
                      </a:r>
                      <a:r>
                        <a:rPr lang="en-US" sz="1300" i="1" dirty="0"/>
                        <a:t>. </a:t>
                      </a:r>
                      <a:r>
                        <a:rPr lang="en-US" sz="1300" b="1" i="1" u="sng" dirty="0"/>
                        <a:t>[and] any applicable Make-Whole Amount determined in respect of such principal amount</a:t>
                      </a:r>
                      <a:r>
                        <a:rPr lang="en-US" sz="1300" i="1" dirty="0"/>
                        <a:t> </a:t>
                      </a:r>
                      <a:r>
                        <a:rPr lang="en-US" sz="1300" dirty="0"/>
                        <a:t>. . . shall all be immediately due and payable . . . .’”</a:t>
                      </a:r>
                    </a:p>
                  </a:txBody>
                  <a:tcPr/>
                </a:tc>
                <a:extLst>
                  <a:ext uri="{0D108BD9-81ED-4DB2-BD59-A6C34878D82A}">
                    <a16:rowId xmlns="" xmlns:a16="http://schemas.microsoft.com/office/drawing/2014/main" val="10002"/>
                  </a:ext>
                </a:extLst>
              </a:tr>
            </a:tbl>
          </a:graphicData>
        </a:graphic>
      </p:graphicFrame>
      <p:sp>
        <p:nvSpPr>
          <p:cNvPr id="5" name="Slide Number Placeholder 3">
            <a:extLst>
              <a:ext uri="{FF2B5EF4-FFF2-40B4-BE49-F238E27FC236}">
                <a16:creationId xmlns="" xmlns:a16="http://schemas.microsoft.com/office/drawing/2014/main" id="{25796CAA-34D6-4882-B5E9-6335A4779BE5}"/>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4</a:t>
            </a:fld>
            <a:endParaRPr lang="en-US" sz="1050" dirty="0">
              <a:solidFill>
                <a:srgbClr val="FFFFFF"/>
              </a:solidFill>
            </a:endParaRPr>
          </a:p>
        </p:txBody>
      </p:sp>
    </p:spTree>
    <p:extLst>
      <p:ext uri="{BB962C8B-B14F-4D97-AF65-F5344CB8AC3E}">
        <p14:creationId xmlns:p14="http://schemas.microsoft.com/office/powerpoint/2010/main" val="2352352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a:t>In re MPM Silicones</a:t>
            </a:r>
            <a:r>
              <a:rPr lang="en-US" sz="3600" dirty="0"/>
              <a:t/>
            </a:r>
            <a:br>
              <a:rPr lang="en-US" sz="3600" dirty="0"/>
            </a:br>
            <a:r>
              <a:rPr lang="en-US" sz="3600" dirty="0"/>
              <a:t>531 B.R. 321 (</a:t>
            </a:r>
            <a:r>
              <a:rPr lang="en-US" sz="3600" dirty="0" smtClean="0"/>
              <a:t>S.D.N.Y. </a:t>
            </a:r>
            <a:r>
              <a:rPr lang="en-US" sz="3600" dirty="0"/>
              <a:t>2015)</a:t>
            </a:r>
          </a:p>
        </p:txBody>
      </p:sp>
      <p:sp>
        <p:nvSpPr>
          <p:cNvPr id="3" name="Content Placeholder 2"/>
          <p:cNvSpPr>
            <a:spLocks noGrp="1"/>
          </p:cNvSpPr>
          <p:nvPr>
            <p:ph sz="quarter" idx="13"/>
          </p:nvPr>
        </p:nvSpPr>
        <p:spPr/>
        <p:txBody>
          <a:bodyPr>
            <a:normAutofit fontScale="92500" lnSpcReduction="20000"/>
          </a:bodyPr>
          <a:lstStyle/>
          <a:p>
            <a:r>
              <a:rPr lang="en-US" dirty="0"/>
              <a:t>MPM issued certain Senior Lien Notes in 2010, with a maturity in 2020, &amp; interest of 8.825% and 10%</a:t>
            </a:r>
          </a:p>
          <a:p>
            <a:r>
              <a:rPr lang="en-US" dirty="0"/>
              <a:t>Make Whole Provision:</a:t>
            </a:r>
          </a:p>
          <a:p>
            <a:pPr lvl="1"/>
            <a:r>
              <a:rPr lang="en-US" sz="1900" dirty="0"/>
              <a:t>[P]rior to October 15, 2015, the Issuer may </a:t>
            </a:r>
            <a:r>
              <a:rPr lang="en-US" sz="1900" b="1" i="1" u="sng" dirty="0"/>
              <a:t>redeem</a:t>
            </a:r>
            <a:r>
              <a:rPr lang="en-US" sz="1900" dirty="0"/>
              <a:t> the [Senior Lien] Notes </a:t>
            </a:r>
            <a:r>
              <a:rPr lang="en-US" sz="1900" b="1" i="1" u="sng" dirty="0"/>
              <a:t>at its option</a:t>
            </a:r>
            <a:r>
              <a:rPr lang="en-US" sz="1900" dirty="0"/>
              <a:t>, in whole at any time or in part from time to time ... at a redemption price equal to 100% of the principal amount of the [Senior Lien] Notes redeemed </a:t>
            </a:r>
            <a:r>
              <a:rPr lang="en-US" sz="1900" b="1" i="1" u="sng" dirty="0"/>
              <a:t>plus the Applicable Premium</a:t>
            </a:r>
            <a:r>
              <a:rPr lang="en-US" sz="1900" dirty="0"/>
              <a:t> as of, and accrued and unpaid interest and Additional Interest, if any, to the applicable redemption date. (emphasis added)</a:t>
            </a:r>
          </a:p>
          <a:p>
            <a:r>
              <a:rPr lang="en-US" dirty="0"/>
              <a:t>Acceleration Provision:</a:t>
            </a:r>
          </a:p>
          <a:p>
            <a:pPr lvl="1"/>
            <a:r>
              <a:rPr lang="en-US" sz="1900" dirty="0"/>
              <a:t>Upon an event of default, “the </a:t>
            </a:r>
            <a:r>
              <a:rPr lang="en-US" sz="1900" b="1" i="1" u="sng" dirty="0"/>
              <a:t>principal of, premium, if any, and interest</a:t>
            </a:r>
            <a:r>
              <a:rPr lang="en-US" sz="1900" dirty="0"/>
              <a:t> on all the [Senior Lien] Notes shall ipso facto become and be immediately due and payable.”</a:t>
            </a:r>
          </a:p>
          <a:p>
            <a:r>
              <a:rPr lang="en-US" dirty="0"/>
              <a:t>Plan provided that:</a:t>
            </a:r>
          </a:p>
          <a:p>
            <a:pPr lvl="1"/>
            <a:r>
              <a:rPr lang="en-US" sz="1900" dirty="0"/>
              <a:t>If the Senior Lien Holders voted in favor of the plan, “all outstanding principal and accrued interest on the Senior Lien Notes would be paid in cash to the Senior Lien Noteholders…. However, no make-whole premium would be allowed.” </a:t>
            </a:r>
          </a:p>
          <a:p>
            <a:pPr lvl="1"/>
            <a:r>
              <a:rPr lang="en-US" sz="1900" dirty="0"/>
              <a:t>If the Senior Lien Holders voted against the plan, they would receive replacement notes with present value equal to the allowed claim, which could include the make whole, at the court’s discretion.</a:t>
            </a:r>
          </a:p>
          <a:p>
            <a:pPr>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83E4C072-5171-4267-9006-2B3D574AF5F2}"/>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5</a:t>
            </a:fld>
            <a:endParaRPr lang="en-US" sz="1050" dirty="0">
              <a:solidFill>
                <a:srgbClr val="FFFFFF"/>
              </a:solidFill>
            </a:endParaRPr>
          </a:p>
        </p:txBody>
      </p:sp>
      <p:sp>
        <p:nvSpPr>
          <p:cNvPr id="5" name="TextBox 4">
            <a:extLst>
              <a:ext uri="{FF2B5EF4-FFF2-40B4-BE49-F238E27FC236}">
                <a16:creationId xmlns="" xmlns:a16="http://schemas.microsoft.com/office/drawing/2014/main" id="{713A9035-0680-47AB-9949-0E0623F794D4}"/>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3937246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13FE9996-7EAC-4679-B37D-C1045F42F954}"/>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 xmlns:a16="http://schemas.microsoft.com/office/drawing/2014/main" id="{761DF1FE-5CC8-43D2-A76C-93C76EEDE1E9}"/>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 xmlns:a16="http://schemas.microsoft.com/office/drawing/2014/main" id="{E161BEBD-A23C-409E-ABC7-73F9EDC02F20}"/>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 xmlns:a16="http://schemas.microsoft.com/office/drawing/2014/main" id="{3558DB37-9FEE-48A2-8578-ED0401573943}"/>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 xmlns:a16="http://schemas.microsoft.com/office/drawing/2014/main" id="{5F7FCCA6-00E2-4F74-A105-0D769872F243}"/>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 xmlns:a16="http://schemas.microsoft.com/office/drawing/2014/main" id="{5E1ED12F-9F06-4B37-87B7-F98F52937F8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a:extLst>
              <a:ext uri="{FF2B5EF4-FFF2-40B4-BE49-F238E27FC236}">
                <a16:creationId xmlns="" xmlns:a16="http://schemas.microsoft.com/office/drawing/2014/main" id="{4D1BD8E7-5AEE-44D0-BC91-91275CBB6658}"/>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4CF654B-DC5F-4C85-B283-350A93E5A962}" type="slidenum">
              <a:rPr lang="en-US" sz="1050" smtClean="0">
                <a:solidFill>
                  <a:srgbClr val="FFFFFF"/>
                </a:solidFill>
              </a:rPr>
              <a:pPr algn="r">
                <a:spcAft>
                  <a:spcPts val="600"/>
                </a:spcAft>
              </a:pPr>
              <a:t>6</a:t>
            </a:fld>
            <a:endParaRPr lang="en-US" sz="1050" dirty="0">
              <a:solidFill>
                <a:srgbClr val="FFFFFF"/>
              </a:solidFill>
            </a:endParaRPr>
          </a:p>
        </p:txBody>
      </p:sp>
      <p:sp>
        <p:nvSpPr>
          <p:cNvPr id="2" name="Title 1"/>
          <p:cNvSpPr>
            <a:spLocks noGrp="1"/>
          </p:cNvSpPr>
          <p:nvPr>
            <p:ph type="title"/>
          </p:nvPr>
        </p:nvSpPr>
        <p:spPr>
          <a:xfrm>
            <a:off x="800100" y="5252936"/>
            <a:ext cx="7543800" cy="1028715"/>
          </a:xfrm>
        </p:spPr>
        <p:txBody>
          <a:bodyPr vert="horz" lIns="91440" tIns="45720" rIns="91440" bIns="45720" rtlCol="0" anchor="ctr">
            <a:normAutofit/>
          </a:bodyPr>
          <a:lstStyle/>
          <a:p>
            <a:pPr algn="ctr"/>
            <a:r>
              <a:rPr lang="en-US" sz="3400" i="1" dirty="0">
                <a:solidFill>
                  <a:srgbClr val="FFFFFF"/>
                </a:solidFill>
              </a:rPr>
              <a:t>In re MPM Silicones</a:t>
            </a:r>
            <a:r>
              <a:rPr lang="en-US" sz="3400" dirty="0">
                <a:solidFill>
                  <a:srgbClr val="FFFFFF"/>
                </a:solidFill>
              </a:rPr>
              <a:t/>
            </a:r>
            <a:br>
              <a:rPr lang="en-US" sz="3400" dirty="0">
                <a:solidFill>
                  <a:srgbClr val="FFFFFF"/>
                </a:solidFill>
              </a:rPr>
            </a:br>
            <a:r>
              <a:rPr lang="en-US" sz="3400" dirty="0">
                <a:solidFill>
                  <a:srgbClr val="FFFFFF"/>
                </a:solidFill>
              </a:rPr>
              <a:t>SDNY Ruling</a:t>
            </a:r>
          </a:p>
        </p:txBody>
      </p:sp>
      <p:sp>
        <p:nvSpPr>
          <p:cNvPr id="3" name="Content Placeholder 2"/>
          <p:cNvSpPr>
            <a:spLocks noGrp="1"/>
          </p:cNvSpPr>
          <p:nvPr>
            <p:ph sz="quarter" idx="13"/>
          </p:nvPr>
        </p:nvSpPr>
        <p:spPr>
          <a:xfrm>
            <a:off x="457200" y="576349"/>
            <a:ext cx="7886700" cy="3981797"/>
          </a:xfrm>
        </p:spPr>
        <p:txBody>
          <a:bodyPr vert="horz" lIns="0" tIns="45720" rIns="0" bIns="45720" rtlCol="0">
            <a:normAutofit/>
          </a:bodyPr>
          <a:lstStyle/>
          <a:p>
            <a:pPr marL="91440" lvl="1" indent="-91440">
              <a:spcBef>
                <a:spcPts val="1200"/>
              </a:spcBef>
              <a:spcAft>
                <a:spcPts val="200"/>
              </a:spcAft>
              <a:buSzPct val="100000"/>
              <a:buFont typeface="Calibri" panose="020F0502020204030204" pitchFamily="34" charset="0"/>
              <a:buChar char=" "/>
            </a:pPr>
            <a:r>
              <a:rPr lang="en-US" sz="2400" dirty="0"/>
              <a:t>Senior Lien Holders voted against the Plan</a:t>
            </a:r>
          </a:p>
          <a:p>
            <a:pPr marL="91440" lvl="1" indent="-91440" algn="just">
              <a:spcBef>
                <a:spcPts val="1200"/>
              </a:spcBef>
              <a:spcAft>
                <a:spcPts val="200"/>
              </a:spcAft>
              <a:buSzPct val="100000"/>
              <a:buFont typeface="Calibri" panose="020F0502020204030204" pitchFamily="34" charset="0"/>
              <a:buChar char=" "/>
            </a:pPr>
            <a:r>
              <a:rPr lang="en-US" sz="2400" dirty="0"/>
              <a:t>Court found: “The acceleration clause does not clearly and unambiguously call for the payment of the make-whole premium in the event of an acceleration of debt.”</a:t>
            </a:r>
          </a:p>
          <a:p>
            <a:pPr marL="468630" lvl="2" indent="-285750" algn="just">
              <a:spcBef>
                <a:spcPts val="1200"/>
              </a:spcBef>
              <a:spcAft>
                <a:spcPts val="200"/>
              </a:spcAft>
              <a:buSzPct val="100000"/>
            </a:pPr>
            <a:r>
              <a:rPr lang="en-US" sz="2000" dirty="0"/>
              <a:t>The “premium, if any” language was “not sufficient to create an unambiguous right to a make-whole payment. Courts allowing make whole payments under these circumstances have largely required the contract to provide explicitly for a make-whole premium in the event of an acceleration of debt or a default.” </a:t>
            </a:r>
          </a:p>
          <a:p>
            <a:pPr marL="0" lvl="1" indent="0">
              <a:spcBef>
                <a:spcPts val="1200"/>
              </a:spcBef>
              <a:spcAft>
                <a:spcPts val="200"/>
              </a:spcAft>
              <a:buSzPct val="100000"/>
              <a:buFont typeface="Calibri" panose="020F0502020204030204" pitchFamily="34" charset="0"/>
              <a:buNone/>
            </a:pPr>
            <a:r>
              <a:rPr lang="en-US" sz="2400" dirty="0"/>
              <a:t>Affirmed by the Second Circuit.</a:t>
            </a:r>
          </a:p>
          <a:p>
            <a:pPr>
              <a:buClr>
                <a:schemeClr val="accent1"/>
              </a:buClr>
            </a:pPr>
            <a:endParaRPr lang="en-US" sz="2800" dirty="0"/>
          </a:p>
        </p:txBody>
      </p:sp>
    </p:spTree>
    <p:extLst>
      <p:ext uri="{BB962C8B-B14F-4D97-AF65-F5344CB8AC3E}">
        <p14:creationId xmlns:p14="http://schemas.microsoft.com/office/powerpoint/2010/main" val="428865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 xmlns:a16="http://schemas.microsoft.com/office/drawing/2014/main" id="{36D16D1E-4205-49F5-BD2A-DA769947C104}"/>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8">
            <a:extLst>
              <a:ext uri="{FF2B5EF4-FFF2-40B4-BE49-F238E27FC236}">
                <a16:creationId xmlns="" xmlns:a16="http://schemas.microsoft.com/office/drawing/2014/main" id="{012FD100-C039-4E03-B5E4-2EDFA7290AA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1" name="Straight Connector 40">
            <a:extLst>
              <a:ext uri="{FF2B5EF4-FFF2-40B4-BE49-F238E27FC236}">
                <a16:creationId xmlns="" xmlns:a16="http://schemas.microsoft.com/office/drawing/2014/main" id="{4418FCD2-8448-4A81-8EB4-72250F7827B4}"/>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286603"/>
            <a:ext cx="7543800" cy="1450757"/>
          </a:xfrm>
        </p:spPr>
        <p:txBody>
          <a:bodyPr vert="horz" lIns="91440" tIns="45720" rIns="91440" bIns="45720" rtlCol="0" anchor="b">
            <a:normAutofit/>
          </a:bodyPr>
          <a:lstStyle/>
          <a:p>
            <a:r>
              <a:rPr lang="en-US" i="1" dirty="0"/>
              <a:t>Energy Futures</a:t>
            </a:r>
            <a:r>
              <a:rPr lang="en-US" dirty="0"/>
              <a:t/>
            </a:r>
            <a:br>
              <a:rPr lang="en-US" dirty="0"/>
            </a:br>
            <a:r>
              <a:rPr lang="en-US" dirty="0"/>
              <a:t>842 F.3d 247 (3d Cir. 2016)</a:t>
            </a:r>
          </a:p>
        </p:txBody>
      </p:sp>
      <p:graphicFrame>
        <p:nvGraphicFramePr>
          <p:cNvPr id="32" name="Content Placeholder 2">
            <a:extLst>
              <a:ext uri="{FF2B5EF4-FFF2-40B4-BE49-F238E27FC236}">
                <a16:creationId xmlns="" xmlns:a16="http://schemas.microsoft.com/office/drawing/2014/main" id="{A43F8DB6-3B94-49C3-A394-9DC5DCBB69FC}"/>
              </a:ext>
            </a:extLst>
          </p:cNvPr>
          <p:cNvGraphicFramePr>
            <a:graphicFrameLocks noGrp="1"/>
          </p:cNvGraphicFramePr>
          <p:nvPr>
            <p:ph sz="quarter" idx="13"/>
            <p:extLst>
              <p:ext uri="{D42A27DB-BD31-4B8C-83A1-F6EECF244321}">
                <p14:modId xmlns:p14="http://schemas.microsoft.com/office/powerpoint/2010/main" val="2266076741"/>
              </p:ext>
            </p:extLst>
          </p:nvPr>
        </p:nvGraphicFramePr>
        <p:xfrm>
          <a:off x="-76200" y="1737360"/>
          <a:ext cx="9220200" cy="48340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 name="Slide Number Placeholder 3">
            <a:extLst>
              <a:ext uri="{FF2B5EF4-FFF2-40B4-BE49-F238E27FC236}">
                <a16:creationId xmlns="" xmlns:a16="http://schemas.microsoft.com/office/drawing/2014/main" id="{A0248534-02F2-4DE7-BFD4-2DB766C9EFFD}"/>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7</a:t>
            </a:fld>
            <a:endParaRPr lang="en-US" sz="1050" dirty="0">
              <a:solidFill>
                <a:srgbClr val="FFFFFF"/>
              </a:solidFill>
            </a:endParaRPr>
          </a:p>
        </p:txBody>
      </p:sp>
      <p:sp>
        <p:nvSpPr>
          <p:cNvPr id="33" name="TextBox 32">
            <a:extLst>
              <a:ext uri="{FF2B5EF4-FFF2-40B4-BE49-F238E27FC236}">
                <a16:creationId xmlns="" xmlns:a16="http://schemas.microsoft.com/office/drawing/2014/main" id="{14638F7B-E2EB-46DA-8AD5-913F738CAEF2}"/>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239312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3" name="Rectangle 9">
            <a:extLst>
              <a:ext uri="{FF2B5EF4-FFF2-40B4-BE49-F238E27FC236}">
                <a16:creationId xmlns="" xmlns:a16="http://schemas.microsoft.com/office/drawing/2014/main" id="{7D379150-F6B4-45C8-BE10-6B278AD400EB}"/>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11">
            <a:extLst>
              <a:ext uri="{FF2B5EF4-FFF2-40B4-BE49-F238E27FC236}">
                <a16:creationId xmlns="" xmlns:a16="http://schemas.microsoft.com/office/drawing/2014/main" id="{5FFCF544-A370-4A5D-A95F-CA6E0E7191E6}"/>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5" name="Straight Connector 13">
            <a:extLst>
              <a:ext uri="{FF2B5EF4-FFF2-40B4-BE49-F238E27FC236}">
                <a16:creationId xmlns="" xmlns:a16="http://schemas.microsoft.com/office/drawing/2014/main" id="{6EEB3B97-A638-498B-8083-54191CE71E0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6" name="Rectangle 15">
            <a:extLst>
              <a:ext uri="{FF2B5EF4-FFF2-40B4-BE49-F238E27FC236}">
                <a16:creationId xmlns="" xmlns:a16="http://schemas.microsoft.com/office/drawing/2014/main" id="{C33BF9DD-8A45-4EEE-B231-0A14D322E5F9}"/>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17">
            <a:extLst>
              <a:ext uri="{FF2B5EF4-FFF2-40B4-BE49-F238E27FC236}">
                <a16:creationId xmlns="" xmlns:a16="http://schemas.microsoft.com/office/drawing/2014/main" id="{9556C5A8-AD7E-4CE7-87BE-9EA3B5E1786F}"/>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8" name="Rectangle 19">
            <a:extLst>
              <a:ext uri="{FF2B5EF4-FFF2-40B4-BE49-F238E27FC236}">
                <a16:creationId xmlns="" xmlns:a16="http://schemas.microsoft.com/office/drawing/2014/main" id="{D5FBCAC9-BD8B-4F3B-AD74-EF37D4211349}"/>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21">
            <a:extLst>
              <a:ext uri="{FF2B5EF4-FFF2-40B4-BE49-F238E27FC236}">
                <a16:creationId xmlns="" xmlns:a16="http://schemas.microsoft.com/office/drawing/2014/main" id="{9020DCC9-F851-4562-BB20-1AB3C51BFD08}"/>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3731077" y="2086188"/>
            <a:ext cx="456732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pic>
        <p:nvPicPr>
          <p:cNvPr id="7" name="Graphic 6">
            <a:extLst>
              <a:ext uri="{FF2B5EF4-FFF2-40B4-BE49-F238E27FC236}">
                <a16:creationId xmlns="" xmlns:a16="http://schemas.microsoft.com/office/drawing/2014/main" id="{D2B1BA07-9F5D-47BF-A86E-A1DC4EA33E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475499" y="1796791"/>
            <a:ext cx="3000986" cy="3000986"/>
          </a:xfrm>
          <a:prstGeom prst="rect">
            <a:avLst/>
          </a:prstGeom>
        </p:spPr>
      </p:pic>
      <p:sp>
        <p:nvSpPr>
          <p:cNvPr id="2" name="Title 1"/>
          <p:cNvSpPr>
            <a:spLocks noGrp="1"/>
          </p:cNvSpPr>
          <p:nvPr>
            <p:ph type="title"/>
          </p:nvPr>
        </p:nvSpPr>
        <p:spPr>
          <a:xfrm>
            <a:off x="3731078" y="457200"/>
            <a:ext cx="5108122" cy="1450757"/>
          </a:xfrm>
        </p:spPr>
        <p:txBody>
          <a:bodyPr vert="horz" lIns="91440" tIns="45720" rIns="91440" bIns="45720" rtlCol="0" anchor="b">
            <a:normAutofit/>
          </a:bodyPr>
          <a:lstStyle/>
          <a:p>
            <a:r>
              <a:rPr lang="en-US" sz="4000" dirty="0"/>
              <a:t>Energy Futures</a:t>
            </a:r>
            <a:r>
              <a:rPr lang="en-US" sz="3400" dirty="0"/>
              <a:t/>
            </a:r>
            <a:br>
              <a:rPr lang="en-US" sz="3400" dirty="0"/>
            </a:br>
            <a:r>
              <a:rPr lang="en-US" sz="2800" dirty="0"/>
              <a:t>Postpetition – Bankruptcy Court</a:t>
            </a:r>
            <a:endParaRPr lang="en-US" sz="3400" dirty="0"/>
          </a:p>
        </p:txBody>
      </p:sp>
      <p:sp>
        <p:nvSpPr>
          <p:cNvPr id="29" name="Content Placeholder 2"/>
          <p:cNvSpPr>
            <a:spLocks noGrp="1"/>
          </p:cNvSpPr>
          <p:nvPr>
            <p:ph sz="quarter" idx="13"/>
          </p:nvPr>
        </p:nvSpPr>
        <p:spPr>
          <a:xfrm>
            <a:off x="3731076" y="2198914"/>
            <a:ext cx="4931230" cy="3670180"/>
          </a:xfrm>
        </p:spPr>
        <p:txBody>
          <a:bodyPr vert="horz" lIns="0" tIns="45720" rIns="0" bIns="45720" rtlCol="0">
            <a:normAutofit lnSpcReduction="10000"/>
          </a:bodyPr>
          <a:lstStyle/>
          <a:p>
            <a:pPr lvl="0">
              <a:buClr>
                <a:schemeClr val="accent1"/>
              </a:buClr>
            </a:pPr>
            <a:r>
              <a:rPr lang="en-US" sz="2400" dirty="0"/>
              <a:t>First Lien Trustee filed an adversary in May </a:t>
            </a:r>
            <a:r>
              <a:rPr lang="en-US" sz="2400" dirty="0" smtClean="0"/>
              <a:t>2014 </a:t>
            </a:r>
            <a:r>
              <a:rPr lang="en-US" sz="2400" dirty="0"/>
              <a:t>seeking a declaratory judgment that the make whole was due on the First Lien.</a:t>
            </a:r>
          </a:p>
          <a:p>
            <a:pPr lvl="0">
              <a:buClr>
                <a:schemeClr val="accent1"/>
              </a:buClr>
            </a:pPr>
            <a:r>
              <a:rPr lang="en-US" sz="2400" dirty="0"/>
              <a:t>In March 2015, Energy Futures similarly refinanced  a portion of the Second Lien without make whole.</a:t>
            </a:r>
          </a:p>
          <a:p>
            <a:pPr lvl="0">
              <a:buClr>
                <a:schemeClr val="accent1"/>
              </a:buClr>
            </a:pPr>
            <a:r>
              <a:rPr lang="en-US" sz="2400" dirty="0"/>
              <a:t>The Bankruptcy Court later ruled that the make whole was not payable, and the District Court affirmed regarding both the First Lien and Second Lien.</a:t>
            </a:r>
          </a:p>
        </p:txBody>
      </p:sp>
      <p:sp>
        <p:nvSpPr>
          <p:cNvPr id="21" name="Slide Number Placeholder 3">
            <a:extLst>
              <a:ext uri="{FF2B5EF4-FFF2-40B4-BE49-F238E27FC236}">
                <a16:creationId xmlns="" xmlns:a16="http://schemas.microsoft.com/office/drawing/2014/main" id="{1FA9E528-340D-4AB8-8DD3-C5CA41B103A4}"/>
              </a:ext>
            </a:extLst>
          </p:cNvPr>
          <p:cNvSpPr txBox="1">
            <a:spLocks/>
          </p:cNvSpPr>
          <p:nvPr/>
        </p:nvSpPr>
        <p:spPr>
          <a:xfrm>
            <a:off x="7425344" y="6459786"/>
            <a:ext cx="9840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4CF654B-DC5F-4C85-B283-350A93E5A962}" type="slidenum">
              <a:rPr lang="en-US" sz="1050" smtClean="0">
                <a:solidFill>
                  <a:srgbClr val="FFFFFF"/>
                </a:solidFill>
              </a:rPr>
              <a:pPr algn="r"/>
              <a:t>8</a:t>
            </a:fld>
            <a:endParaRPr lang="en-US" sz="1050" dirty="0">
              <a:solidFill>
                <a:srgbClr val="FFFFFF"/>
              </a:solidFill>
            </a:endParaRPr>
          </a:p>
        </p:txBody>
      </p:sp>
      <p:sp>
        <p:nvSpPr>
          <p:cNvPr id="30" name="TextBox 29">
            <a:extLst>
              <a:ext uri="{FF2B5EF4-FFF2-40B4-BE49-F238E27FC236}">
                <a16:creationId xmlns="" xmlns:a16="http://schemas.microsoft.com/office/drawing/2014/main" id="{E84C24A3-ADD5-4CE0-9D21-8A36F5FC453A}"/>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317918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50838"/>
            <a:ext cx="7019925" cy="1143000"/>
          </a:xfrm>
        </p:spPr>
        <p:txBody>
          <a:bodyPr>
            <a:normAutofit/>
          </a:bodyPr>
          <a:lstStyle/>
          <a:p>
            <a:r>
              <a:rPr lang="en-US" sz="3600" dirty="0"/>
              <a:t>Energy Futures</a:t>
            </a:r>
            <a:br>
              <a:rPr lang="en-US" sz="3600" dirty="0"/>
            </a:br>
            <a:r>
              <a:rPr lang="en-US" sz="3600" dirty="0"/>
              <a:t>Third Circuit – First Lien</a:t>
            </a:r>
          </a:p>
        </p:txBody>
      </p:sp>
      <p:sp>
        <p:nvSpPr>
          <p:cNvPr id="3" name="Content Placeholder 2"/>
          <p:cNvSpPr>
            <a:spLocks noGrp="1"/>
          </p:cNvSpPr>
          <p:nvPr>
            <p:ph sz="quarter" idx="4294967295"/>
          </p:nvPr>
        </p:nvSpPr>
        <p:spPr>
          <a:xfrm>
            <a:off x="696913" y="1600200"/>
            <a:ext cx="8447087" cy="4627563"/>
          </a:xfrm>
        </p:spPr>
        <p:txBody>
          <a:bodyPr>
            <a:normAutofit/>
          </a:bodyPr>
          <a:lstStyle/>
          <a:p>
            <a:pPr lvl="0"/>
            <a:r>
              <a:rPr lang="en-US" dirty="0"/>
              <a:t>First Lien – Third Circuit focused first on the </a:t>
            </a:r>
            <a:r>
              <a:rPr lang="en-US" i="1" dirty="0"/>
              <a:t>redemption</a:t>
            </a:r>
            <a:r>
              <a:rPr lang="en-US" dirty="0"/>
              <a:t> language in the make whole provision of First Lien Indenture</a:t>
            </a:r>
          </a:p>
          <a:p>
            <a:pPr lvl="1"/>
            <a:r>
              <a:rPr lang="en-US" sz="2000" dirty="0"/>
              <a:t>Payment of the make whole was due upon “</a:t>
            </a:r>
            <a:r>
              <a:rPr lang="en-US" sz="2000" dirty="0" smtClean="0"/>
              <a:t>redemption,” </a:t>
            </a:r>
            <a:r>
              <a:rPr lang="en-US" sz="2000" dirty="0"/>
              <a:t>which it defined under state law to include the refinancing transaction</a:t>
            </a:r>
          </a:p>
          <a:p>
            <a:pPr lvl="1"/>
            <a:r>
              <a:rPr lang="en-US" sz="2000" dirty="0"/>
              <a:t>Redemption was “voluntary” as the chapter 11 petitions were “voluntary,” and Energy Futures could have reinstated the First Lien as part of the </a:t>
            </a:r>
            <a:r>
              <a:rPr lang="en-US" sz="2000" dirty="0" smtClean="0"/>
              <a:t>plan</a:t>
            </a:r>
            <a:endParaRPr lang="en-US" sz="2000" dirty="0"/>
          </a:p>
          <a:p>
            <a:r>
              <a:rPr lang="en-US" dirty="0"/>
              <a:t>Third Circuit stated that the acceleration language did not preclude payment of the make whole, and the provisions should not be read as “different pathways”</a:t>
            </a:r>
          </a:p>
          <a:p>
            <a:pPr lvl="1"/>
            <a:r>
              <a:rPr lang="en-US" dirty="0"/>
              <a:t>“Rather than ‘different pathways’ together they form the map to guide the parties through a post-acceleration redemption.”</a:t>
            </a:r>
          </a:p>
          <a:p>
            <a:r>
              <a:rPr lang="en-US" dirty="0"/>
              <a:t>Second Lien – the First Lien provisions relying on redemption requiring make whole apply, and in any event, the Second Lien Indenture language provides that upon acceleration, the make whole is due – specifically “premium, if any” was found to include the “Applicable Premium”</a:t>
            </a:r>
          </a:p>
        </p:txBody>
      </p:sp>
      <p:sp>
        <p:nvSpPr>
          <p:cNvPr id="4" name="Slide Number Placeholder 3">
            <a:extLst>
              <a:ext uri="{FF2B5EF4-FFF2-40B4-BE49-F238E27FC236}">
                <a16:creationId xmlns="" xmlns:a16="http://schemas.microsoft.com/office/drawing/2014/main" id="{8EC41E1C-15F2-4E9D-80E6-ACAF4739CDE7}"/>
              </a:ext>
            </a:extLst>
          </p:cNvPr>
          <p:cNvSpPr>
            <a:spLocks noGrp="1"/>
          </p:cNvSpPr>
          <p:nvPr>
            <p:ph type="sldNum" sz="quarter" idx="12"/>
          </p:nvPr>
        </p:nvSpPr>
        <p:spPr/>
        <p:txBody>
          <a:bodyPr/>
          <a:lstStyle/>
          <a:p>
            <a:fld id="{F4CF654B-DC5F-4C85-B283-350A93E5A962}" type="slidenum">
              <a:rPr lang="en-US" smtClean="0"/>
              <a:pPr/>
              <a:t>9</a:t>
            </a:fld>
            <a:endParaRPr lang="en-US" dirty="0"/>
          </a:p>
        </p:txBody>
      </p:sp>
      <p:sp>
        <p:nvSpPr>
          <p:cNvPr id="5" name="TextBox 4">
            <a:extLst>
              <a:ext uri="{FF2B5EF4-FFF2-40B4-BE49-F238E27FC236}">
                <a16:creationId xmlns="" xmlns:a16="http://schemas.microsoft.com/office/drawing/2014/main" id="{9EA89825-4715-4BE0-BA8C-10C825A1C391}"/>
              </a:ext>
            </a:extLst>
          </p:cNvPr>
          <p:cNvSpPr txBox="1"/>
          <p:nvPr/>
        </p:nvSpPr>
        <p:spPr>
          <a:xfrm>
            <a:off x="76200" y="6459786"/>
            <a:ext cx="2286000" cy="369332"/>
          </a:xfrm>
          <a:prstGeom prst="rect">
            <a:avLst/>
          </a:prstGeom>
          <a:noFill/>
        </p:spPr>
        <p:txBody>
          <a:bodyPr wrap="square" rtlCol="0">
            <a:spAutoFit/>
          </a:bodyPr>
          <a:lstStyle/>
          <a:p>
            <a:r>
              <a:rPr lang="en-US" i="1" dirty="0">
                <a:solidFill>
                  <a:schemeClr val="accent4">
                    <a:lumMod val="20000"/>
                    <a:lumOff val="80000"/>
                  </a:schemeClr>
                </a:solidFill>
              </a:rPr>
              <a:t>Make Wholes</a:t>
            </a:r>
          </a:p>
        </p:txBody>
      </p:sp>
    </p:spTree>
    <p:extLst>
      <p:ext uri="{BB962C8B-B14F-4D97-AF65-F5344CB8AC3E}">
        <p14:creationId xmlns:p14="http://schemas.microsoft.com/office/powerpoint/2010/main" val="4008776520"/>
      </p:ext>
    </p:extLst>
  </p:cSld>
  <p:clrMapOvr>
    <a:masterClrMapping/>
  </p:clrMapOvr>
</p:sld>
</file>

<file path=ppt/theme/theme1.xml><?xml version="1.0" encoding="utf-8"?>
<a:theme xmlns:a="http://schemas.openxmlformats.org/drawingml/2006/main" name="Theme1">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Theme1">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ppt/theme/themeOverride2.xml><?xml version="1.0" encoding="utf-8"?>
<a:themeOverride xmlns:a="http://schemas.openxmlformats.org/drawingml/2006/main">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0</TotalTime>
  <Words>3634</Words>
  <Application>Microsoft Office PowerPoint</Application>
  <PresentationFormat>On-screen Show (4:3)</PresentationFormat>
  <Paragraphs>309</Paragraphs>
  <Slides>32</Slides>
  <Notes>16</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Theme1</vt:lpstr>
      <vt:lpstr>1_Theme1</vt:lpstr>
      <vt:lpstr>PowerPoint Presentation</vt:lpstr>
      <vt:lpstr>T O P I C S</vt:lpstr>
      <vt:lpstr>Make Wholes 101 – What are they?</vt:lpstr>
      <vt:lpstr>Make Wholes 101 – Examples</vt:lpstr>
      <vt:lpstr>In re MPM Silicones 531 B.R. 321 (S.D.N.Y. 2015)</vt:lpstr>
      <vt:lpstr>In re MPM Silicones SDNY Ruling</vt:lpstr>
      <vt:lpstr>Energy Futures 842 F.3d 247 (3d Cir. 2016)</vt:lpstr>
      <vt:lpstr>Energy Futures Postpetition – Bankruptcy Court</vt:lpstr>
      <vt:lpstr>Energy Futures Third Circuit – First Lien</vt:lpstr>
      <vt:lpstr>Ultra Petroleum (Bankr. S.D. Tex. Sept. 21, 2017)</vt:lpstr>
      <vt:lpstr>Ultra Petroleum</vt:lpstr>
      <vt:lpstr>Ultra Petroleum Bankruptcy – Make Whole + (Default Interest)?</vt:lpstr>
      <vt:lpstr>Ultra Petroleum Bankruptcy – Unimpaired?</vt:lpstr>
      <vt:lpstr>Cobalt International Energy Update:   Section 1124(a)(2) of the Bankruptcy Code</vt:lpstr>
      <vt:lpstr>Secured Financing: Unrestricted Subsidiaries</vt:lpstr>
      <vt:lpstr>Secured Financing:  Unrestricted Subsidiaries</vt:lpstr>
      <vt:lpstr>M&amp;M Lienholder Rights &amp; Strategies</vt:lpstr>
      <vt:lpstr>In re M&amp;G USA Corp., et al. Case No. 17-12307 Bankr. D. Del.</vt:lpstr>
      <vt:lpstr>M&amp;M Lienholder Takeaways</vt:lpstr>
      <vt:lpstr>DIP Financing/Cash Collateral: Carve Out and Committee Fees</vt:lpstr>
      <vt:lpstr>DIP Financing/Cash Collateral: Carve Out and Committee Fees</vt:lpstr>
      <vt:lpstr>Chapter 11 Plan:  Valuation Date</vt:lpstr>
      <vt:lpstr>PowerPoint Presentation</vt:lpstr>
      <vt:lpstr>Chapter 11 Plan: Cramdown Interest Rate</vt:lpstr>
      <vt:lpstr>Chapter 11 Plan:  Cramdown Interest Rate</vt:lpstr>
      <vt:lpstr>Chapter 11 Plan:  Cramdown Interest Rate</vt:lpstr>
      <vt:lpstr>Chapter 11 Plan:  Cramdown Interest Rate</vt:lpstr>
      <vt:lpstr>Chapter 11 Plan: Gifting</vt:lpstr>
      <vt:lpstr>Chapter 11 Plan: Gifting</vt:lpstr>
      <vt:lpstr>Chapter 11 Plan: Gifting</vt:lpstr>
      <vt:lpstr>Chapter 11 Plan: Gifting</vt:lpstr>
      <vt:lpstr>Final Thoughts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2017-10-27T18:08:04Z</dcterms:created>
  <dcterms:modified xsi:type="dcterms:W3CDTF">2018-05-08T15:31:54Z</dcterms:modified>
</cp:coreProperties>
</file>