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336" r:id="rId3"/>
    <p:sldId id="337" r:id="rId4"/>
    <p:sldId id="338" r:id="rId5"/>
    <p:sldId id="271" r:id="rId6"/>
    <p:sldId id="272" r:id="rId7"/>
    <p:sldId id="330" r:id="rId8"/>
    <p:sldId id="331" r:id="rId9"/>
    <p:sldId id="273" r:id="rId10"/>
    <p:sldId id="274" r:id="rId11"/>
    <p:sldId id="332" r:id="rId12"/>
    <p:sldId id="277" r:id="rId13"/>
    <p:sldId id="278" r:id="rId14"/>
    <p:sldId id="333" r:id="rId15"/>
    <p:sldId id="279" r:id="rId16"/>
    <p:sldId id="280" r:id="rId17"/>
    <p:sldId id="281" r:id="rId18"/>
    <p:sldId id="334" r:id="rId19"/>
    <p:sldId id="282" r:id="rId20"/>
    <p:sldId id="283" r:id="rId21"/>
    <p:sldId id="284" r:id="rId22"/>
    <p:sldId id="285" r:id="rId23"/>
    <p:sldId id="313" r:id="rId24"/>
    <p:sldId id="286" r:id="rId25"/>
    <p:sldId id="287" r:id="rId26"/>
    <p:sldId id="288" r:id="rId27"/>
    <p:sldId id="312" r:id="rId28"/>
    <p:sldId id="314" r:id="rId29"/>
    <p:sldId id="290" r:id="rId30"/>
    <p:sldId id="291" r:id="rId31"/>
    <p:sldId id="293" r:id="rId32"/>
    <p:sldId id="295" r:id="rId33"/>
    <p:sldId id="292" r:id="rId34"/>
    <p:sldId id="294" r:id="rId35"/>
    <p:sldId id="296" r:id="rId36"/>
    <p:sldId id="340" r:id="rId37"/>
    <p:sldId id="341" r:id="rId38"/>
    <p:sldId id="297" r:id="rId39"/>
    <p:sldId id="335" r:id="rId40"/>
    <p:sldId id="301" r:id="rId41"/>
    <p:sldId id="342" r:id="rId42"/>
    <p:sldId id="298" r:id="rId43"/>
    <p:sldId id="316" r:id="rId44"/>
    <p:sldId id="315" r:id="rId45"/>
    <p:sldId id="299" r:id="rId46"/>
    <p:sldId id="300" r:id="rId47"/>
    <p:sldId id="339" r:id="rId48"/>
    <p:sldId id="318" r:id="rId49"/>
    <p:sldId id="319" r:id="rId50"/>
    <p:sldId id="320" r:id="rId51"/>
    <p:sldId id="321" r:id="rId52"/>
    <p:sldId id="322" r:id="rId53"/>
    <p:sldId id="323" r:id="rId54"/>
    <p:sldId id="324" r:id="rId55"/>
    <p:sldId id="325" r:id="rId56"/>
    <p:sldId id="326"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uardorodriguez" initials="e"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811"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43EEAD-FC29-495B-959E-2C6953DAE962}" type="datetimeFigureOut">
              <a:rPr lang="en-US" smtClean="0"/>
              <a:t>5/8/2018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2820DE-B22C-466C-B686-48EB87490AD4}" type="slidenum">
              <a:rPr lang="en-US" smtClean="0"/>
              <a:t>‹#›</a:t>
            </a:fld>
            <a:endParaRPr lang="en-US"/>
          </a:p>
        </p:txBody>
      </p:sp>
    </p:spTree>
    <p:extLst>
      <p:ext uri="{BB962C8B-B14F-4D97-AF65-F5344CB8AC3E}">
        <p14:creationId xmlns:p14="http://schemas.microsoft.com/office/powerpoint/2010/main" val="4071709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822613-67ED-4126-BBE7-4EA88C25295D}"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D0F5A-7AF7-4D12-827E-7C290E8F8E0D}" type="slidenum">
              <a:rPr lang="en-US" smtClean="0"/>
              <a:t>‹#›</a:t>
            </a:fld>
            <a:endParaRPr lang="en-US"/>
          </a:p>
        </p:txBody>
      </p:sp>
    </p:spTree>
    <p:extLst>
      <p:ext uri="{BB962C8B-B14F-4D97-AF65-F5344CB8AC3E}">
        <p14:creationId xmlns:p14="http://schemas.microsoft.com/office/powerpoint/2010/main" val="3480554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2D758C-C53C-4513-9A7D-886C9CDF9A55}"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D0F5A-7AF7-4D12-827E-7C290E8F8E0D}" type="slidenum">
              <a:rPr lang="en-US" smtClean="0"/>
              <a:t>‹#›</a:t>
            </a:fld>
            <a:endParaRPr lang="en-US"/>
          </a:p>
        </p:txBody>
      </p:sp>
    </p:spTree>
    <p:extLst>
      <p:ext uri="{BB962C8B-B14F-4D97-AF65-F5344CB8AC3E}">
        <p14:creationId xmlns:p14="http://schemas.microsoft.com/office/powerpoint/2010/main" val="3086540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2CCDF9-46A2-4510-9B02-399E28A29332}"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D0F5A-7AF7-4D12-827E-7C290E8F8E0D}" type="slidenum">
              <a:rPr lang="en-US" smtClean="0"/>
              <a:t>‹#›</a:t>
            </a:fld>
            <a:endParaRPr lang="en-US"/>
          </a:p>
        </p:txBody>
      </p:sp>
    </p:spTree>
    <p:extLst>
      <p:ext uri="{BB962C8B-B14F-4D97-AF65-F5344CB8AC3E}">
        <p14:creationId xmlns:p14="http://schemas.microsoft.com/office/powerpoint/2010/main" val="403651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7E85EC-14CB-4CFB-898C-BB19953DDA41}"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D0F5A-7AF7-4D12-827E-7C290E8F8E0D}" type="slidenum">
              <a:rPr lang="en-US" smtClean="0"/>
              <a:t>‹#›</a:t>
            </a:fld>
            <a:endParaRPr lang="en-US"/>
          </a:p>
        </p:txBody>
      </p:sp>
    </p:spTree>
    <p:extLst>
      <p:ext uri="{BB962C8B-B14F-4D97-AF65-F5344CB8AC3E}">
        <p14:creationId xmlns:p14="http://schemas.microsoft.com/office/powerpoint/2010/main" val="4120024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EA23AE-3093-4F90-A696-8FB0B4D68010}"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D0F5A-7AF7-4D12-827E-7C290E8F8E0D}" type="slidenum">
              <a:rPr lang="en-US" smtClean="0"/>
              <a:t>‹#›</a:t>
            </a:fld>
            <a:endParaRPr lang="en-US"/>
          </a:p>
        </p:txBody>
      </p:sp>
    </p:spTree>
    <p:extLst>
      <p:ext uri="{BB962C8B-B14F-4D97-AF65-F5344CB8AC3E}">
        <p14:creationId xmlns:p14="http://schemas.microsoft.com/office/powerpoint/2010/main" val="1799789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0BBEAF-1448-4DCB-A42F-B396BE4CE4FE}" type="datetime1">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D0F5A-7AF7-4D12-827E-7C290E8F8E0D}" type="slidenum">
              <a:rPr lang="en-US" smtClean="0"/>
              <a:t>‹#›</a:t>
            </a:fld>
            <a:endParaRPr lang="en-US"/>
          </a:p>
        </p:txBody>
      </p:sp>
    </p:spTree>
    <p:extLst>
      <p:ext uri="{BB962C8B-B14F-4D97-AF65-F5344CB8AC3E}">
        <p14:creationId xmlns:p14="http://schemas.microsoft.com/office/powerpoint/2010/main" val="1537934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E8838E-AE7E-4BD7-8793-4527C15C1F76}" type="datetime1">
              <a:rPr lang="en-US" smtClean="0"/>
              <a:t>5/8/2018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9D0F5A-7AF7-4D12-827E-7C290E8F8E0D}" type="slidenum">
              <a:rPr lang="en-US" smtClean="0"/>
              <a:t>‹#›</a:t>
            </a:fld>
            <a:endParaRPr lang="en-US"/>
          </a:p>
        </p:txBody>
      </p:sp>
    </p:spTree>
    <p:extLst>
      <p:ext uri="{BB962C8B-B14F-4D97-AF65-F5344CB8AC3E}">
        <p14:creationId xmlns:p14="http://schemas.microsoft.com/office/powerpoint/2010/main" val="3343321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C2095F-83B8-4133-9FBA-295E15DF8D9E}" type="datetime1">
              <a:rPr lang="en-US" smtClean="0"/>
              <a:t>5/8/2018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9D0F5A-7AF7-4D12-827E-7C290E8F8E0D}" type="slidenum">
              <a:rPr lang="en-US" smtClean="0"/>
              <a:t>‹#›</a:t>
            </a:fld>
            <a:endParaRPr lang="en-US"/>
          </a:p>
        </p:txBody>
      </p:sp>
    </p:spTree>
    <p:extLst>
      <p:ext uri="{BB962C8B-B14F-4D97-AF65-F5344CB8AC3E}">
        <p14:creationId xmlns:p14="http://schemas.microsoft.com/office/powerpoint/2010/main" val="2594565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19437B-5913-42AD-BE62-09669A045356}" type="datetime1">
              <a:rPr lang="en-US" smtClean="0"/>
              <a:t>5/8/2018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9D0F5A-7AF7-4D12-827E-7C290E8F8E0D}" type="slidenum">
              <a:rPr lang="en-US" smtClean="0"/>
              <a:t>‹#›</a:t>
            </a:fld>
            <a:endParaRPr lang="en-US"/>
          </a:p>
        </p:txBody>
      </p:sp>
    </p:spTree>
    <p:extLst>
      <p:ext uri="{BB962C8B-B14F-4D97-AF65-F5344CB8AC3E}">
        <p14:creationId xmlns:p14="http://schemas.microsoft.com/office/powerpoint/2010/main" val="2330551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6354FE-02BE-4662-ADDF-843F76F81154}" type="datetime1">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D0F5A-7AF7-4D12-827E-7C290E8F8E0D}" type="slidenum">
              <a:rPr lang="en-US" smtClean="0"/>
              <a:t>‹#›</a:t>
            </a:fld>
            <a:endParaRPr lang="en-US"/>
          </a:p>
        </p:txBody>
      </p:sp>
    </p:spTree>
    <p:extLst>
      <p:ext uri="{BB962C8B-B14F-4D97-AF65-F5344CB8AC3E}">
        <p14:creationId xmlns:p14="http://schemas.microsoft.com/office/powerpoint/2010/main" val="782460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0BE2A5-2427-4302-9713-5EA47B6D9BA9}" type="datetime1">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D0F5A-7AF7-4D12-827E-7C290E8F8E0D}" type="slidenum">
              <a:rPr lang="en-US" smtClean="0"/>
              <a:t>‹#›</a:t>
            </a:fld>
            <a:endParaRPr lang="en-US"/>
          </a:p>
        </p:txBody>
      </p:sp>
    </p:spTree>
    <p:extLst>
      <p:ext uri="{BB962C8B-B14F-4D97-AF65-F5344CB8AC3E}">
        <p14:creationId xmlns:p14="http://schemas.microsoft.com/office/powerpoint/2010/main" val="4062157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4CB0ED-E353-406C-9350-5E2279FF1EDA}" type="datetime1">
              <a:rPr lang="en-US" smtClean="0"/>
              <a:t>5/8/2018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D0F5A-7AF7-4D12-827E-7C290E8F8E0D}" type="slidenum">
              <a:rPr lang="en-US" smtClean="0"/>
              <a:t>‹#›</a:t>
            </a:fld>
            <a:endParaRPr lang="en-US"/>
          </a:p>
        </p:txBody>
      </p:sp>
    </p:spTree>
    <p:extLst>
      <p:ext uri="{BB962C8B-B14F-4D97-AF65-F5344CB8AC3E}">
        <p14:creationId xmlns:p14="http://schemas.microsoft.com/office/powerpoint/2010/main" val="3239124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latin typeface="Times New Roman" panose="02020603050405020304" pitchFamily="18" charset="0"/>
                <a:cs typeface="Times New Roman" panose="02020603050405020304" pitchFamily="18" charset="0"/>
              </a:rPr>
              <a:t>Southern District of Texas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Bench Bar Conference</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Corpus Christi Texas</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May 10, 2018</a:t>
            </a:r>
            <a:endParaRPr lang="en-US" sz="2000" dirty="0">
              <a:latin typeface="Times New Roman" panose="02020603050405020304" pitchFamily="18" charset="0"/>
              <a:cs typeface="Times New Roman" panose="02020603050405020304" pitchFamily="18" charset="0"/>
            </a:endParaRPr>
          </a:p>
        </p:txBody>
      </p:sp>
      <p:sp>
        <p:nvSpPr>
          <p:cNvPr id="3" name="Subtitle 2"/>
          <p:cNvSpPr>
            <a:spLocks noGrp="1"/>
          </p:cNvSpPr>
          <p:nvPr>
            <p:ph idx="1"/>
          </p:nvPr>
        </p:nvSpPr>
        <p:spPr/>
        <p:txBody>
          <a:bodyPr/>
          <a:lstStyle/>
          <a:p>
            <a:pPr marL="0" indent="0" algn="ctr">
              <a:buNone/>
            </a:pPr>
            <a:r>
              <a:rPr lang="en-US" dirty="0" smtClean="0">
                <a:latin typeface="Times New Roman" panose="02020603050405020304" pitchFamily="18" charset="0"/>
                <a:cs typeface="Times New Roman" panose="02020603050405020304" pitchFamily="18" charset="0"/>
              </a:rPr>
              <a:t>Getting it Right, or Not.</a:t>
            </a:r>
          </a:p>
          <a:p>
            <a:pPr marL="0" indent="0" algn="ctr">
              <a:buNone/>
            </a:pPr>
            <a:r>
              <a:rPr lang="en-US" dirty="0" smtClean="0">
                <a:latin typeface="Times New Roman" panose="02020603050405020304" pitchFamily="18" charset="0"/>
                <a:cs typeface="Times New Roman" panose="02020603050405020304" pitchFamily="18" charset="0"/>
              </a:rPr>
              <a:t>The Right to Amend and Limitations</a:t>
            </a:r>
          </a:p>
          <a:p>
            <a:pPr marL="0" indent="0" algn="ctr">
              <a:buNone/>
            </a:pPr>
            <a:endParaRPr lang="en-US" sz="2000" dirty="0" smtClean="0">
              <a:latin typeface="Times New Roman" panose="02020603050405020304" pitchFamily="18" charset="0"/>
              <a:cs typeface="Times New Roman" panose="02020603050405020304" pitchFamily="18" charset="0"/>
            </a:endParaRPr>
          </a:p>
          <a:p>
            <a:pPr marL="0" indent="0" algn="ctr">
              <a:buNone/>
            </a:pPr>
            <a:r>
              <a:rPr lang="en-US" sz="2000" dirty="0" smtClean="0">
                <a:latin typeface="Times New Roman" panose="02020603050405020304" pitchFamily="18" charset="0"/>
                <a:cs typeface="Times New Roman" panose="02020603050405020304" pitchFamily="18" charset="0"/>
              </a:rPr>
              <a:t>By:</a:t>
            </a:r>
            <a:endParaRPr lang="en-US" sz="2000" dirty="0">
              <a:latin typeface="Times New Roman" panose="02020603050405020304" pitchFamily="18" charset="0"/>
              <a:cs typeface="Times New Roman" panose="02020603050405020304" pitchFamily="18" charset="0"/>
            </a:endParaRPr>
          </a:p>
          <a:p>
            <a:pPr marL="0" indent="0" algn="ctr">
              <a:spcBef>
                <a:spcPts val="0"/>
              </a:spcBef>
              <a:buNone/>
            </a:pPr>
            <a:r>
              <a:rPr lang="en-US" sz="2000" b="1" dirty="0" smtClean="0">
                <a:latin typeface="Times New Roman" panose="02020603050405020304" pitchFamily="18" charset="0"/>
                <a:cs typeface="Times New Roman" panose="02020603050405020304" pitchFamily="18" charset="0"/>
              </a:rPr>
              <a:t>Eduardo V. Rodriguez</a:t>
            </a:r>
          </a:p>
          <a:p>
            <a:pPr marL="0" indent="0" algn="ctr">
              <a:spcBef>
                <a:spcPts val="0"/>
              </a:spcBef>
              <a:buNone/>
            </a:pPr>
            <a:r>
              <a:rPr lang="en-US" sz="1800" dirty="0" smtClean="0">
                <a:latin typeface="Times New Roman" panose="02020603050405020304" pitchFamily="18" charset="0"/>
                <a:cs typeface="Times New Roman" panose="02020603050405020304" pitchFamily="18" charset="0"/>
              </a:rPr>
              <a:t>U.S. Bankruptcy Judge, </a:t>
            </a:r>
          </a:p>
          <a:p>
            <a:pPr marL="0" indent="0" algn="ctr">
              <a:spcBef>
                <a:spcPts val="0"/>
              </a:spcBef>
              <a:buNone/>
            </a:pPr>
            <a:r>
              <a:rPr lang="en-US" sz="1800" dirty="0" smtClean="0">
                <a:latin typeface="Times New Roman" panose="02020603050405020304" pitchFamily="18" charset="0"/>
                <a:cs typeface="Times New Roman" panose="02020603050405020304" pitchFamily="18" charset="0"/>
              </a:rPr>
              <a:t>S.D. Texas McAllen Division</a:t>
            </a:r>
          </a:p>
          <a:p>
            <a:pPr marL="0" indent="0" algn="ctr">
              <a:spcBef>
                <a:spcPts val="0"/>
              </a:spcBef>
              <a:buNone/>
            </a:pPr>
            <a:endParaRPr lang="en-US" sz="2000" dirty="0" smtClean="0">
              <a:latin typeface="Times New Roman" panose="02020603050405020304" pitchFamily="18" charset="0"/>
              <a:cs typeface="Times New Roman" panose="02020603050405020304" pitchFamily="18" charset="0"/>
            </a:endParaRPr>
          </a:p>
          <a:p>
            <a:pPr marL="0" indent="0" algn="ctr">
              <a:buNone/>
            </a:pPr>
            <a:r>
              <a:rPr lang="en-US" sz="2000" b="1" dirty="0" smtClean="0">
                <a:latin typeface="Times New Roman" panose="02020603050405020304" pitchFamily="18" charset="0"/>
                <a:cs typeface="Times New Roman" panose="02020603050405020304" pitchFamily="18" charset="0"/>
              </a:rPr>
              <a:t>Tim Dowling</a:t>
            </a:r>
          </a:p>
          <a:p>
            <a:pPr marL="0" indent="0" algn="ctr">
              <a:buNone/>
            </a:pPr>
            <a:r>
              <a:rPr lang="en-US" sz="2000" b="1" dirty="0" smtClean="0">
                <a:latin typeface="Times New Roman" panose="02020603050405020304" pitchFamily="18" charset="0"/>
                <a:cs typeface="Times New Roman" panose="02020603050405020304" pitchFamily="18" charset="0"/>
              </a:rPr>
              <a:t>Joel Gonzalez</a:t>
            </a:r>
          </a:p>
          <a:p>
            <a:pPr marL="0" indent="0" algn="ctr">
              <a:buNone/>
            </a:pPr>
            <a:endParaRPr lang="en-US" dirty="0"/>
          </a:p>
        </p:txBody>
      </p:sp>
      <p:sp>
        <p:nvSpPr>
          <p:cNvPr id="4" name="Slide Number Placeholder 3"/>
          <p:cNvSpPr>
            <a:spLocks noGrp="1"/>
          </p:cNvSpPr>
          <p:nvPr>
            <p:ph type="sldNum" sz="quarter" idx="12"/>
          </p:nvPr>
        </p:nvSpPr>
        <p:spPr/>
        <p:txBody>
          <a:bodyPr/>
          <a:lstStyle/>
          <a:p>
            <a:fld id="{8B9D0F5A-7AF7-4D12-827E-7C290E8F8E0D}" type="slidenum">
              <a:rPr lang="en-US" smtClean="0"/>
              <a:t>1</a:t>
            </a:fld>
            <a:endParaRPr lang="en-US"/>
          </a:p>
        </p:txBody>
      </p:sp>
    </p:spTree>
    <p:extLst>
      <p:ext uri="{BB962C8B-B14F-4D97-AF65-F5344CB8AC3E}">
        <p14:creationId xmlns:p14="http://schemas.microsoft.com/office/powerpoint/2010/main" val="26122821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No.1A </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7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en-US" sz="2400" b="1" dirty="0" smtClean="0">
                <a:latin typeface="Times New Roman" pitchFamily="18" charset="0"/>
                <a:cs typeface="Times New Roman" pitchFamily="18" charset="0"/>
              </a:rPr>
              <a:t>Applicable Rules or Law?</a:t>
            </a:r>
          </a:p>
          <a:p>
            <a:pPr lvl="1" algn="just"/>
            <a:r>
              <a:rPr lang="en-US" sz="2000" dirty="0">
                <a:latin typeface="Times New Roman" pitchFamily="18" charset="0"/>
                <a:cs typeface="Times New Roman" pitchFamily="18" charset="0"/>
              </a:rPr>
              <a:t>A chapter 7 discharge discharges all debts that arose prior to the petition date except as provided in §523.  </a:t>
            </a:r>
            <a:r>
              <a:rPr lang="en-US" sz="2000" i="1" dirty="0">
                <a:latin typeface="Times New Roman" pitchFamily="18" charset="0"/>
                <a:cs typeface="Times New Roman" pitchFamily="18" charset="0"/>
              </a:rPr>
              <a:t>See</a:t>
            </a:r>
            <a:r>
              <a:rPr lang="en-US" sz="2000" dirty="0">
                <a:latin typeface="Times New Roman" pitchFamily="18" charset="0"/>
                <a:cs typeface="Times New Roman" pitchFamily="18" charset="0"/>
              </a:rPr>
              <a:t> 11 U.S.C. §727(b).  </a:t>
            </a:r>
            <a:endParaRPr lang="en-US" sz="2000" dirty="0" smtClean="0">
              <a:latin typeface="Times New Roman" pitchFamily="18" charset="0"/>
              <a:cs typeface="Times New Roman" pitchFamily="18" charset="0"/>
            </a:endParaRPr>
          </a:p>
          <a:p>
            <a:pPr marL="457200" lvl="1" indent="0" algn="just">
              <a:buNone/>
            </a:pPr>
            <a:endParaRPr lang="en-US" sz="20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Note </a:t>
            </a:r>
            <a:r>
              <a:rPr lang="en-US" sz="2000" dirty="0">
                <a:latin typeface="Times New Roman" pitchFamily="18" charset="0"/>
                <a:cs typeface="Times New Roman" pitchFamily="18" charset="0"/>
              </a:rPr>
              <a:t>that §727(b) does not qualify the discharge as to listed or unlisted debts.  </a:t>
            </a:r>
          </a:p>
          <a:p>
            <a:pPr marL="457200" lvl="1" indent="0" algn="just">
              <a:buNone/>
            </a:pPr>
            <a:endParaRPr lang="en-US" sz="2000" b="1" dirty="0" smtClean="0">
              <a:latin typeface="Times New Roman" pitchFamily="18" charset="0"/>
              <a:cs typeface="Times New Roman" pitchFamily="18" charset="0"/>
            </a:endParaRPr>
          </a:p>
          <a:p>
            <a:pPr algn="just"/>
            <a:r>
              <a:rPr lang="en-US" sz="2600" b="1" dirty="0" smtClean="0">
                <a:latin typeface="Times New Roman" pitchFamily="18" charset="0"/>
                <a:cs typeface="Times New Roman" pitchFamily="18" charset="0"/>
              </a:rPr>
              <a:t>Outcome:</a:t>
            </a:r>
          </a:p>
          <a:p>
            <a:pPr lvl="1" algn="just"/>
            <a:r>
              <a:rPr lang="en-US" sz="2000" dirty="0">
                <a:latin typeface="Times New Roman" pitchFamily="18" charset="0"/>
                <a:cs typeface="Times New Roman" pitchFamily="18" charset="0"/>
              </a:rPr>
              <a:t>it depends if the case was a no asset case and on whether the debt was of the kind described on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523(a)(2), 523(a)(4), or 523(a)(6). </a:t>
            </a:r>
            <a:endParaRPr lang="en-US" sz="2000" dirty="0" smtClean="0">
              <a:latin typeface="Times New Roman" pitchFamily="18" charset="0"/>
              <a:cs typeface="Times New Roman" pitchFamily="18" charset="0"/>
            </a:endParaRPr>
          </a:p>
          <a:p>
            <a:pPr lvl="1" algn="just"/>
            <a:r>
              <a:rPr lang="en-US" sz="2000" dirty="0" smtClean="0">
                <a:solidFill>
                  <a:srgbClr val="FF0000"/>
                </a:solidFill>
                <a:latin typeface="Times New Roman" pitchFamily="18" charset="0"/>
                <a:cs typeface="Times New Roman" pitchFamily="18" charset="0"/>
              </a:rPr>
              <a:t>[But see §523(a)(3) debts not listed or scheduled in time to permit the timely filing of a proof of claim, and the determination of dischargeability of such debt]</a:t>
            </a:r>
          </a:p>
          <a:p>
            <a:pPr marL="457200" lvl="1" indent="0" algn="just">
              <a:buNone/>
            </a:pPr>
            <a:endParaRPr lang="en-US" sz="2000" dirty="0" smtClean="0">
              <a:latin typeface="Times New Roman" pitchFamily="18" charset="0"/>
              <a:cs typeface="Times New Roman" pitchFamily="18" charset="0"/>
            </a:endParaRPr>
          </a:p>
          <a:p>
            <a:pPr lvl="1" algn="just"/>
            <a:r>
              <a:rPr lang="en-US" sz="2000" dirty="0">
                <a:latin typeface="Times New Roman" pitchFamily="18" charset="0"/>
                <a:cs typeface="Times New Roman" pitchFamily="18" charset="0"/>
              </a:rPr>
              <a:t>If statutory exceptions as outlined in § 523(a) do not </a:t>
            </a:r>
            <a:r>
              <a:rPr lang="en-US" sz="2000" dirty="0" smtClean="0">
                <a:latin typeface="Times New Roman" pitchFamily="18" charset="0"/>
                <a:cs typeface="Times New Roman" pitchFamily="18" charset="0"/>
              </a:rPr>
              <a:t>apply, </a:t>
            </a:r>
            <a:r>
              <a:rPr lang="en-US" sz="2000" dirty="0">
                <a:latin typeface="Times New Roman" pitchFamily="18" charset="0"/>
                <a:cs typeface="Times New Roman" pitchFamily="18" charset="0"/>
              </a:rPr>
              <a:t>then it should not affect whether the debt is discharged.   </a:t>
            </a:r>
            <a:r>
              <a:rPr lang="en-US" sz="2000" i="1" dirty="0">
                <a:latin typeface="Times New Roman" pitchFamily="18" charset="0"/>
                <a:cs typeface="Times New Roman" pitchFamily="18" charset="0"/>
              </a:rPr>
              <a:t>See Judd v. Wolfe</a:t>
            </a:r>
            <a:r>
              <a:rPr lang="en-US" sz="2000" dirty="0">
                <a:latin typeface="Times New Roman" pitchFamily="18" charset="0"/>
                <a:cs typeface="Times New Roman" pitchFamily="18" charset="0"/>
              </a:rPr>
              <a:t>, 78 F.3d 110 (3d Cir. </a:t>
            </a:r>
            <a:r>
              <a:rPr lang="en-US" sz="2000" dirty="0" smtClean="0">
                <a:latin typeface="Times New Roman" pitchFamily="18" charset="0"/>
                <a:cs typeface="Times New Roman" pitchFamily="18" charset="0"/>
              </a:rPr>
              <a:t>1996</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Accord In re Beezley</a:t>
            </a:r>
            <a:r>
              <a:rPr lang="en-US" sz="2000" dirty="0">
                <a:latin typeface="Times New Roman" pitchFamily="18" charset="0"/>
                <a:cs typeface="Times New Roman" pitchFamily="18" charset="0"/>
              </a:rPr>
              <a:t>, 994 F.2d 1433 </a:t>
            </a:r>
            <a:r>
              <a:rPr lang="en-US" sz="2000" dirty="0" smtClean="0">
                <a:latin typeface="Times New Roman" pitchFamily="18" charset="0"/>
                <a:cs typeface="Times New Roman" pitchFamily="18" charset="0"/>
              </a:rPr>
              <a:t>(9th </a:t>
            </a:r>
            <a:r>
              <a:rPr lang="en-US" sz="2000" dirty="0">
                <a:latin typeface="Times New Roman" pitchFamily="18" charset="0"/>
                <a:cs typeface="Times New Roman" pitchFamily="18" charset="0"/>
              </a:rPr>
              <a:t>Cir. 1993). </a:t>
            </a:r>
            <a:endParaRPr lang="en-US" sz="20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10</a:t>
            </a:fld>
            <a:endParaRPr lang="en-US"/>
          </a:p>
        </p:txBody>
      </p:sp>
    </p:spTree>
    <p:extLst>
      <p:ext uri="{BB962C8B-B14F-4D97-AF65-F5344CB8AC3E}">
        <p14:creationId xmlns:p14="http://schemas.microsoft.com/office/powerpoint/2010/main" val="283028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Autofit/>
          </a:bodyPr>
          <a:lstStyle/>
          <a:p>
            <a:r>
              <a:rPr lang="en-US" sz="2400" b="1" dirty="0">
                <a:latin typeface="Times New Roman" panose="02020603050405020304" pitchFamily="18" charset="0"/>
                <a:cs typeface="Times New Roman" panose="02020603050405020304" pitchFamily="18" charset="0"/>
              </a:rPr>
              <a:t>Bankruptcy Rule 1009(a</a:t>
            </a:r>
            <a:r>
              <a:rPr lang="en-US" sz="2400" b="1" dirty="0" smtClean="0">
                <a:latin typeface="Times New Roman" panose="02020603050405020304" pitchFamily="18" charset="0"/>
                <a:cs typeface="Times New Roman" panose="02020603050405020304" pitchFamily="18" charset="0"/>
              </a:rPr>
              <a:t>)</a:t>
            </a:r>
            <a:br>
              <a:rPr lang="en-US" sz="2400" b="1" dirty="0" smtClean="0">
                <a:latin typeface="Times New Roman" panose="02020603050405020304" pitchFamily="18" charset="0"/>
                <a:cs typeface="Times New Roman" panose="02020603050405020304" pitchFamily="18" charset="0"/>
              </a:rPr>
            </a:br>
            <a:r>
              <a:rPr lang="en-US" sz="2400" b="1" dirty="0" smtClean="0">
                <a:latin typeface="Times New Roman" panose="02020603050405020304" pitchFamily="18" charset="0"/>
                <a:cs typeface="Times New Roman" panose="02020603050405020304" pitchFamily="18" charset="0"/>
              </a:rPr>
              <a:t>(Amendments of voluntary Petitions, </a:t>
            </a:r>
            <a:br>
              <a:rPr lang="en-US" sz="2400" b="1" dirty="0" smtClean="0">
                <a:latin typeface="Times New Roman" panose="02020603050405020304" pitchFamily="18" charset="0"/>
                <a:cs typeface="Times New Roman" panose="02020603050405020304" pitchFamily="18" charset="0"/>
              </a:rPr>
            </a:br>
            <a:r>
              <a:rPr lang="en-US" sz="2400" b="1" dirty="0" smtClean="0">
                <a:latin typeface="Times New Roman" panose="02020603050405020304" pitchFamily="18" charset="0"/>
                <a:cs typeface="Times New Roman" panose="02020603050405020304" pitchFamily="18" charset="0"/>
              </a:rPr>
              <a:t>Lists, Schedules &amp; Statements</a:t>
            </a:r>
            <a:r>
              <a:rPr lang="en-US" sz="2400" b="1" dirty="0" smtClean="0">
                <a:solidFill>
                  <a:schemeClr val="bg1"/>
                </a:solidFill>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r>
            <a:br>
              <a:rPr lang="en-US" sz="2400" b="1"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1">
              <a:buFont typeface="Arial" pitchFamily="34" charset="0"/>
              <a:buChar char="•"/>
            </a:pPr>
            <a:r>
              <a:rPr lang="en-US" sz="2400" dirty="0" smtClean="0">
                <a:latin typeface="Times New Roman" panose="02020603050405020304" pitchFamily="18" charset="0"/>
                <a:cs typeface="Times New Roman" panose="02020603050405020304" pitchFamily="18" charset="0"/>
              </a:rPr>
              <a:t>Petition, List, Schedules, or Statements</a:t>
            </a:r>
          </a:p>
          <a:p>
            <a:pPr lvl="1">
              <a:buFont typeface="Arial" pitchFamily="34" charset="0"/>
              <a:buChar char="•"/>
            </a:pPr>
            <a:r>
              <a:rPr lang="en-US" sz="2400" dirty="0" smtClean="0">
                <a:latin typeface="Times New Roman" panose="02020603050405020304" pitchFamily="18" charset="0"/>
                <a:cs typeface="Times New Roman" panose="02020603050405020304" pitchFamily="18" charset="0"/>
              </a:rPr>
              <a:t>May be amended at any time before case is closed</a:t>
            </a:r>
          </a:p>
          <a:p>
            <a:pPr lvl="1">
              <a:buFont typeface="Arial" pitchFamily="34" charset="0"/>
              <a:buChar char="•"/>
            </a:pPr>
            <a:r>
              <a:rPr lang="en-US" sz="2400" dirty="0" smtClean="0">
                <a:latin typeface="Times New Roman" panose="02020603050405020304" pitchFamily="18" charset="0"/>
                <a:cs typeface="Times New Roman" panose="02020603050405020304" pitchFamily="18" charset="0"/>
              </a:rPr>
              <a:t>Notice of amendment must be provided to:</a:t>
            </a:r>
          </a:p>
          <a:p>
            <a:pPr lvl="2"/>
            <a:r>
              <a:rPr lang="en-US" sz="2000" dirty="0" smtClean="0">
                <a:latin typeface="Times New Roman" panose="02020603050405020304" pitchFamily="18" charset="0"/>
                <a:cs typeface="Times New Roman" panose="02020603050405020304" pitchFamily="18" charset="0"/>
              </a:rPr>
              <a:t>Trustee and entities affected by amendment</a:t>
            </a:r>
          </a:p>
          <a:p>
            <a:pPr lvl="1">
              <a:buFont typeface="Arial" pitchFamily="34" charset="0"/>
              <a:buChar char="•"/>
            </a:pPr>
            <a:r>
              <a:rPr lang="en-US" sz="2400" dirty="0" smtClean="0">
                <a:latin typeface="Times New Roman" panose="02020603050405020304" pitchFamily="18" charset="0"/>
                <a:cs typeface="Times New Roman" panose="02020603050405020304" pitchFamily="18" charset="0"/>
              </a:rPr>
              <a:t>Amendment is not absolute and subject to “good faith” test</a:t>
            </a:r>
            <a:endParaRPr lang="en-US" sz="24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11</a:t>
            </a:fld>
            <a:endParaRPr lang="en-US"/>
          </a:p>
        </p:txBody>
      </p:sp>
    </p:spTree>
    <p:extLst>
      <p:ext uri="{BB962C8B-B14F-4D97-AF65-F5344CB8AC3E}">
        <p14:creationId xmlns:p14="http://schemas.microsoft.com/office/powerpoint/2010/main" val="2495966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50000"/>
              <a:lumOff val="50000"/>
            </a:schemeClr>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No.2 </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11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b="1" dirty="0" smtClean="0">
                <a:latin typeface="Times New Roman" pitchFamily="18" charset="0"/>
                <a:cs typeface="Times New Roman" pitchFamily="18" charset="0"/>
              </a:rPr>
              <a:t>The “Ultimate Amendment,” was a bankruptcy case ever filed?</a:t>
            </a:r>
            <a:r>
              <a:rPr lang="en-US" sz="2400" dirty="0" smtClean="0">
                <a:latin typeface="Times New Roman" pitchFamily="18" charset="0"/>
                <a:cs typeface="Times New Roman" pitchFamily="18" charset="0"/>
              </a:rPr>
              <a:t> </a:t>
            </a:r>
          </a:p>
          <a:p>
            <a:pPr lvl="1" algn="just"/>
            <a:r>
              <a:rPr lang="en-US" sz="2000" dirty="0" smtClean="0">
                <a:latin typeface="Times New Roman" pitchFamily="18" charset="0"/>
                <a:cs typeface="Times New Roman" pitchFamily="18" charset="0"/>
              </a:rPr>
              <a:t>You </a:t>
            </a:r>
            <a:r>
              <a:rPr lang="en-US" sz="2000" dirty="0">
                <a:latin typeface="Times New Roman" pitchFamily="18" charset="0"/>
                <a:cs typeface="Times New Roman" pitchFamily="18" charset="0"/>
              </a:rPr>
              <a:t>are meeting for the first time the owner of a small family corporation on the Wednesday after “foreclosure Tuesday.” </a:t>
            </a:r>
            <a:endParaRPr lang="en-US" sz="2000" dirty="0" smtClean="0">
              <a:latin typeface="Times New Roman" pitchFamily="18" charset="0"/>
              <a:cs typeface="Times New Roman" pitchFamily="18" charset="0"/>
            </a:endParaRPr>
          </a:p>
          <a:p>
            <a:pPr lvl="1" algn="just"/>
            <a:r>
              <a:rPr lang="en-US" sz="2000" dirty="0">
                <a:latin typeface="Times New Roman" pitchFamily="18" charset="0"/>
                <a:cs typeface="Times New Roman" pitchFamily="18" charset="0"/>
              </a:rPr>
              <a:t>O</a:t>
            </a:r>
            <a:r>
              <a:rPr lang="en-US" sz="2000" dirty="0" smtClean="0">
                <a:latin typeface="Times New Roman" pitchFamily="18" charset="0"/>
                <a:cs typeface="Times New Roman" pitchFamily="18" charset="0"/>
              </a:rPr>
              <a:t>wner </a:t>
            </a:r>
            <a:r>
              <a:rPr lang="en-US" sz="2000" dirty="0">
                <a:latin typeface="Times New Roman" pitchFamily="18" charset="0"/>
                <a:cs typeface="Times New Roman" pitchFamily="18" charset="0"/>
              </a:rPr>
              <a:t>tells you that his corporation owns very valuable real estate that was scheduled </a:t>
            </a:r>
            <a:r>
              <a:rPr lang="en-US" sz="2000" dirty="0" smtClean="0">
                <a:latin typeface="Times New Roman" pitchFamily="18" charset="0"/>
                <a:cs typeface="Times New Roman" pitchFamily="18" charset="0"/>
              </a:rPr>
              <a:t>for foreclosure Tuesday, </a:t>
            </a:r>
            <a:r>
              <a:rPr lang="en-US" sz="2000" dirty="0">
                <a:latin typeface="Times New Roman" pitchFamily="18" charset="0"/>
                <a:cs typeface="Times New Roman" pitchFamily="18" charset="0"/>
              </a:rPr>
              <a:t>but he </a:t>
            </a:r>
            <a:r>
              <a:rPr lang="en-US" sz="2000" dirty="0" smtClean="0">
                <a:latin typeface="Times New Roman" pitchFamily="18" charset="0"/>
                <a:cs typeface="Times New Roman" pitchFamily="18" charset="0"/>
              </a:rPr>
              <a:t>filed a pro-se chapter 11 case Monday evening.</a:t>
            </a:r>
          </a:p>
          <a:p>
            <a:pPr lvl="1" algn="just"/>
            <a:r>
              <a:rPr lang="en-US" sz="2000" dirty="0" smtClean="0">
                <a:latin typeface="Times New Roman" pitchFamily="18" charset="0"/>
                <a:cs typeface="Times New Roman" pitchFamily="18" charset="0"/>
              </a:rPr>
              <a:t>He </a:t>
            </a:r>
            <a:r>
              <a:rPr lang="en-US" sz="2000" dirty="0">
                <a:latin typeface="Times New Roman" pitchFamily="18" charset="0"/>
                <a:cs typeface="Times New Roman" pitchFamily="18" charset="0"/>
              </a:rPr>
              <a:t>did not inform the </a:t>
            </a:r>
            <a:r>
              <a:rPr lang="en-US" sz="2000" dirty="0" smtClean="0">
                <a:latin typeface="Times New Roman" pitchFamily="18" charset="0"/>
                <a:cs typeface="Times New Roman" pitchFamily="18" charset="0"/>
              </a:rPr>
              <a:t>foreclosing bank </a:t>
            </a:r>
            <a:r>
              <a:rPr lang="en-US" sz="2000" dirty="0">
                <a:latin typeface="Times New Roman" pitchFamily="18" charset="0"/>
                <a:cs typeface="Times New Roman" pitchFamily="18" charset="0"/>
              </a:rPr>
              <a:t>of the </a:t>
            </a:r>
            <a:r>
              <a:rPr lang="en-US" sz="2000" dirty="0" smtClean="0">
                <a:latin typeface="Times New Roman" pitchFamily="18" charset="0"/>
                <a:cs typeface="Times New Roman" pitchFamily="18" charset="0"/>
              </a:rPr>
              <a:t>bankruptcy filing</a:t>
            </a:r>
            <a:r>
              <a:rPr lang="en-US" sz="2000" dirty="0">
                <a:latin typeface="Times New Roman" pitchFamily="18" charset="0"/>
                <a:cs typeface="Times New Roman" pitchFamily="18" charset="0"/>
              </a:rPr>
              <a:t>, and the foreclosure occurred the next day.</a:t>
            </a:r>
          </a:p>
          <a:p>
            <a:pPr lvl="1" algn="just"/>
            <a:r>
              <a:rPr lang="en-US" sz="2000" dirty="0" smtClean="0">
                <a:latin typeface="Times New Roman" pitchFamily="18" charset="0"/>
                <a:cs typeface="Times New Roman" pitchFamily="18" charset="0"/>
              </a:rPr>
              <a:t>You </a:t>
            </a:r>
            <a:r>
              <a:rPr lang="en-US" sz="2000" dirty="0">
                <a:latin typeface="Times New Roman" pitchFamily="18" charset="0"/>
                <a:cs typeface="Times New Roman" pitchFamily="18" charset="0"/>
              </a:rPr>
              <a:t>agree to represent the </a:t>
            </a:r>
            <a:r>
              <a:rPr lang="en-US" sz="2000" dirty="0" smtClean="0">
                <a:latin typeface="Times New Roman" pitchFamily="18" charset="0"/>
                <a:cs typeface="Times New Roman" pitchFamily="18" charset="0"/>
              </a:rPr>
              <a:t>corporation, </a:t>
            </a:r>
            <a:r>
              <a:rPr lang="en-US" sz="2000" dirty="0">
                <a:latin typeface="Times New Roman" pitchFamily="18" charset="0"/>
                <a:cs typeface="Times New Roman" pitchFamily="18" charset="0"/>
              </a:rPr>
              <a:t>but you are concerned that since a corporation cannot file bankruptcy </a:t>
            </a:r>
            <a:r>
              <a:rPr lang="en-US" sz="2000" dirty="0" smtClean="0">
                <a:latin typeface="Times New Roman" pitchFamily="18" charset="0"/>
                <a:cs typeface="Times New Roman" pitchFamily="18" charset="0"/>
              </a:rPr>
              <a:t>pro-se</a:t>
            </a:r>
            <a:r>
              <a:rPr lang="en-US" sz="2000" dirty="0">
                <a:latin typeface="Times New Roman" pitchFamily="18" charset="0"/>
                <a:cs typeface="Times New Roman" pitchFamily="18" charset="0"/>
              </a:rPr>
              <a:t>, the Monday bankruptcy filing may not have rendered the next day foreclosure ineffective.</a:t>
            </a:r>
            <a:endParaRPr lang="en-US" sz="20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12</a:t>
            </a:fld>
            <a:endParaRPr lang="en-US"/>
          </a:p>
        </p:txBody>
      </p:sp>
    </p:spTree>
    <p:extLst>
      <p:ext uri="{BB962C8B-B14F-4D97-AF65-F5344CB8AC3E}">
        <p14:creationId xmlns:p14="http://schemas.microsoft.com/office/powerpoint/2010/main" val="278271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50000"/>
              <a:lumOff val="50000"/>
            </a:schemeClr>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No.2 </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11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en-US" sz="2400" b="1" dirty="0">
                <a:latin typeface="Times New Roman" pitchFamily="18" charset="0"/>
                <a:cs typeface="Times New Roman" pitchFamily="18" charset="0"/>
              </a:rPr>
              <a:t>What </a:t>
            </a:r>
            <a:r>
              <a:rPr lang="en-US" sz="2400" b="1" dirty="0" smtClean="0">
                <a:latin typeface="Times New Roman" pitchFamily="18" charset="0"/>
                <a:cs typeface="Times New Roman" pitchFamily="18" charset="0"/>
              </a:rPr>
              <a:t>results </a:t>
            </a:r>
            <a:r>
              <a:rPr lang="en-US" sz="2400" b="1" dirty="0">
                <a:latin typeface="Times New Roman" pitchFamily="18" charset="0"/>
                <a:cs typeface="Times New Roman" pitchFamily="18" charset="0"/>
              </a:rPr>
              <a:t>after you file </a:t>
            </a:r>
            <a:r>
              <a:rPr lang="en-US" sz="2400" b="1" dirty="0" smtClean="0">
                <a:latin typeface="Times New Roman" pitchFamily="18" charset="0"/>
                <a:cs typeface="Times New Roman" pitchFamily="18" charset="0"/>
              </a:rPr>
              <a:t>an </a:t>
            </a:r>
            <a:r>
              <a:rPr lang="en-US" sz="2400" b="1" dirty="0">
                <a:latin typeface="Times New Roman" pitchFamily="18" charset="0"/>
                <a:cs typeface="Times New Roman" pitchFamily="18" charset="0"/>
              </a:rPr>
              <a:t>amended bankruptcy petition with your </a:t>
            </a:r>
            <a:r>
              <a:rPr lang="en-US" sz="2400" b="1" dirty="0" smtClean="0">
                <a:latin typeface="Times New Roman" pitchFamily="18" charset="0"/>
                <a:cs typeface="Times New Roman" pitchFamily="18" charset="0"/>
              </a:rPr>
              <a:t>signature on Wednesday</a:t>
            </a:r>
            <a:r>
              <a:rPr lang="en-US" sz="2400" b="1" dirty="0">
                <a:latin typeface="Times New Roman" pitchFamily="18" charset="0"/>
                <a:cs typeface="Times New Roman" pitchFamily="18" charset="0"/>
              </a:rPr>
              <a:t>? </a:t>
            </a:r>
            <a:endParaRPr lang="en-US" sz="2400" b="1"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Will </a:t>
            </a:r>
            <a:r>
              <a:rPr lang="en-US" sz="2400" b="1" dirty="0">
                <a:latin typeface="Times New Roman" pitchFamily="18" charset="0"/>
                <a:cs typeface="Times New Roman" pitchFamily="18" charset="0"/>
              </a:rPr>
              <a:t>this amended petition relate back to the </a:t>
            </a:r>
            <a:r>
              <a:rPr lang="en-US" sz="2400" b="1" dirty="0" smtClean="0">
                <a:latin typeface="Times New Roman" pitchFamily="18" charset="0"/>
                <a:cs typeface="Times New Roman" pitchFamily="18" charset="0"/>
              </a:rPr>
              <a:t>Monday bankruptcy filing, </a:t>
            </a:r>
            <a:r>
              <a:rPr lang="en-US" sz="2400" b="1" dirty="0">
                <a:latin typeface="Times New Roman" pitchFamily="18" charset="0"/>
                <a:cs typeface="Times New Roman" pitchFamily="18" charset="0"/>
              </a:rPr>
              <a:t>thereby rendering the </a:t>
            </a:r>
            <a:r>
              <a:rPr lang="en-US" sz="2400" b="1" dirty="0" smtClean="0">
                <a:latin typeface="Times New Roman" pitchFamily="18" charset="0"/>
                <a:cs typeface="Times New Roman" pitchFamily="18" charset="0"/>
              </a:rPr>
              <a:t>Tuesday foreclosure  </a:t>
            </a:r>
            <a:r>
              <a:rPr lang="en-US" sz="2400" b="1" dirty="0">
                <a:latin typeface="Times New Roman" pitchFamily="18" charset="0"/>
                <a:cs typeface="Times New Roman" pitchFamily="18" charset="0"/>
              </a:rPr>
              <a:t>ineffective? </a:t>
            </a:r>
            <a:endParaRPr lang="en-US" sz="2400" b="1"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algn="just"/>
            <a:r>
              <a:rPr lang="en-US" sz="2400" b="1" dirty="0">
                <a:latin typeface="Times New Roman" pitchFamily="18" charset="0"/>
                <a:cs typeface="Times New Roman" pitchFamily="18" charset="0"/>
              </a:rPr>
              <a:t>Applicable Rules or Law?</a:t>
            </a:r>
          </a:p>
          <a:p>
            <a:pPr lvl="1" algn="just"/>
            <a:r>
              <a:rPr lang="en-US" sz="2000" i="1" dirty="0" smtClean="0">
                <a:latin typeface="Times New Roman" pitchFamily="18" charset="0"/>
                <a:cs typeface="Times New Roman" pitchFamily="18" charset="0"/>
              </a:rPr>
              <a:t>In </a:t>
            </a:r>
            <a:r>
              <a:rPr lang="en-US" sz="2000" i="1" dirty="0">
                <a:latin typeface="Times New Roman" pitchFamily="18" charset="0"/>
                <a:cs typeface="Times New Roman" pitchFamily="18" charset="0"/>
              </a:rPr>
              <a:t>re IFC Credit Corp.,</a:t>
            </a:r>
            <a:r>
              <a:rPr lang="en-US" sz="2000" dirty="0">
                <a:latin typeface="Times New Roman" pitchFamily="18" charset="0"/>
                <a:cs typeface="Times New Roman" pitchFamily="18" charset="0"/>
              </a:rPr>
              <a:t> 663 F.3d 315 (7</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 Cir. 2011) (Posner, J.). The Seventh Circuit held that Bankruptcy Rule 1009(a) authorizes relation back of your Wednesday amended petition to the Monday improper pro se bankruptcy filing by the corporation. Id. at 321</a:t>
            </a:r>
            <a:r>
              <a:rPr lang="en-US"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See also Rule 15(c) – Relation Back]</a:t>
            </a:r>
            <a:endParaRPr lang="en-US" sz="2000" b="1" dirty="0">
              <a:solidFill>
                <a:srgbClr val="FF0000"/>
              </a:solidFill>
              <a:latin typeface="Times New Roman" pitchFamily="18" charset="0"/>
              <a:cs typeface="Times New Roman" pitchFamily="18" charset="0"/>
            </a:endParaRPr>
          </a:p>
          <a:p>
            <a:pPr algn="just"/>
            <a:r>
              <a:rPr lang="en-US" sz="2600" b="1" dirty="0">
                <a:latin typeface="Times New Roman" pitchFamily="18" charset="0"/>
                <a:cs typeface="Times New Roman" pitchFamily="18" charset="0"/>
              </a:rPr>
              <a:t>Outcome:</a:t>
            </a:r>
          </a:p>
          <a:p>
            <a:pPr lvl="1" algn="just"/>
            <a:r>
              <a:rPr lang="en-US" sz="2000" dirty="0">
                <a:latin typeface="Times New Roman" pitchFamily="18" charset="0"/>
                <a:cs typeface="Times New Roman" pitchFamily="18" charset="0"/>
              </a:rPr>
              <a:t>The amended petition will relate </a:t>
            </a:r>
            <a:r>
              <a:rPr lang="en-US" sz="2000" dirty="0" smtClean="0">
                <a:latin typeface="Times New Roman" pitchFamily="18" charset="0"/>
                <a:cs typeface="Times New Roman" pitchFamily="18" charset="0"/>
              </a:rPr>
              <a:t>back</a:t>
            </a:r>
          </a:p>
          <a:p>
            <a:pPr lvl="1" algn="just"/>
            <a:r>
              <a:rPr lang="en-US" sz="2000" dirty="0" err="1" smtClean="0">
                <a:latin typeface="Times New Roman" pitchFamily="18" charset="0"/>
                <a:cs typeface="Times New Roman" pitchFamily="18" charset="0"/>
              </a:rPr>
              <a:t>Nuc</a:t>
            </a:r>
            <a:r>
              <a:rPr lang="en-US" sz="2000" dirty="0" smtClean="0">
                <a:latin typeface="Times New Roman" pitchFamily="18" charset="0"/>
                <a:cs typeface="Times New Roman" pitchFamily="18" charset="0"/>
              </a:rPr>
              <a:t> pro </a:t>
            </a:r>
            <a:r>
              <a:rPr lang="en-US" sz="2000" dirty="0" err="1" smtClean="0">
                <a:latin typeface="Times New Roman" pitchFamily="18" charset="0"/>
                <a:cs typeface="Times New Roman" pitchFamily="18" charset="0"/>
              </a:rPr>
              <a:t>tunc</a:t>
            </a:r>
            <a:r>
              <a:rPr lang="en-US" sz="2000" dirty="0" smtClean="0">
                <a:latin typeface="Times New Roman" pitchFamily="18" charset="0"/>
                <a:cs typeface="Times New Roman" pitchFamily="18" charset="0"/>
              </a:rPr>
              <a:t> is not a substitute for relation back. It can’t be used to revise history; only to correct inaccurate records.</a:t>
            </a:r>
          </a:p>
          <a:p>
            <a:pPr algn="just"/>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13</a:t>
            </a:fld>
            <a:endParaRPr lang="en-US"/>
          </a:p>
        </p:txBody>
      </p:sp>
    </p:spTree>
    <p:extLst>
      <p:ext uri="{BB962C8B-B14F-4D97-AF65-F5344CB8AC3E}">
        <p14:creationId xmlns:p14="http://schemas.microsoft.com/office/powerpoint/2010/main" val="3512531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US" sz="2800" b="1" dirty="0" smtClean="0">
                <a:latin typeface="Times New Roman" panose="02020603050405020304" pitchFamily="18" charset="0"/>
                <a:cs typeface="Times New Roman" panose="02020603050405020304" pitchFamily="18" charset="0"/>
              </a:rPr>
              <a:t>11 U.S.C. 348(f)(1)</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(Effect of Conversion) </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000" dirty="0">
                <a:latin typeface="Times New Roman" pitchFamily="18" charset="0"/>
                <a:cs typeface="Times New Roman" pitchFamily="18" charset="0"/>
              </a:rPr>
              <a:t>Except as provided in paragraph (2), when a case under chapter 13 of this title is converted to a case under another chapter under this </a:t>
            </a:r>
            <a:r>
              <a:rPr lang="en-US" sz="2000" dirty="0" smtClean="0">
                <a:latin typeface="Times New Roman" pitchFamily="18" charset="0"/>
                <a:cs typeface="Times New Roman" pitchFamily="18" charset="0"/>
              </a:rPr>
              <a:t>title—</a:t>
            </a:r>
          </a:p>
          <a:p>
            <a:pPr marL="0" indent="0" algn="just">
              <a:buNone/>
            </a:pPr>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(A)</a:t>
            </a:r>
            <a:r>
              <a:rPr lang="en-US" sz="2000" dirty="0">
                <a:latin typeface="Times New Roman" pitchFamily="18" charset="0"/>
                <a:cs typeface="Times New Roman" pitchFamily="18" charset="0"/>
              </a:rPr>
              <a:t> property of the estate in the converted case shall consist of property of the estate, as of the date of filing of the petition, that remains in the possession of or is under the control of the debtor on the date of </a:t>
            </a:r>
            <a:r>
              <a:rPr lang="en-US" sz="2000" dirty="0" smtClean="0">
                <a:latin typeface="Times New Roman" pitchFamily="18" charset="0"/>
                <a:cs typeface="Times New Roman" pitchFamily="18" charset="0"/>
              </a:rPr>
              <a:t>conversion</a:t>
            </a:r>
          </a:p>
          <a:p>
            <a:pPr marL="0" indent="0" algn="just">
              <a:buNone/>
            </a:pPr>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(2)</a:t>
            </a:r>
            <a:r>
              <a:rPr lang="en-US" sz="2000" dirty="0">
                <a:latin typeface="Times New Roman" pitchFamily="18" charset="0"/>
                <a:cs typeface="Times New Roman" pitchFamily="18" charset="0"/>
              </a:rPr>
              <a:t> If the debtor converts a case under chapter 13 of this title to a case under another chapter under this title </a:t>
            </a:r>
            <a:r>
              <a:rPr lang="en-US" sz="2000" b="1" u="sng" dirty="0">
                <a:latin typeface="Times New Roman" pitchFamily="18" charset="0"/>
                <a:cs typeface="Times New Roman" pitchFamily="18" charset="0"/>
              </a:rPr>
              <a:t>in bad faith, </a:t>
            </a:r>
            <a:r>
              <a:rPr lang="en-US" sz="2000" dirty="0">
                <a:latin typeface="Times New Roman" pitchFamily="18" charset="0"/>
                <a:cs typeface="Times New Roman" pitchFamily="18" charset="0"/>
              </a:rPr>
              <a:t>the property of the estate in the converted case shall consist of the property of the estate as of the date of conversion.</a:t>
            </a:r>
          </a:p>
        </p:txBody>
      </p:sp>
      <p:sp>
        <p:nvSpPr>
          <p:cNvPr id="4" name="Slide Number Placeholder 3"/>
          <p:cNvSpPr>
            <a:spLocks noGrp="1"/>
          </p:cNvSpPr>
          <p:nvPr>
            <p:ph type="sldNum" sz="quarter" idx="12"/>
          </p:nvPr>
        </p:nvSpPr>
        <p:spPr/>
        <p:txBody>
          <a:bodyPr/>
          <a:lstStyle/>
          <a:p>
            <a:fld id="{8B9D0F5A-7AF7-4D12-827E-7C290E8F8E0D}" type="slidenum">
              <a:rPr lang="en-US" smtClean="0"/>
              <a:t>14</a:t>
            </a:fld>
            <a:endParaRPr lang="en-US"/>
          </a:p>
        </p:txBody>
      </p:sp>
    </p:spTree>
    <p:extLst>
      <p:ext uri="{BB962C8B-B14F-4D97-AF65-F5344CB8AC3E}">
        <p14:creationId xmlns:p14="http://schemas.microsoft.com/office/powerpoint/2010/main" val="3394819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No.3 </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13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b="1" dirty="0">
                <a:latin typeface="Times New Roman" pitchFamily="18" charset="0"/>
                <a:cs typeface="Times New Roman" pitchFamily="18" charset="0"/>
              </a:rPr>
              <a:t>Mobile Home: Debtor’s Chapter 13 hardship discharge vs. conversion to Chapter 7 </a:t>
            </a:r>
            <a:endParaRPr lang="en-US" sz="2400" dirty="0">
              <a:latin typeface="Times New Roman" pitchFamily="18" charset="0"/>
              <a:cs typeface="Times New Roman" pitchFamily="18" charset="0"/>
            </a:endParaRPr>
          </a:p>
          <a:p>
            <a:pPr lvl="1" algn="just"/>
            <a:r>
              <a:rPr lang="en-US" sz="2000" dirty="0">
                <a:latin typeface="Times New Roman" pitchFamily="18" charset="0"/>
                <a:cs typeface="Times New Roman" pitchFamily="18" charset="0"/>
              </a:rPr>
              <a:t>Chapter 13 </a:t>
            </a:r>
            <a:r>
              <a:rPr lang="en-US" sz="2000" dirty="0" smtClean="0">
                <a:latin typeface="Times New Roman" pitchFamily="18" charset="0"/>
                <a:cs typeface="Times New Roman" pitchFamily="18" charset="0"/>
              </a:rPr>
              <a:t>Debtor is in her 3</a:t>
            </a:r>
            <a:r>
              <a:rPr lang="en-US" sz="2000" baseline="30000" dirty="0" smtClean="0">
                <a:latin typeface="Times New Roman" pitchFamily="18" charset="0"/>
                <a:cs typeface="Times New Roman" pitchFamily="18" charset="0"/>
              </a:rPr>
              <a:t>rd</a:t>
            </a:r>
            <a:r>
              <a:rPr lang="en-US" sz="2000" dirty="0" smtClean="0">
                <a:latin typeface="Times New Roman" pitchFamily="18" charset="0"/>
                <a:cs typeface="Times New Roman" pitchFamily="18" charset="0"/>
              </a:rPr>
              <a:t> year of a 5 year plan in which her mobile home and car are being </a:t>
            </a:r>
            <a:r>
              <a:rPr lang="en-US" sz="2000" dirty="0">
                <a:latin typeface="Times New Roman" pitchFamily="18" charset="0"/>
                <a:cs typeface="Times New Roman" pitchFamily="18" charset="0"/>
              </a:rPr>
              <a:t>paid through the </a:t>
            </a:r>
            <a:r>
              <a:rPr lang="en-US" sz="2000" dirty="0" smtClean="0">
                <a:latin typeface="Times New Roman" pitchFamily="18" charset="0"/>
                <a:cs typeface="Times New Roman" pitchFamily="18" charset="0"/>
              </a:rPr>
              <a:t>plan.</a:t>
            </a:r>
          </a:p>
          <a:p>
            <a:pPr lvl="1" algn="just"/>
            <a:r>
              <a:rPr lang="en-US" sz="2000" dirty="0" smtClean="0">
                <a:latin typeface="Times New Roman" pitchFamily="18" charset="0"/>
                <a:cs typeface="Times New Roman" pitchFamily="18" charset="0"/>
              </a:rPr>
              <a:t>Car has been fully paid off in the plan.  </a:t>
            </a:r>
          </a:p>
          <a:p>
            <a:pPr lvl="1" algn="just"/>
            <a:r>
              <a:rPr lang="en-US" sz="2000" dirty="0" smtClean="0">
                <a:latin typeface="Times New Roman" pitchFamily="18" charset="0"/>
                <a:cs typeface="Times New Roman" pitchFamily="18" charset="0"/>
              </a:rPr>
              <a:t>Mobile home destroyed by a hurricane and even with an insurance claim there will remain a deficiency</a:t>
            </a:r>
            <a:endParaRPr lang="en-US" sz="2000" dirty="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Debtor lost her second job and will not be able to secure another one.</a:t>
            </a:r>
          </a:p>
          <a:p>
            <a:pPr lvl="1" algn="just"/>
            <a:r>
              <a:rPr lang="en-US" sz="2000" dirty="0" smtClean="0">
                <a:latin typeface="Times New Roman" pitchFamily="18" charset="0"/>
                <a:cs typeface="Times New Roman" pitchFamily="18" charset="0"/>
              </a:rPr>
              <a:t>Debtor </a:t>
            </a:r>
            <a:r>
              <a:rPr lang="en-US" sz="2000" dirty="0">
                <a:latin typeface="Times New Roman" pitchFamily="18" charset="0"/>
                <a:cs typeface="Times New Roman" pitchFamily="18" charset="0"/>
              </a:rPr>
              <a:t>wants to know her options in obtaining a discharge early.  </a:t>
            </a:r>
            <a:r>
              <a:rPr lang="en-US" sz="2000" dirty="0" smtClean="0">
                <a:latin typeface="Times New Roman" pitchFamily="18" charset="0"/>
                <a:cs typeface="Times New Roman" pitchFamily="18" charset="0"/>
              </a:rPr>
              <a:t>Convert to 7 or ??</a:t>
            </a:r>
            <a:endParaRPr lang="en-US" sz="20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15</a:t>
            </a:fld>
            <a:endParaRPr lang="en-US"/>
          </a:p>
        </p:txBody>
      </p:sp>
    </p:spTree>
    <p:extLst>
      <p:ext uri="{BB962C8B-B14F-4D97-AF65-F5344CB8AC3E}">
        <p14:creationId xmlns:p14="http://schemas.microsoft.com/office/powerpoint/2010/main" val="26518687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No.3 </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13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r>
              <a:rPr lang="en-US" sz="2000" b="1" dirty="0" smtClean="0">
                <a:latin typeface="Times New Roman" pitchFamily="18" charset="0"/>
                <a:cs typeface="Times New Roman" pitchFamily="18" charset="0"/>
              </a:rPr>
              <a:t>Applicable </a:t>
            </a:r>
            <a:r>
              <a:rPr lang="en-US" sz="2000" b="1" dirty="0">
                <a:latin typeface="Times New Roman" pitchFamily="18" charset="0"/>
                <a:cs typeface="Times New Roman" pitchFamily="18" charset="0"/>
              </a:rPr>
              <a:t>Rules or Law</a:t>
            </a:r>
            <a:r>
              <a:rPr lang="en-US" sz="2000" b="1" dirty="0" smtClean="0">
                <a:latin typeface="Times New Roman" pitchFamily="18" charset="0"/>
                <a:cs typeface="Times New Roman" pitchFamily="18" charset="0"/>
              </a:rPr>
              <a:t>?</a:t>
            </a:r>
          </a:p>
          <a:p>
            <a:pPr marL="0" indent="0" algn="just">
              <a:buNone/>
            </a:pPr>
            <a:endParaRPr lang="en-US" sz="2000" b="1" dirty="0">
              <a:latin typeface="Times New Roman" pitchFamily="18" charset="0"/>
              <a:cs typeface="Times New Roman" pitchFamily="18" charset="0"/>
            </a:endParaRPr>
          </a:p>
          <a:p>
            <a:pPr lvl="1" algn="just"/>
            <a:r>
              <a:rPr lang="en-US" sz="1800" b="1" dirty="0">
                <a:latin typeface="Times New Roman" pitchFamily="18" charset="0"/>
                <a:cs typeface="Times New Roman" pitchFamily="18" charset="0"/>
              </a:rPr>
              <a:t>§ </a:t>
            </a:r>
            <a:r>
              <a:rPr lang="en-US" sz="1800" b="1" dirty="0" smtClean="0">
                <a:latin typeface="Times New Roman" pitchFamily="18" charset="0"/>
                <a:cs typeface="Times New Roman" pitchFamily="18" charset="0"/>
              </a:rPr>
              <a:t>1328</a:t>
            </a:r>
            <a:r>
              <a:rPr lang="en-US" sz="1800" dirty="0" smtClean="0">
                <a:latin typeface="Times New Roman" pitchFamily="18" charset="0"/>
                <a:cs typeface="Times New Roman" pitchFamily="18" charset="0"/>
              </a:rPr>
              <a:t>: If </a:t>
            </a:r>
            <a:r>
              <a:rPr lang="en-US" sz="1800" dirty="0">
                <a:latin typeface="Times New Roman" pitchFamily="18" charset="0"/>
                <a:cs typeface="Times New Roman" pitchFamily="18" charset="0"/>
              </a:rPr>
              <a:t>a debtor’s Chapter 13 case is dismissed or converted into a Chapter 7 case, a creditor’s lien is reinstated, and the lien-avoiding effect of a confirmed plan, while established at confirmation, is contingent upon a discharge. 11 </a:t>
            </a:r>
            <a:r>
              <a:rPr lang="en-US" sz="1800" dirty="0" smtClean="0">
                <a:latin typeface="Times New Roman" pitchFamily="18" charset="0"/>
                <a:cs typeface="Times New Roman" pitchFamily="18" charset="0"/>
              </a:rPr>
              <a:t>U.S.C. </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1328; </a:t>
            </a:r>
            <a:r>
              <a:rPr lang="en-US" sz="1800" i="1" dirty="0" err="1">
                <a:latin typeface="Times New Roman" pitchFamily="18" charset="0"/>
                <a:cs typeface="Times New Roman" pitchFamily="18" charset="0"/>
              </a:rPr>
              <a:t>Victorio</a:t>
            </a:r>
            <a:r>
              <a:rPr lang="en-US" sz="1800" i="1" dirty="0">
                <a:latin typeface="Times New Roman" pitchFamily="18" charset="0"/>
                <a:cs typeface="Times New Roman" pitchFamily="18" charset="0"/>
              </a:rPr>
              <a:t> v. </a:t>
            </a:r>
            <a:r>
              <a:rPr lang="en-US" sz="1800" i="1" dirty="0" err="1">
                <a:latin typeface="Times New Roman" pitchFamily="18" charset="0"/>
                <a:cs typeface="Times New Roman" pitchFamily="18" charset="0"/>
              </a:rPr>
              <a:t>Billingslea</a:t>
            </a:r>
            <a:r>
              <a:rPr lang="en-US" sz="1800" i="1" dirty="0">
                <a:latin typeface="Times New Roman" pitchFamily="18" charset="0"/>
                <a:cs typeface="Times New Roman" pitchFamily="18" charset="0"/>
              </a:rPr>
              <a:t>,</a:t>
            </a:r>
            <a:r>
              <a:rPr lang="en-US" sz="1800" dirty="0">
                <a:latin typeface="Times New Roman" pitchFamily="18" charset="0"/>
                <a:cs typeface="Times New Roman" pitchFamily="18" charset="0"/>
              </a:rPr>
              <a:t> 470 B.R. 545 (S.D. Cal. 2012).  </a:t>
            </a:r>
            <a:endParaRPr lang="en-US" sz="1800" dirty="0" smtClean="0">
              <a:latin typeface="Times New Roman" pitchFamily="18" charset="0"/>
              <a:cs typeface="Times New Roman" pitchFamily="18" charset="0"/>
            </a:endParaRPr>
          </a:p>
          <a:p>
            <a:pPr marL="457200" lvl="1" indent="0" algn="just">
              <a:buNone/>
            </a:pPr>
            <a:endParaRPr lang="en-US" sz="1800" dirty="0" smtClean="0">
              <a:latin typeface="Times New Roman" pitchFamily="18" charset="0"/>
              <a:cs typeface="Times New Roman" pitchFamily="18" charset="0"/>
            </a:endParaRPr>
          </a:p>
          <a:p>
            <a:pPr lvl="1"/>
            <a:r>
              <a:rPr lang="en-US" sz="1800" b="1" dirty="0" smtClean="0">
                <a:latin typeface="Times New Roman" pitchFamily="18" charset="0"/>
                <a:cs typeface="Times New Roman" pitchFamily="18" charset="0"/>
              </a:rPr>
              <a:t>11 </a:t>
            </a:r>
            <a:r>
              <a:rPr lang="en-US" sz="1800" b="1" dirty="0">
                <a:latin typeface="Times New Roman" pitchFamily="18" charset="0"/>
                <a:cs typeface="Times New Roman" pitchFamily="18" charset="0"/>
              </a:rPr>
              <a:t>U.S.C. § 348(f</a:t>
            </a:r>
            <a:r>
              <a:rPr lang="en-US" sz="1800" b="1"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Except as provided in paragraph (2), when a case under chapter 13 of this title is converted to a case under another chapter under this </a:t>
            </a:r>
            <a:r>
              <a:rPr lang="en-US" sz="1800" dirty="0" smtClean="0">
                <a:latin typeface="Times New Roman" pitchFamily="18" charset="0"/>
                <a:cs typeface="Times New Roman" pitchFamily="18" charset="0"/>
              </a:rPr>
              <a:t>title—</a:t>
            </a:r>
          </a:p>
          <a:p>
            <a:pPr marL="457200" lvl="1" indent="0">
              <a:buNone/>
            </a:pPr>
            <a:endParaRPr lang="en-US" sz="1800" dirty="0">
              <a:latin typeface="Times New Roman" pitchFamily="18" charset="0"/>
              <a:cs typeface="Times New Roman" pitchFamily="18" charset="0"/>
            </a:endParaRPr>
          </a:p>
          <a:p>
            <a:pPr lvl="1"/>
            <a:r>
              <a:rPr lang="en-US" sz="1800" b="1" dirty="0">
                <a:latin typeface="Times New Roman" pitchFamily="18" charset="0"/>
                <a:cs typeface="Times New Roman" pitchFamily="18" charset="0"/>
              </a:rPr>
              <a:t>(B)</a:t>
            </a:r>
            <a:r>
              <a:rPr lang="en-US" sz="1800" dirty="0">
                <a:latin typeface="Times New Roman" pitchFamily="18" charset="0"/>
                <a:cs typeface="Times New Roman" pitchFamily="18" charset="0"/>
              </a:rPr>
              <a:t> valuations of property and of allowed secured claims in the chapter 13 case shall apply only in a case converted to a case under chapter 11 or 12, but not in a case converted to a case under chapter </a:t>
            </a:r>
            <a:r>
              <a:rPr lang="en-US" sz="1800" dirty="0" smtClean="0">
                <a:latin typeface="Times New Roman" pitchFamily="18" charset="0"/>
                <a:cs typeface="Times New Roman" pitchFamily="18" charset="0"/>
              </a:rPr>
              <a:t>7,</a:t>
            </a:r>
            <a:endParaRPr lang="en-US" sz="1800" dirty="0">
              <a:latin typeface="Times New Roman" pitchFamily="18" charset="0"/>
              <a:cs typeface="Times New Roman" pitchFamily="18" charset="0"/>
            </a:endParaRPr>
          </a:p>
          <a:p>
            <a:pPr algn="just"/>
            <a:endParaRPr lang="en-US" sz="1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16</a:t>
            </a:fld>
            <a:endParaRPr lang="en-US"/>
          </a:p>
        </p:txBody>
      </p:sp>
    </p:spTree>
    <p:extLst>
      <p:ext uri="{BB962C8B-B14F-4D97-AF65-F5344CB8AC3E}">
        <p14:creationId xmlns:p14="http://schemas.microsoft.com/office/powerpoint/2010/main" val="673191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No.3 </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13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r>
              <a:rPr lang="en-US" sz="2400" b="1" dirty="0" smtClean="0">
                <a:latin typeface="Times New Roman" pitchFamily="18" charset="0"/>
                <a:cs typeface="Times New Roman" pitchFamily="18" charset="0"/>
              </a:rPr>
              <a:t>Outcome</a:t>
            </a:r>
            <a:r>
              <a:rPr lang="en-US" sz="2400" b="1" dirty="0">
                <a:latin typeface="Times New Roman" pitchFamily="18" charset="0"/>
                <a:cs typeface="Times New Roman" pitchFamily="18" charset="0"/>
              </a:rPr>
              <a:t>:</a:t>
            </a:r>
          </a:p>
          <a:p>
            <a:pPr lvl="2" algn="just"/>
            <a:r>
              <a:rPr lang="en-US" sz="1800" dirty="0" smtClean="0">
                <a:latin typeface="Times New Roman" pitchFamily="18" charset="0"/>
                <a:cs typeface="Times New Roman" pitchFamily="18" charset="0"/>
              </a:rPr>
              <a:t>Apply for a hardship discharge pursuant 11 U.S.C. §1328(b). </a:t>
            </a:r>
            <a:endParaRPr lang="en-US" sz="1800" dirty="0">
              <a:latin typeface="Times New Roman" pitchFamily="18" charset="0"/>
              <a:cs typeface="Times New Roman" pitchFamily="18" charset="0"/>
            </a:endParaRPr>
          </a:p>
          <a:p>
            <a:pPr marL="914400" lvl="2" indent="0" algn="just">
              <a:buNone/>
            </a:pPr>
            <a:r>
              <a:rPr lang="en-US" sz="1800" dirty="0" smtClean="0">
                <a:latin typeface="Times New Roman" pitchFamily="18" charset="0"/>
                <a:cs typeface="Times New Roman" pitchFamily="18" charset="0"/>
              </a:rPr>
              <a:t> </a:t>
            </a:r>
          </a:p>
          <a:p>
            <a:pPr lvl="1" algn="just"/>
            <a:r>
              <a:rPr lang="en-US" sz="1800" b="1" dirty="0">
                <a:latin typeface="Times New Roman" pitchFamily="18" charset="0"/>
                <a:cs typeface="Times New Roman" pitchFamily="18" charset="0"/>
              </a:rPr>
              <a:t>(b)</a:t>
            </a:r>
            <a:r>
              <a:rPr lang="en-US" sz="1800" dirty="0">
                <a:latin typeface="Times New Roman" pitchFamily="18" charset="0"/>
                <a:cs typeface="Times New Roman" pitchFamily="18" charset="0"/>
              </a:rPr>
              <a:t> Subject to subsection (d), at any time after the confirmation of the plan and after notice and a hearing, the court may grant a discharge to a debtor that has not completed payments under the plan only if--</a:t>
            </a:r>
          </a:p>
          <a:p>
            <a:pPr lvl="1" algn="just"/>
            <a:r>
              <a:rPr lang="en-US" sz="1800" b="1" dirty="0">
                <a:latin typeface="Times New Roman" pitchFamily="18" charset="0"/>
                <a:cs typeface="Times New Roman" pitchFamily="18" charset="0"/>
              </a:rPr>
              <a:t>(1)</a:t>
            </a:r>
            <a:r>
              <a:rPr lang="en-US" sz="1800" dirty="0">
                <a:latin typeface="Times New Roman" pitchFamily="18" charset="0"/>
                <a:cs typeface="Times New Roman" pitchFamily="18" charset="0"/>
              </a:rPr>
              <a:t> the debtor's failure to complete such payments is due to circumstances for which the debtor should not justly be held accountable;</a:t>
            </a:r>
          </a:p>
          <a:p>
            <a:pPr lvl="1" algn="just"/>
            <a:r>
              <a:rPr lang="en-US" sz="1800" b="1" dirty="0">
                <a:latin typeface="Times New Roman" pitchFamily="18" charset="0"/>
                <a:cs typeface="Times New Roman" pitchFamily="18" charset="0"/>
              </a:rPr>
              <a:t>(2)</a:t>
            </a:r>
            <a:r>
              <a:rPr lang="en-US" sz="1800" dirty="0">
                <a:latin typeface="Times New Roman" pitchFamily="18" charset="0"/>
                <a:cs typeface="Times New Roman" pitchFamily="18" charset="0"/>
              </a:rPr>
              <a:t> the value, as of the effective date of the plan, of property actually distributed under the plan on account of each allowed unsecured claim is not less than the amount that would have been paid on such claim if the estate of the debtor had been liquidated under chapter 7 of this title on such date; and</a:t>
            </a:r>
          </a:p>
          <a:p>
            <a:pPr lvl="1" algn="just"/>
            <a:r>
              <a:rPr lang="en-US" sz="1800" b="1" dirty="0">
                <a:latin typeface="Times New Roman" pitchFamily="18" charset="0"/>
                <a:cs typeface="Times New Roman" pitchFamily="18" charset="0"/>
              </a:rPr>
              <a:t>(3)</a:t>
            </a:r>
            <a:r>
              <a:rPr lang="en-US" sz="1800" dirty="0">
                <a:latin typeface="Times New Roman" pitchFamily="18" charset="0"/>
                <a:cs typeface="Times New Roman" pitchFamily="18" charset="0"/>
              </a:rPr>
              <a:t> modification of the plan under section </a:t>
            </a:r>
            <a:r>
              <a:rPr lang="en-US" sz="1800" dirty="0" smtClean="0">
                <a:latin typeface="Times New Roman" pitchFamily="18" charset="0"/>
                <a:cs typeface="Times New Roman" pitchFamily="18" charset="0"/>
              </a:rPr>
              <a:t>1329 of </a:t>
            </a:r>
            <a:r>
              <a:rPr lang="en-US" sz="1800" dirty="0">
                <a:latin typeface="Times New Roman" pitchFamily="18" charset="0"/>
                <a:cs typeface="Times New Roman" pitchFamily="18" charset="0"/>
              </a:rPr>
              <a:t>this title is not practicable.</a:t>
            </a:r>
          </a:p>
          <a:p>
            <a:pPr lvl="2" algn="just"/>
            <a:r>
              <a:rPr lang="en-US" sz="1800" dirty="0" smtClean="0">
                <a:latin typeface="Times New Roman" pitchFamily="18" charset="0"/>
                <a:cs typeface="Times New Roman" pitchFamily="18" charset="0"/>
              </a:rPr>
              <a:t>1328(b) </a:t>
            </a:r>
            <a:endParaRPr lang="en-US" sz="1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17</a:t>
            </a:fld>
            <a:endParaRPr lang="en-US"/>
          </a:p>
        </p:txBody>
      </p:sp>
    </p:spTree>
    <p:extLst>
      <p:ext uri="{BB962C8B-B14F-4D97-AF65-F5344CB8AC3E}">
        <p14:creationId xmlns:p14="http://schemas.microsoft.com/office/powerpoint/2010/main" val="621417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US" sz="2800" b="1" dirty="0" smtClean="0">
                <a:latin typeface="Times New Roman" panose="02020603050405020304" pitchFamily="18" charset="0"/>
                <a:cs typeface="Times New Roman" panose="02020603050405020304" pitchFamily="18" charset="0"/>
              </a:rPr>
              <a:t>11 U.S.C. § 1306</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 (Property of The Estate)</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dirty="0">
                <a:latin typeface="Times New Roman" pitchFamily="18" charset="0"/>
                <a:cs typeface="Times New Roman" pitchFamily="18" charset="0"/>
              </a:rPr>
              <a:t>(a) Property of the estate includes, in addition to the property specified in section 541 of this title—</a:t>
            </a:r>
          </a:p>
          <a:p>
            <a:r>
              <a:rPr lang="en-US" sz="2400" dirty="0">
                <a:latin typeface="Times New Roman" pitchFamily="18" charset="0"/>
                <a:cs typeface="Times New Roman" pitchFamily="18" charset="0"/>
              </a:rPr>
              <a:t>(1) all property of the kind specified in such section that the debtor acquires after the commencement of the case but before the case is closed, dismissed, or converted to a case under chapter 7, 11, or </a:t>
            </a:r>
            <a:r>
              <a:rPr lang="en-US" sz="2400" dirty="0" smtClean="0">
                <a:latin typeface="Times New Roman" pitchFamily="18" charset="0"/>
                <a:cs typeface="Times New Roman" pitchFamily="18" charset="0"/>
              </a:rPr>
              <a:t>12</a:t>
            </a:r>
          </a:p>
          <a:p>
            <a:r>
              <a:rPr lang="en-US" sz="2400" dirty="0">
                <a:latin typeface="Times New Roman" panose="02020603050405020304" pitchFamily="18" charset="0"/>
                <a:cs typeface="Times New Roman" panose="02020603050405020304" pitchFamily="18" charset="0"/>
              </a:rPr>
              <a:t>and</a:t>
            </a:r>
          </a:p>
          <a:p>
            <a:r>
              <a:rPr lang="en-US" sz="2400" dirty="0">
                <a:latin typeface="Times New Roman" panose="02020603050405020304" pitchFamily="18" charset="0"/>
                <a:cs typeface="Times New Roman" panose="02020603050405020304" pitchFamily="18" charset="0"/>
              </a:rPr>
              <a:t>(2) earnings from services performed by the debtor after the commencement of the case but before the case is closed, dismissed, or converted to a case under chapter 7, 11, or 12 of this title, whichever occurs first.</a:t>
            </a:r>
          </a:p>
          <a:p>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18</a:t>
            </a:fld>
            <a:endParaRPr lang="en-US"/>
          </a:p>
        </p:txBody>
      </p:sp>
    </p:spTree>
    <p:extLst>
      <p:ext uri="{BB962C8B-B14F-4D97-AF65-F5344CB8AC3E}">
        <p14:creationId xmlns:p14="http://schemas.microsoft.com/office/powerpoint/2010/main" val="327682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50000"/>
            </a:schemeClr>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No.4 </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13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000" b="1" dirty="0" smtClean="0">
                <a:latin typeface="Times New Roman" pitchFamily="18" charset="0"/>
                <a:cs typeface="Times New Roman" pitchFamily="18" charset="0"/>
              </a:rPr>
              <a:t>Can </a:t>
            </a:r>
            <a:r>
              <a:rPr lang="en-US" sz="2000" b="1" dirty="0">
                <a:latin typeface="Times New Roman" pitchFamily="18" charset="0"/>
                <a:cs typeface="Times New Roman" pitchFamily="18" charset="0"/>
              </a:rPr>
              <a:t>a debtor amend her schedules to claim a different homestead after the initially</a:t>
            </a:r>
            <a:r>
              <a:rPr lang="en-US" sz="2000"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chosen</a:t>
            </a:r>
            <a:r>
              <a:rPr lang="en-US" sz="2000"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one is sold during her bankruptcy case? </a:t>
            </a:r>
            <a:endParaRPr lang="en-US" sz="2000" b="1"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Home No. 1 is a home in the city, is expensive and has no equity;</a:t>
            </a:r>
          </a:p>
          <a:p>
            <a:pPr lvl="1" algn="just"/>
            <a:r>
              <a:rPr lang="en-US" sz="2000" dirty="0" smtClean="0">
                <a:latin typeface="Times New Roman" pitchFamily="18" charset="0"/>
                <a:cs typeface="Times New Roman" pitchFamily="18" charset="0"/>
              </a:rPr>
              <a:t>Home No. 2 is an 80 acre ranch in the country and is lien free;</a:t>
            </a:r>
          </a:p>
          <a:p>
            <a:pPr lvl="1" algn="just"/>
            <a:r>
              <a:rPr lang="en-US" sz="2000" dirty="0" smtClean="0">
                <a:latin typeface="Times New Roman" pitchFamily="18" charset="0"/>
                <a:cs typeface="Times New Roman" pitchFamily="18" charset="0"/>
              </a:rPr>
              <a:t>Debtor files chapter 13 and exempts her city home as her homestead;</a:t>
            </a:r>
          </a:p>
          <a:p>
            <a:pPr lvl="1" algn="just"/>
            <a:r>
              <a:rPr lang="en-US" sz="2000" dirty="0" smtClean="0">
                <a:latin typeface="Times New Roman" pitchFamily="18" charset="0"/>
                <a:cs typeface="Times New Roman" pitchFamily="18" charset="0"/>
              </a:rPr>
              <a:t>No objections to her homestead exemption were lodged;</a:t>
            </a:r>
          </a:p>
          <a:p>
            <a:pPr lvl="1" algn="just"/>
            <a:r>
              <a:rPr lang="en-US" sz="2000" dirty="0" smtClean="0">
                <a:latin typeface="Times New Roman" pitchFamily="18" charset="0"/>
                <a:cs typeface="Times New Roman" pitchFamily="18" charset="0"/>
              </a:rPr>
              <a:t>Debtor Loses her job, sells the city home for the amount of the lien and moves to the country, converts to chapter 7 and exempts her 80 acre ranch as her homestead;</a:t>
            </a:r>
          </a:p>
          <a:p>
            <a:pPr lvl="1" algn="just"/>
            <a:r>
              <a:rPr lang="en-US" sz="2000" dirty="0" smtClean="0">
                <a:latin typeface="Times New Roman" pitchFamily="18" charset="0"/>
                <a:cs typeface="Times New Roman" pitchFamily="18" charset="0"/>
              </a:rPr>
              <a:t>Permissible?</a:t>
            </a:r>
          </a:p>
          <a:p>
            <a:pPr marL="457200" lvl="1" indent="0" algn="just">
              <a:buNone/>
            </a:pPr>
            <a:endParaRPr lang="en-US" sz="2000" dirty="0" smtClean="0">
              <a:latin typeface="Times New Roman" pitchFamily="18" charset="0"/>
              <a:cs typeface="Times New Roman" pitchFamily="18" charset="0"/>
            </a:endParaRPr>
          </a:p>
          <a:p>
            <a:pPr lvl="1" algn="just"/>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19</a:t>
            </a:fld>
            <a:endParaRPr lang="en-US"/>
          </a:p>
        </p:txBody>
      </p:sp>
    </p:spTree>
    <p:extLst>
      <p:ext uri="{BB962C8B-B14F-4D97-AF65-F5344CB8AC3E}">
        <p14:creationId xmlns:p14="http://schemas.microsoft.com/office/powerpoint/2010/main" val="2476638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US" sz="2800" b="1" dirty="0" smtClean="0">
                <a:latin typeface="Times New Roman" panose="02020603050405020304" pitchFamily="18" charset="0"/>
                <a:cs typeface="Times New Roman" panose="02020603050405020304" pitchFamily="18" charset="0"/>
              </a:rPr>
              <a:t>B.R. 1007(h) </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(Lists, Schedules, Statements, </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&amp; Other Documents: Time Limits)</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itchFamily="18" charset="0"/>
                <a:cs typeface="Times New Roman" pitchFamily="18" charset="0"/>
              </a:rPr>
              <a:t>If, as provided by § 541(a)(5) of the Code, </a:t>
            </a:r>
            <a:endParaRPr lang="en-US" sz="24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debtor acquires or becomes entitled to acquire any interest in property, </a:t>
            </a:r>
            <a:endParaRPr lang="en-US" sz="20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debtor shall within 14 days after the information comes to the debtor's knowledge or within such further time the court may </a:t>
            </a:r>
            <a:r>
              <a:rPr lang="en-US" sz="2000" dirty="0" smtClean="0">
                <a:latin typeface="Times New Roman" pitchFamily="18" charset="0"/>
                <a:cs typeface="Times New Roman" pitchFamily="18" charset="0"/>
              </a:rPr>
              <a:t>allow, </a:t>
            </a:r>
          </a:p>
          <a:p>
            <a:pPr lvl="1" algn="just"/>
            <a:r>
              <a:rPr lang="en-US" sz="2000" dirty="0" smtClean="0">
                <a:latin typeface="Times New Roman" pitchFamily="18" charset="0"/>
                <a:cs typeface="Times New Roman" pitchFamily="18" charset="0"/>
              </a:rPr>
              <a:t>file </a:t>
            </a:r>
            <a:r>
              <a:rPr lang="en-US" sz="2000" dirty="0">
                <a:latin typeface="Times New Roman" pitchFamily="18" charset="0"/>
                <a:cs typeface="Times New Roman" pitchFamily="18" charset="0"/>
              </a:rPr>
              <a:t>a supplemental schedule in the chapter </a:t>
            </a:r>
            <a:r>
              <a:rPr lang="en-US" sz="2000" dirty="0" smtClean="0">
                <a:latin typeface="Times New Roman" pitchFamily="18" charset="0"/>
                <a:cs typeface="Times New Roman" pitchFamily="18" charset="0"/>
              </a:rPr>
              <a:t>7, 11, 12 or 13 case;</a:t>
            </a:r>
          </a:p>
          <a:p>
            <a:pPr lvl="1" algn="just"/>
            <a:r>
              <a:rPr lang="en-US" sz="2000" dirty="0" smtClean="0">
                <a:latin typeface="Times New Roman" pitchFamily="18" charset="0"/>
                <a:cs typeface="Times New Roman" pitchFamily="18" charset="0"/>
              </a:rPr>
              <a:t>If the property is exempt, claim the exemption;</a:t>
            </a:r>
          </a:p>
          <a:p>
            <a:pPr lvl="1" algn="just"/>
            <a:r>
              <a:rPr lang="en-US" sz="2000" dirty="0" smtClean="0">
                <a:latin typeface="Times New Roman" pitchFamily="18" charset="0"/>
                <a:cs typeface="Times New Roman" pitchFamily="18" charset="0"/>
              </a:rPr>
              <a:t>Duty to supplement continues until case is closed;</a:t>
            </a:r>
          </a:p>
          <a:p>
            <a:pPr lvl="1" algn="just"/>
            <a:r>
              <a:rPr lang="en-US" sz="2000" dirty="0" smtClean="0">
                <a:latin typeface="Times New Roman" pitchFamily="18" charset="0"/>
                <a:cs typeface="Times New Roman" pitchFamily="18" charset="0"/>
              </a:rPr>
              <a:t>Property acquired after an order confirming a chapter 11 plan or a discharge entered in a 12 or 13 case does not require that a supplemental schedule be filed.  </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2</a:t>
            </a:fld>
            <a:endParaRPr lang="en-US"/>
          </a:p>
        </p:txBody>
      </p:sp>
    </p:spTree>
    <p:extLst>
      <p:ext uri="{BB962C8B-B14F-4D97-AF65-F5344CB8AC3E}">
        <p14:creationId xmlns:p14="http://schemas.microsoft.com/office/powerpoint/2010/main" val="1480529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50000"/>
            </a:schemeClr>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No.4 </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13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b="1" dirty="0" smtClean="0">
                <a:latin typeface="Times New Roman" pitchFamily="18" charset="0"/>
                <a:cs typeface="Times New Roman" pitchFamily="18" charset="0"/>
              </a:rPr>
              <a:t>Applicable Rules or Law:</a:t>
            </a:r>
            <a:endParaRPr lang="en-US" sz="2400" dirty="0" smtClean="0">
              <a:latin typeface="Times New Roman" pitchFamily="18" charset="0"/>
              <a:cs typeface="Times New Roman" pitchFamily="18" charset="0"/>
            </a:endParaRPr>
          </a:p>
          <a:p>
            <a:pPr lvl="1" algn="just"/>
            <a:r>
              <a:rPr lang="en-US" sz="2000" b="1" i="1" dirty="0" err="1" smtClean="0">
                <a:latin typeface="Times New Roman" pitchFamily="18" charset="0"/>
                <a:cs typeface="Times New Roman" pitchFamily="18" charset="0"/>
              </a:rPr>
              <a:t>Zibman</a:t>
            </a:r>
            <a:r>
              <a:rPr lang="en-US" sz="2000" dirty="0" smtClean="0">
                <a:latin typeface="Times New Roman" pitchFamily="18" charset="0"/>
                <a:cs typeface="Times New Roman" pitchFamily="18" charset="0"/>
              </a:rPr>
              <a:t> Snapshot Rule: Any </a:t>
            </a:r>
            <a:r>
              <a:rPr lang="en-US" sz="2000" dirty="0">
                <a:latin typeface="Times New Roman" pitchFamily="18" charset="0"/>
                <a:cs typeface="Times New Roman" pitchFamily="18" charset="0"/>
              </a:rPr>
              <a:t>exemptions claimed… are determined by the facts and the law as they exist on the date of filing the bankruptcy petition. </a:t>
            </a:r>
            <a:r>
              <a:rPr lang="en-US" sz="2000" i="1" dirty="0">
                <a:latin typeface="Times New Roman" pitchFamily="18" charset="0"/>
                <a:cs typeface="Times New Roman" pitchFamily="18" charset="0"/>
              </a:rPr>
              <a:t>In re </a:t>
            </a:r>
            <a:r>
              <a:rPr lang="en-US" sz="2000" i="1" dirty="0" err="1">
                <a:latin typeface="Times New Roman" pitchFamily="18" charset="0"/>
                <a:cs typeface="Times New Roman" pitchFamily="18" charset="0"/>
              </a:rPr>
              <a:t>Zibman</a:t>
            </a:r>
            <a:r>
              <a:rPr lang="en-US" sz="2000" dirty="0">
                <a:latin typeface="Times New Roman" pitchFamily="18" charset="0"/>
                <a:cs typeface="Times New Roman" pitchFamily="18" charset="0"/>
              </a:rPr>
              <a:t>, 268 F.3d 298, 302 (5th Cir. 2001). </a:t>
            </a:r>
          </a:p>
          <a:p>
            <a:pPr lvl="1" algn="just"/>
            <a:r>
              <a:rPr lang="en-US" sz="2000" dirty="0" smtClean="0">
                <a:latin typeface="Times New Roman" pitchFamily="18" charset="0"/>
                <a:cs typeface="Times New Roman" pitchFamily="18" charset="0"/>
              </a:rPr>
              <a:t>Under </a:t>
            </a:r>
            <a:r>
              <a:rPr lang="en-US" sz="2000" dirty="0">
                <a:latin typeface="Times New Roman" pitchFamily="18" charset="0"/>
                <a:cs typeface="Times New Roman" pitchFamily="18" charset="0"/>
              </a:rPr>
              <a:t>the “snapshot </a:t>
            </a:r>
            <a:r>
              <a:rPr lang="en-US" sz="2000" dirty="0" smtClean="0">
                <a:latin typeface="Times New Roman" pitchFamily="18" charset="0"/>
                <a:cs typeface="Times New Roman" pitchFamily="18" charset="0"/>
              </a:rPr>
              <a:t>rule,” </a:t>
            </a:r>
            <a:r>
              <a:rPr lang="en-US" sz="2000" dirty="0">
                <a:latin typeface="Times New Roman" pitchFamily="18" charset="0"/>
                <a:cs typeface="Times New Roman" pitchFamily="18" charset="0"/>
              </a:rPr>
              <a:t>exemptions are determined as of bankruptcy filing date, but where debtor sold homestead three months before filing </a:t>
            </a:r>
            <a:r>
              <a:rPr lang="en-US" sz="2000" dirty="0" smtClean="0">
                <a:latin typeface="Times New Roman" pitchFamily="18" charset="0"/>
                <a:cs typeface="Times New Roman" pitchFamily="18" charset="0"/>
              </a:rPr>
              <a:t>bankruptcy </a:t>
            </a:r>
            <a:r>
              <a:rPr lang="en-US" sz="2000" dirty="0">
                <a:latin typeface="Times New Roman" pitchFamily="18" charset="0"/>
                <a:cs typeface="Times New Roman" pitchFamily="18" charset="0"/>
              </a:rPr>
              <a:t>and did not reinvest the proceeds within six months, the proceeds lost their exempt character. </a:t>
            </a:r>
          </a:p>
          <a:p>
            <a:pPr lvl="1" algn="just"/>
            <a:r>
              <a:rPr lang="en-US" sz="2000" b="1" i="1" dirty="0" smtClean="0">
                <a:latin typeface="Times New Roman" pitchFamily="18" charset="0"/>
                <a:cs typeface="Times New Roman" pitchFamily="18" charset="0"/>
              </a:rPr>
              <a:t>Frost:  </a:t>
            </a:r>
            <a:r>
              <a:rPr lang="en-US" sz="2000" dirty="0" smtClean="0">
                <a:latin typeface="Times New Roman" pitchFamily="18" charset="0"/>
                <a:cs typeface="Times New Roman" pitchFamily="18" charset="0"/>
              </a:rPr>
              <a:t>Similarly </a:t>
            </a:r>
            <a:r>
              <a:rPr lang="en-US" sz="2000" dirty="0">
                <a:latin typeface="Times New Roman" pitchFamily="18" charset="0"/>
                <a:cs typeface="Times New Roman" pitchFamily="18" charset="0"/>
              </a:rPr>
              <a:t>where a </a:t>
            </a:r>
            <a:r>
              <a:rPr lang="en-US" sz="2000" u="sng" dirty="0">
                <a:latin typeface="Times New Roman" pitchFamily="18" charset="0"/>
                <a:cs typeface="Times New Roman" pitchFamily="18" charset="0"/>
              </a:rPr>
              <a:t>Chapter 13</a:t>
            </a:r>
            <a:r>
              <a:rPr lang="en-US" sz="2000" dirty="0">
                <a:latin typeface="Times New Roman" pitchFamily="18" charset="0"/>
                <a:cs typeface="Times New Roman" pitchFamily="18" charset="0"/>
              </a:rPr>
              <a:t> debtor sold his homestead post-petition and did not reinvest the proceeds within six months, the proceeds lost their exempt status. </a:t>
            </a:r>
            <a:r>
              <a:rPr lang="en-US" sz="2000" i="1" dirty="0">
                <a:latin typeface="Times New Roman" pitchFamily="18" charset="0"/>
                <a:cs typeface="Times New Roman" pitchFamily="18" charset="0"/>
              </a:rPr>
              <a:t>In re Frost</a:t>
            </a:r>
            <a:r>
              <a:rPr lang="en-US" sz="2000" dirty="0">
                <a:latin typeface="Times New Roman" pitchFamily="18" charset="0"/>
                <a:cs typeface="Times New Roman" pitchFamily="18" charset="0"/>
              </a:rPr>
              <a:t>, 744 F.3d 384, 387 (5</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 Cir. 2014).</a:t>
            </a:r>
            <a:endParaRPr lang="en-US" sz="2000" b="1" dirty="0" smtClean="0">
              <a:latin typeface="Times New Roman" pitchFamily="18" charset="0"/>
              <a:cs typeface="Times New Roman" pitchFamily="18" charset="0"/>
            </a:endParaRPr>
          </a:p>
          <a:p>
            <a:pPr lvl="1" algn="just"/>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20</a:t>
            </a:fld>
            <a:endParaRPr lang="en-US"/>
          </a:p>
        </p:txBody>
      </p:sp>
    </p:spTree>
    <p:extLst>
      <p:ext uri="{BB962C8B-B14F-4D97-AF65-F5344CB8AC3E}">
        <p14:creationId xmlns:p14="http://schemas.microsoft.com/office/powerpoint/2010/main" val="30742402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50000"/>
            </a:schemeClr>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No.4 </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13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b="1" dirty="0" smtClean="0">
                <a:latin typeface="Times New Roman" pitchFamily="18" charset="0"/>
                <a:cs typeface="Times New Roman" pitchFamily="18" charset="0"/>
              </a:rPr>
              <a:t>Applicable Rules or Law:</a:t>
            </a:r>
            <a:endParaRPr lang="en-US" sz="2400" dirty="0" smtClean="0">
              <a:latin typeface="Times New Roman" pitchFamily="18" charset="0"/>
              <a:cs typeface="Times New Roman" pitchFamily="18" charset="0"/>
            </a:endParaRPr>
          </a:p>
          <a:p>
            <a:pPr lvl="1" algn="just"/>
            <a:r>
              <a:rPr lang="en-US" sz="2000" dirty="0"/>
              <a:t>“</a:t>
            </a:r>
            <a:r>
              <a:rPr lang="en-US" sz="2000" b="1" i="1" dirty="0">
                <a:latin typeface="Times New Roman" pitchFamily="18" charset="0"/>
                <a:cs typeface="Times New Roman" pitchFamily="18" charset="0"/>
              </a:rPr>
              <a:t>Zibman</a:t>
            </a:r>
            <a:r>
              <a:rPr lang="en-US" sz="2000" dirty="0">
                <a:latin typeface="Times New Roman" pitchFamily="18" charset="0"/>
                <a:cs typeface="Times New Roman" pitchFamily="18" charset="0"/>
              </a:rPr>
              <a:t> and </a:t>
            </a:r>
            <a:r>
              <a:rPr lang="en-US" sz="2000" b="1" i="1" dirty="0">
                <a:latin typeface="Times New Roman" pitchFamily="18" charset="0"/>
                <a:cs typeface="Times New Roman" pitchFamily="18" charset="0"/>
              </a:rPr>
              <a:t>Frost</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stand for the proposition that </a:t>
            </a:r>
            <a:r>
              <a:rPr lang="en-US" sz="2000" dirty="0">
                <a:latin typeface="Times New Roman" pitchFamily="18" charset="0"/>
                <a:cs typeface="Times New Roman" pitchFamily="18" charset="0"/>
              </a:rPr>
              <a:t>if a debtor is eligible for a state law exemption at the time he files </a:t>
            </a:r>
            <a:r>
              <a:rPr lang="en-US" sz="2000" dirty="0" smtClean="0">
                <a:latin typeface="Times New Roman" pitchFamily="18" charset="0"/>
                <a:cs typeface="Times New Roman" pitchFamily="18" charset="0"/>
              </a:rPr>
              <a:t>bankruptcy </a:t>
            </a:r>
            <a:r>
              <a:rPr lang="en-US" sz="2000" dirty="0">
                <a:latin typeface="Times New Roman" pitchFamily="18" charset="0"/>
                <a:cs typeface="Times New Roman" pitchFamily="18" charset="0"/>
              </a:rPr>
              <a:t>but the debtor fails to comply with the State’s requirements for remaining eligible for that exemption throughout the entirety of the bankruptcy case, then the debtor loses the exemption. </a:t>
            </a:r>
            <a:r>
              <a:rPr lang="en-US" sz="2000" dirty="0" smtClean="0">
                <a:latin typeface="Times New Roman" pitchFamily="18" charset="0"/>
                <a:cs typeface="Times New Roman" pitchFamily="18" charset="0"/>
              </a:rPr>
              <a:t>’’</a:t>
            </a:r>
          </a:p>
          <a:p>
            <a:pPr lvl="1" algn="just"/>
            <a:r>
              <a:rPr lang="en-US" sz="2000" b="1" i="1" dirty="0" smtClean="0">
                <a:latin typeface="Times New Roman" pitchFamily="18" charset="0"/>
                <a:cs typeface="Times New Roman" pitchFamily="18" charset="0"/>
              </a:rPr>
              <a:t>Brown:  </a:t>
            </a:r>
            <a:r>
              <a:rPr lang="en-US" sz="2000" dirty="0" smtClean="0">
                <a:latin typeface="Times New Roman" pitchFamily="18" charset="0"/>
                <a:cs typeface="Times New Roman" pitchFamily="18" charset="0"/>
              </a:rPr>
              <a:t>Neither </a:t>
            </a:r>
            <a:r>
              <a:rPr lang="en-US" sz="2000" i="1" dirty="0">
                <a:latin typeface="Times New Roman" pitchFamily="18" charset="0"/>
                <a:cs typeface="Times New Roman" pitchFamily="18" charset="0"/>
              </a:rPr>
              <a:t>Zibman</a:t>
            </a:r>
            <a:r>
              <a:rPr lang="en-US" sz="2000" dirty="0">
                <a:latin typeface="Times New Roman" pitchFamily="18" charset="0"/>
                <a:cs typeface="Times New Roman" pitchFamily="18" charset="0"/>
              </a:rPr>
              <a:t> nor </a:t>
            </a:r>
            <a:r>
              <a:rPr lang="en-US" sz="2000" i="1" dirty="0">
                <a:latin typeface="Times New Roman" pitchFamily="18" charset="0"/>
                <a:cs typeface="Times New Roman" pitchFamily="18" charset="0"/>
              </a:rPr>
              <a:t>Frost</a:t>
            </a:r>
            <a:r>
              <a:rPr lang="en-US" sz="2000" dirty="0">
                <a:latin typeface="Times New Roman" pitchFamily="18" charset="0"/>
                <a:cs typeface="Times New Roman" pitchFamily="18" charset="0"/>
              </a:rPr>
              <a:t> holds that a debtor may </a:t>
            </a:r>
            <a:r>
              <a:rPr lang="en-US" sz="2000" i="1" dirty="0">
                <a:latin typeface="Times New Roman" pitchFamily="18" charset="0"/>
                <a:cs typeface="Times New Roman" pitchFamily="18" charset="0"/>
              </a:rPr>
              <a:t>become</a:t>
            </a:r>
            <a:r>
              <a:rPr lang="en-US" sz="2000" dirty="0">
                <a:latin typeface="Times New Roman" pitchFamily="18" charset="0"/>
                <a:cs typeface="Times New Roman" pitchFamily="18" charset="0"/>
              </a:rPr>
              <a:t> eligible for an exemption that was originally unavailable to him when circumstances change during the pendency of the bankruptcy.” </a:t>
            </a:r>
            <a:r>
              <a:rPr lang="en-US" sz="2000" i="1" dirty="0">
                <a:latin typeface="Times New Roman" pitchFamily="18" charset="0"/>
                <a:cs typeface="Times New Roman" pitchFamily="18" charset="0"/>
              </a:rPr>
              <a:t>In re Brown</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807 </a:t>
            </a:r>
            <a:r>
              <a:rPr lang="en-US" sz="2000" dirty="0">
                <a:latin typeface="Times New Roman" pitchFamily="18" charset="0"/>
                <a:cs typeface="Times New Roman" pitchFamily="18" charset="0"/>
              </a:rPr>
              <a:t>F.3d 701, 709-10 (5</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 Cir. 2015</a:t>
            </a:r>
            <a:r>
              <a:rPr lang="en-US" sz="2000" dirty="0" smtClean="0">
                <a:latin typeface="Times New Roman" pitchFamily="18" charset="0"/>
                <a:cs typeface="Times New Roman" pitchFamily="18" charset="0"/>
              </a:rPr>
              <a:t>).</a:t>
            </a:r>
          </a:p>
          <a:p>
            <a:pPr lvl="1" algn="just"/>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21</a:t>
            </a:fld>
            <a:endParaRPr lang="en-US"/>
          </a:p>
        </p:txBody>
      </p:sp>
    </p:spTree>
    <p:extLst>
      <p:ext uri="{BB962C8B-B14F-4D97-AF65-F5344CB8AC3E}">
        <p14:creationId xmlns:p14="http://schemas.microsoft.com/office/powerpoint/2010/main" val="29928155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No.4A </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a:t>
            </a:r>
            <a:r>
              <a:rPr lang="en-US" sz="2400" b="1" dirty="0">
                <a:solidFill>
                  <a:schemeClr val="bg1"/>
                </a:solidFill>
                <a:latin typeface="Times New Roman" pitchFamily="18" charset="0"/>
                <a:cs typeface="Times New Roman" pitchFamily="18" charset="0"/>
              </a:rPr>
              <a:t>7</a:t>
            </a:r>
            <a:r>
              <a:rPr lang="en-US" sz="2400" b="1" dirty="0" smtClean="0">
                <a:solidFill>
                  <a:schemeClr val="bg1"/>
                </a:solidFill>
                <a:latin typeface="Times New Roman" pitchFamily="18" charset="0"/>
                <a:cs typeface="Times New Roman" pitchFamily="18" charset="0"/>
              </a:rPr>
              <a:t>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000" b="1" dirty="0" smtClean="0">
                <a:latin typeface="Times New Roman" pitchFamily="18" charset="0"/>
                <a:cs typeface="Times New Roman" pitchFamily="18" charset="0"/>
              </a:rPr>
              <a:t>Can </a:t>
            </a:r>
            <a:r>
              <a:rPr lang="en-US" sz="2000" b="1" dirty="0">
                <a:latin typeface="Times New Roman" pitchFamily="18" charset="0"/>
                <a:cs typeface="Times New Roman" pitchFamily="18" charset="0"/>
              </a:rPr>
              <a:t>a debtor amend her schedules to claim a different homestead after the initially</a:t>
            </a:r>
            <a:r>
              <a:rPr lang="en-US" sz="2000"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chosen</a:t>
            </a:r>
            <a:r>
              <a:rPr lang="en-US" sz="2000"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one is sold during her </a:t>
            </a:r>
            <a:r>
              <a:rPr lang="en-US" sz="2000" b="1" dirty="0" smtClean="0">
                <a:latin typeface="Times New Roman" pitchFamily="18" charset="0"/>
                <a:cs typeface="Times New Roman" pitchFamily="18" charset="0"/>
              </a:rPr>
              <a:t>chapter 7 bankruptcy </a:t>
            </a:r>
            <a:r>
              <a:rPr lang="en-US" sz="2000" b="1" dirty="0">
                <a:latin typeface="Times New Roman" pitchFamily="18" charset="0"/>
                <a:cs typeface="Times New Roman" pitchFamily="18" charset="0"/>
              </a:rPr>
              <a:t>case? </a:t>
            </a:r>
            <a:endParaRPr lang="en-US" sz="2000" b="1" dirty="0" smtClean="0">
              <a:latin typeface="Times New Roman" pitchFamily="18" charset="0"/>
              <a:cs typeface="Times New Roman" pitchFamily="18" charset="0"/>
            </a:endParaRPr>
          </a:p>
          <a:p>
            <a:pPr lvl="1" algn="just"/>
            <a:r>
              <a:rPr lang="en-US" sz="1900" dirty="0">
                <a:latin typeface="Times New Roman" pitchFamily="18" charset="0"/>
                <a:cs typeface="Times New Roman" pitchFamily="18" charset="0"/>
              </a:rPr>
              <a:t>Same as </a:t>
            </a:r>
            <a:r>
              <a:rPr lang="en-US" sz="1900" dirty="0" smtClean="0">
                <a:latin typeface="Times New Roman" pitchFamily="18" charset="0"/>
                <a:cs typeface="Times New Roman" pitchFamily="18" charset="0"/>
              </a:rPr>
              <a:t>Hypo as above except:</a:t>
            </a:r>
          </a:p>
          <a:p>
            <a:pPr lvl="2" algn="just"/>
            <a:r>
              <a:rPr lang="en-US" sz="1900" dirty="0" smtClean="0">
                <a:latin typeface="Times New Roman" pitchFamily="18" charset="0"/>
                <a:cs typeface="Times New Roman" pitchFamily="18" charset="0"/>
              </a:rPr>
              <a:t>Home </a:t>
            </a:r>
            <a:r>
              <a:rPr lang="en-US" sz="1900" dirty="0">
                <a:latin typeface="Times New Roman" pitchFamily="18" charset="0"/>
                <a:cs typeface="Times New Roman" pitchFamily="18" charset="0"/>
              </a:rPr>
              <a:t>No. 1 is a home in the city, is expensive and has no equity;</a:t>
            </a:r>
          </a:p>
          <a:p>
            <a:pPr lvl="2" algn="just"/>
            <a:r>
              <a:rPr lang="en-US" sz="1900" dirty="0">
                <a:latin typeface="Times New Roman" pitchFamily="18" charset="0"/>
                <a:cs typeface="Times New Roman" pitchFamily="18" charset="0"/>
              </a:rPr>
              <a:t>Home No. 2 is an 80 acre ranch in the country and is lien free;</a:t>
            </a:r>
          </a:p>
          <a:p>
            <a:pPr lvl="2" algn="just"/>
            <a:r>
              <a:rPr lang="en-US" sz="1900" u="sng" dirty="0">
                <a:latin typeface="Times New Roman" pitchFamily="18" charset="0"/>
                <a:cs typeface="Times New Roman" pitchFamily="18" charset="0"/>
              </a:rPr>
              <a:t>Debtor files chapter 7</a:t>
            </a:r>
            <a:r>
              <a:rPr lang="en-US" sz="1900" u="sng" dirty="0" smtClean="0">
                <a:latin typeface="Times New Roman" pitchFamily="18" charset="0"/>
                <a:cs typeface="Times New Roman" pitchFamily="18" charset="0"/>
              </a:rPr>
              <a:t> </a:t>
            </a:r>
            <a:r>
              <a:rPr lang="en-US" sz="1900" dirty="0">
                <a:latin typeface="Times New Roman" pitchFamily="18" charset="0"/>
                <a:cs typeface="Times New Roman" pitchFamily="18" charset="0"/>
              </a:rPr>
              <a:t>and exempts her city home as her homestead;</a:t>
            </a:r>
          </a:p>
          <a:p>
            <a:pPr lvl="2" algn="just"/>
            <a:r>
              <a:rPr lang="en-US" sz="1900" dirty="0">
                <a:latin typeface="Times New Roman" pitchFamily="18" charset="0"/>
                <a:cs typeface="Times New Roman" pitchFamily="18" charset="0"/>
              </a:rPr>
              <a:t>No objections to her homestead exemption were lodged;</a:t>
            </a:r>
          </a:p>
          <a:p>
            <a:pPr lvl="2" algn="just"/>
            <a:r>
              <a:rPr lang="en-US" sz="1900" dirty="0" smtClean="0">
                <a:latin typeface="Times New Roman" pitchFamily="18" charset="0"/>
                <a:cs typeface="Times New Roman" pitchFamily="18" charset="0"/>
              </a:rPr>
              <a:t>Debtor loses </a:t>
            </a:r>
            <a:r>
              <a:rPr lang="en-US" sz="1900" dirty="0">
                <a:latin typeface="Times New Roman" pitchFamily="18" charset="0"/>
                <a:cs typeface="Times New Roman" pitchFamily="18" charset="0"/>
              </a:rPr>
              <a:t>her job, sells the city home for the amount of the lien and moves to the country, converts to chapter 7 and exempts her 80 acre ranch as her homestead;</a:t>
            </a:r>
          </a:p>
          <a:p>
            <a:pPr marL="457200" lvl="1" indent="0" algn="just">
              <a:buNone/>
            </a:pPr>
            <a:endParaRPr lang="en-US" sz="2000" dirty="0">
              <a:latin typeface="Times New Roman" pitchFamily="18" charset="0"/>
              <a:cs typeface="Times New Roman" pitchFamily="18" charset="0"/>
            </a:endParaRPr>
          </a:p>
          <a:p>
            <a:pPr lvl="1" algn="just"/>
            <a:endParaRPr lang="en-US" sz="21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22</a:t>
            </a:fld>
            <a:endParaRPr lang="en-US"/>
          </a:p>
        </p:txBody>
      </p:sp>
    </p:spTree>
    <p:extLst>
      <p:ext uri="{BB962C8B-B14F-4D97-AF65-F5344CB8AC3E}">
        <p14:creationId xmlns:p14="http://schemas.microsoft.com/office/powerpoint/2010/main" val="14278969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No.4A </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a:t>
            </a:r>
            <a:r>
              <a:rPr lang="en-US" sz="2400" b="1" dirty="0">
                <a:solidFill>
                  <a:schemeClr val="bg1"/>
                </a:solidFill>
                <a:latin typeface="Times New Roman" pitchFamily="18" charset="0"/>
                <a:cs typeface="Times New Roman" pitchFamily="18" charset="0"/>
              </a:rPr>
              <a:t>7</a:t>
            </a:r>
            <a:r>
              <a:rPr lang="en-US" sz="2400" b="1" dirty="0" smtClean="0">
                <a:solidFill>
                  <a:schemeClr val="bg1"/>
                </a:solidFill>
                <a:latin typeface="Times New Roman" pitchFamily="18" charset="0"/>
                <a:cs typeface="Times New Roman" pitchFamily="18" charset="0"/>
              </a:rPr>
              <a:t>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457200" lvl="1" indent="0" algn="just">
              <a:buNone/>
            </a:pPr>
            <a:endParaRPr lang="en-US" sz="2000" dirty="0">
              <a:latin typeface="Times New Roman" pitchFamily="18" charset="0"/>
              <a:cs typeface="Times New Roman" pitchFamily="18" charset="0"/>
            </a:endParaRPr>
          </a:p>
          <a:p>
            <a:pPr lvl="1" algn="just"/>
            <a:r>
              <a:rPr lang="en-US" sz="2100" b="1" i="1" dirty="0" smtClean="0">
                <a:latin typeface="Times New Roman" pitchFamily="18" charset="0"/>
                <a:cs typeface="Times New Roman" pitchFamily="18" charset="0"/>
              </a:rPr>
              <a:t>In </a:t>
            </a:r>
            <a:r>
              <a:rPr lang="en-US" sz="2100" b="1" i="1" dirty="0">
                <a:latin typeface="Times New Roman" pitchFamily="18" charset="0"/>
                <a:cs typeface="Times New Roman" pitchFamily="18" charset="0"/>
              </a:rPr>
              <a:t>re </a:t>
            </a:r>
            <a:r>
              <a:rPr lang="en-US" sz="2100" b="1" i="1" dirty="0" err="1">
                <a:latin typeface="Times New Roman" pitchFamily="18" charset="0"/>
                <a:cs typeface="Times New Roman" pitchFamily="18" charset="0"/>
              </a:rPr>
              <a:t>Deberry</a:t>
            </a:r>
            <a:r>
              <a:rPr lang="en-US" sz="2100" b="1" dirty="0">
                <a:latin typeface="Times New Roman" pitchFamily="18" charset="0"/>
                <a:cs typeface="Times New Roman" pitchFamily="18" charset="0"/>
              </a:rPr>
              <a:t>, </a:t>
            </a:r>
            <a:r>
              <a:rPr lang="en-US" sz="2100" dirty="0">
                <a:latin typeface="Times New Roman" pitchFamily="18" charset="0"/>
                <a:cs typeface="Times New Roman" pitchFamily="18" charset="0"/>
              </a:rPr>
              <a:t>884 F.3d 526 (5</a:t>
            </a:r>
            <a:r>
              <a:rPr lang="en-US" sz="2100" baseline="30000" dirty="0">
                <a:latin typeface="Times New Roman" pitchFamily="18" charset="0"/>
                <a:cs typeface="Times New Roman" pitchFamily="18" charset="0"/>
              </a:rPr>
              <a:t>th</a:t>
            </a:r>
            <a:r>
              <a:rPr lang="en-US" sz="2100" dirty="0">
                <a:latin typeface="Times New Roman" pitchFamily="18" charset="0"/>
                <a:cs typeface="Times New Roman" pitchFamily="18" charset="0"/>
              </a:rPr>
              <a:t> Cir. 2018), that a </a:t>
            </a:r>
            <a:r>
              <a:rPr lang="en-US" sz="2100" u="sng" dirty="0">
                <a:latin typeface="Times New Roman" pitchFamily="18" charset="0"/>
                <a:cs typeface="Times New Roman" pitchFamily="18" charset="0"/>
              </a:rPr>
              <a:t>Chapter 7</a:t>
            </a:r>
            <a:r>
              <a:rPr lang="en-US" sz="2100" dirty="0">
                <a:latin typeface="Times New Roman" pitchFamily="18" charset="0"/>
                <a:cs typeface="Times New Roman" pitchFamily="18" charset="0"/>
              </a:rPr>
              <a:t> debtor could sell his homestead post-petition and then use the proceeds as he </a:t>
            </a:r>
            <a:r>
              <a:rPr lang="en-US" sz="2100" dirty="0" smtClean="0">
                <a:latin typeface="Times New Roman" pitchFamily="18" charset="0"/>
                <a:cs typeface="Times New Roman" pitchFamily="18" charset="0"/>
              </a:rPr>
              <a:t>chooses </a:t>
            </a:r>
            <a:r>
              <a:rPr lang="en-US" sz="2100" dirty="0">
                <a:latin typeface="Times New Roman" pitchFamily="18" charset="0"/>
                <a:cs typeface="Times New Roman" pitchFamily="18" charset="0"/>
              </a:rPr>
              <a:t>(the debtor in </a:t>
            </a:r>
            <a:r>
              <a:rPr lang="en-US" sz="2100" i="1" dirty="0" err="1">
                <a:latin typeface="Times New Roman" pitchFamily="18" charset="0"/>
                <a:cs typeface="Times New Roman" pitchFamily="18" charset="0"/>
              </a:rPr>
              <a:t>Deberry</a:t>
            </a:r>
            <a:r>
              <a:rPr lang="en-US" sz="2100" dirty="0">
                <a:latin typeface="Times New Roman" pitchFamily="18" charset="0"/>
                <a:cs typeface="Times New Roman" pitchFamily="18" charset="0"/>
              </a:rPr>
              <a:t> divided the substantial net equity between his wife and his lawyers; bless his heart). </a:t>
            </a:r>
            <a:endParaRPr lang="en-US" sz="2100" dirty="0" smtClean="0">
              <a:latin typeface="Times New Roman" pitchFamily="18" charset="0"/>
              <a:cs typeface="Times New Roman" pitchFamily="18" charset="0"/>
            </a:endParaRPr>
          </a:p>
          <a:p>
            <a:pPr lvl="2" algn="just"/>
            <a:r>
              <a:rPr lang="en-US" sz="2100" dirty="0" smtClean="0">
                <a:latin typeface="Times New Roman" pitchFamily="18" charset="0"/>
                <a:cs typeface="Times New Roman" pitchFamily="18" charset="0"/>
              </a:rPr>
              <a:t>He </a:t>
            </a:r>
            <a:r>
              <a:rPr lang="en-US" sz="2100" dirty="0">
                <a:latin typeface="Times New Roman" pitchFamily="18" charset="0"/>
                <a:cs typeface="Times New Roman" pitchFamily="18" charset="0"/>
              </a:rPr>
              <a:t>was not required to reinvest the net sales proceeds within six months of the sale. </a:t>
            </a:r>
            <a:r>
              <a:rPr lang="en-US" sz="2100" i="1" dirty="0">
                <a:latin typeface="Times New Roman" pitchFamily="18" charset="0"/>
                <a:cs typeface="Times New Roman" pitchFamily="18" charset="0"/>
              </a:rPr>
              <a:t>Accord In re </a:t>
            </a:r>
            <a:r>
              <a:rPr lang="en-US" sz="2100" i="1" dirty="0" err="1">
                <a:latin typeface="Times New Roman" pitchFamily="18" charset="0"/>
                <a:cs typeface="Times New Roman" pitchFamily="18" charset="0"/>
              </a:rPr>
              <a:t>Montemayor</a:t>
            </a:r>
            <a:r>
              <a:rPr lang="en-US" sz="2100" dirty="0">
                <a:latin typeface="Times New Roman" pitchFamily="18" charset="0"/>
                <a:cs typeface="Times New Roman" pitchFamily="18" charset="0"/>
              </a:rPr>
              <a:t>, 547 B.R. 684 (</a:t>
            </a:r>
            <a:r>
              <a:rPr lang="en-US" sz="2100" dirty="0" err="1">
                <a:latin typeface="Times New Roman" pitchFamily="18" charset="0"/>
                <a:cs typeface="Times New Roman" pitchFamily="18" charset="0"/>
              </a:rPr>
              <a:t>Bankr</a:t>
            </a:r>
            <a:r>
              <a:rPr lang="en-US" sz="2100" dirty="0">
                <a:latin typeface="Times New Roman" pitchFamily="18" charset="0"/>
                <a:cs typeface="Times New Roman" pitchFamily="18" charset="0"/>
              </a:rPr>
              <a:t>. S.D. Tex. 2016) (Rodriguez, J.) (exhaustive analysis of this issue).</a:t>
            </a:r>
            <a:endParaRPr lang="en-US" sz="2100" dirty="0" smtClean="0">
              <a:latin typeface="Times New Roman" pitchFamily="18" charset="0"/>
              <a:cs typeface="Times New Roman" pitchFamily="18" charset="0"/>
            </a:endParaRPr>
          </a:p>
          <a:p>
            <a:pPr lvl="1" algn="just"/>
            <a:endParaRPr lang="en-US" sz="21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23</a:t>
            </a:fld>
            <a:endParaRPr lang="en-US"/>
          </a:p>
        </p:txBody>
      </p:sp>
    </p:spTree>
    <p:extLst>
      <p:ext uri="{BB962C8B-B14F-4D97-AF65-F5344CB8AC3E}">
        <p14:creationId xmlns:p14="http://schemas.microsoft.com/office/powerpoint/2010/main" val="24421786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No.4A </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13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000" dirty="0">
                <a:latin typeface="Times New Roman" pitchFamily="18" charset="0"/>
                <a:cs typeface="Times New Roman" pitchFamily="18" charset="0"/>
              </a:rPr>
              <a:t>Note that in </a:t>
            </a:r>
            <a:r>
              <a:rPr lang="en-US" sz="2000" u="sng" dirty="0">
                <a:latin typeface="Times New Roman" pitchFamily="18" charset="0"/>
                <a:cs typeface="Times New Roman" pitchFamily="18" charset="0"/>
              </a:rPr>
              <a:t>Chapter 7</a:t>
            </a:r>
            <a:r>
              <a:rPr lang="en-US" sz="2000" dirty="0">
                <a:latin typeface="Times New Roman" pitchFamily="18" charset="0"/>
                <a:cs typeface="Times New Roman" pitchFamily="18" charset="0"/>
              </a:rPr>
              <a:t> homestead proceeds generated from a </a:t>
            </a:r>
            <a:r>
              <a:rPr lang="en-US" sz="2000" u="sng" dirty="0">
                <a:latin typeface="Times New Roman" pitchFamily="18" charset="0"/>
                <a:cs typeface="Times New Roman" pitchFamily="18" charset="0"/>
              </a:rPr>
              <a:t>post</a:t>
            </a:r>
            <a:r>
              <a:rPr lang="en-US" sz="2000" dirty="0">
                <a:latin typeface="Times New Roman" pitchFamily="18" charset="0"/>
                <a:cs typeface="Times New Roman" pitchFamily="18" charset="0"/>
              </a:rPr>
              <a:t>-petition homestead sale that are not used to acquire a new homestead within six months do not lose their exempt status whereas they do if: </a:t>
            </a:r>
            <a:r>
              <a:rPr lang="en-US" sz="2000" dirty="0" smtClean="0">
                <a:latin typeface="Times New Roman" pitchFamily="18" charset="0"/>
                <a:cs typeface="Times New Roman" pitchFamily="18" charset="0"/>
              </a:rPr>
              <a:t>	</a:t>
            </a:r>
          </a:p>
          <a:p>
            <a:pPr lvl="1" algn="just"/>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1)  the Chapter 7 Debtor sold his homestead </a:t>
            </a:r>
            <a:r>
              <a:rPr lang="en-US" sz="2000" u="sng" dirty="0">
                <a:latin typeface="Times New Roman" pitchFamily="18" charset="0"/>
                <a:cs typeface="Times New Roman" pitchFamily="18" charset="0"/>
              </a:rPr>
              <a:t>pre</a:t>
            </a:r>
            <a:r>
              <a:rPr lang="en-US" sz="2000" dirty="0">
                <a:latin typeface="Times New Roman" pitchFamily="18" charset="0"/>
                <a:cs typeface="Times New Roman" pitchFamily="18" charset="0"/>
              </a:rPr>
              <a:t>-petition and did not reinvest the proceeds in a new homestead within six months thereafter (the result in </a:t>
            </a:r>
            <a:r>
              <a:rPr lang="en-US" sz="2000" i="1" dirty="0">
                <a:latin typeface="Times New Roman" pitchFamily="18" charset="0"/>
                <a:cs typeface="Times New Roman" pitchFamily="18" charset="0"/>
              </a:rPr>
              <a:t>Zibman</a:t>
            </a:r>
            <a:r>
              <a:rPr lang="en-US" sz="2000" dirty="0">
                <a:latin typeface="Times New Roman" pitchFamily="18" charset="0"/>
                <a:cs typeface="Times New Roman" pitchFamily="18" charset="0"/>
              </a:rPr>
              <a:t>), or </a:t>
            </a:r>
          </a:p>
          <a:p>
            <a:pPr lvl="1" algn="just"/>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2) a Chapter 13 </a:t>
            </a:r>
            <a:r>
              <a:rPr lang="en-US" sz="2000" dirty="0" smtClean="0">
                <a:latin typeface="Times New Roman" pitchFamily="18" charset="0"/>
                <a:cs typeface="Times New Roman" pitchFamily="18" charset="0"/>
              </a:rPr>
              <a:t>debtor sold </a:t>
            </a:r>
            <a:r>
              <a:rPr lang="en-US" sz="2000" dirty="0">
                <a:latin typeface="Times New Roman" pitchFamily="18" charset="0"/>
                <a:cs typeface="Times New Roman" pitchFamily="18" charset="0"/>
              </a:rPr>
              <a:t>his homestead post-petition and did not reinvest the proceeds in another homestead within six months (the result in </a:t>
            </a:r>
            <a:r>
              <a:rPr lang="en-US" sz="2000" i="1" dirty="0">
                <a:latin typeface="Times New Roman" pitchFamily="18" charset="0"/>
                <a:cs typeface="Times New Roman" pitchFamily="18" charset="0"/>
              </a:rPr>
              <a:t>Frost</a:t>
            </a:r>
            <a:r>
              <a:rPr lang="en-US" sz="2000" dirty="0">
                <a:latin typeface="Times New Roman" pitchFamily="18" charset="0"/>
                <a:cs typeface="Times New Roman" pitchFamily="18" charset="0"/>
              </a:rPr>
              <a:t>) (and presumably the same result in Chapter 11 for an individual debtor due to the inclusion of post-petition earnings, etc. due to section 1115 of the Code). </a:t>
            </a:r>
            <a:r>
              <a:rPr lang="en-US" sz="2000" i="1" dirty="0">
                <a:latin typeface="Times New Roman" pitchFamily="18" charset="0"/>
                <a:cs typeface="Times New Roman" pitchFamily="18" charset="0"/>
              </a:rPr>
              <a:t>See In re Hawk</a:t>
            </a:r>
            <a:r>
              <a:rPr lang="en-US" sz="2000" dirty="0">
                <a:latin typeface="Times New Roman" pitchFamily="18" charset="0"/>
                <a:cs typeface="Times New Roman" pitchFamily="18" charset="0"/>
              </a:rPr>
              <a:t>, 871 F.3d 287 (5</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 Cir. 2017)(proceeds of exempt IRA assets liquidated after filing Chapter 7 do not lose their exempt </a:t>
            </a:r>
            <a:r>
              <a:rPr lang="en-US" sz="2000" dirty="0" smtClean="0">
                <a:latin typeface="Times New Roman" pitchFamily="18" charset="0"/>
                <a:cs typeface="Times New Roman" pitchFamily="18" charset="0"/>
              </a:rPr>
              <a:t>status.)</a:t>
            </a: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24</a:t>
            </a:fld>
            <a:endParaRPr lang="en-US"/>
          </a:p>
        </p:txBody>
      </p:sp>
    </p:spTree>
    <p:extLst>
      <p:ext uri="{BB962C8B-B14F-4D97-AF65-F5344CB8AC3E}">
        <p14:creationId xmlns:p14="http://schemas.microsoft.com/office/powerpoint/2010/main" val="36051091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No.4A </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13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b="1" dirty="0" smtClean="0">
                <a:latin typeface="Times New Roman" pitchFamily="18" charset="0"/>
                <a:cs typeface="Times New Roman" pitchFamily="18" charset="0"/>
              </a:rPr>
              <a:t>Outcome?</a:t>
            </a:r>
          </a:p>
          <a:p>
            <a:pPr lvl="1" algn="just"/>
            <a:r>
              <a:rPr lang="en-US" sz="2000" dirty="0" smtClean="0">
                <a:latin typeface="Times New Roman" pitchFamily="18" charset="0"/>
                <a:cs typeface="Times New Roman" pitchFamily="18" charset="0"/>
              </a:rPr>
              <a:t>Cannot claim 2 homesteads.</a:t>
            </a:r>
          </a:p>
          <a:p>
            <a:pPr lvl="1" algn="just"/>
            <a:r>
              <a:rPr lang="en-US" sz="2000" dirty="0">
                <a:latin typeface="Times New Roman" pitchFamily="18" charset="0"/>
                <a:cs typeface="Times New Roman" pitchFamily="18" charset="0"/>
              </a:rPr>
              <a:t>In this scenario the Chapter 7 trustee should be able to sell the ranch as property of the estate since the Debtor cannot exempt it as her homestead. </a:t>
            </a:r>
            <a:endParaRPr lang="en-US" sz="2000" dirty="0" smtClean="0">
              <a:latin typeface="Times New Roman" pitchFamily="18" charset="0"/>
              <a:cs typeface="Times New Roman" pitchFamily="18" charset="0"/>
            </a:endParaRPr>
          </a:p>
          <a:p>
            <a:pPr lvl="2" algn="just"/>
            <a:r>
              <a:rPr lang="en-US" sz="2000" i="1" dirty="0" smtClean="0">
                <a:latin typeface="Times New Roman" pitchFamily="18" charset="0"/>
                <a:cs typeface="Times New Roman" pitchFamily="18" charset="0"/>
              </a:rPr>
              <a:t>See </a:t>
            </a:r>
            <a:r>
              <a:rPr lang="en-US" sz="2000" i="1" dirty="0">
                <a:latin typeface="Times New Roman" pitchFamily="18" charset="0"/>
                <a:cs typeface="Times New Roman" pitchFamily="18" charset="0"/>
              </a:rPr>
              <a:t>In re Harris</a:t>
            </a:r>
            <a:r>
              <a:rPr lang="en-US" sz="2000" dirty="0">
                <a:latin typeface="Times New Roman" pitchFamily="18" charset="0"/>
                <a:cs typeface="Times New Roman" pitchFamily="18" charset="0"/>
              </a:rPr>
              <a:t>, 2016 WL 6127515 (</a:t>
            </a:r>
            <a:r>
              <a:rPr lang="en-US" sz="2000" dirty="0" err="1">
                <a:latin typeface="Times New Roman" pitchFamily="18" charset="0"/>
                <a:cs typeface="Times New Roman" pitchFamily="18" charset="0"/>
              </a:rPr>
              <a:t>Bankr</a:t>
            </a:r>
            <a:r>
              <a:rPr lang="en-US" sz="2000" dirty="0">
                <a:latin typeface="Times New Roman" pitchFamily="18" charset="0"/>
                <a:cs typeface="Times New Roman" pitchFamily="18" charset="0"/>
              </a:rPr>
              <a:t>. S.D. Tex. 2016) (Isgur. J.) (“snapshot rule” means “that all exemptions are determined at the time the bankruptcy petition is filed, and they do not change due to subsequent events”); </a:t>
            </a:r>
            <a:r>
              <a:rPr lang="en-US" sz="2000" i="1" dirty="0">
                <a:latin typeface="Times New Roman" pitchFamily="18" charset="0"/>
                <a:cs typeface="Times New Roman" pitchFamily="18" charset="0"/>
              </a:rPr>
              <a:t>accord </a:t>
            </a:r>
            <a:r>
              <a:rPr lang="en-US" sz="2000" i="1" dirty="0" err="1">
                <a:latin typeface="Times New Roman" pitchFamily="18" charset="0"/>
                <a:cs typeface="Times New Roman" pitchFamily="18" charset="0"/>
              </a:rPr>
              <a:t>Zibman</a:t>
            </a:r>
            <a:r>
              <a:rPr lang="en-US" sz="2000" dirty="0">
                <a:latin typeface="Times New Roman" pitchFamily="18" charset="0"/>
                <a:cs typeface="Times New Roman" pitchFamily="18" charset="0"/>
              </a:rPr>
              <a:t> at 302 (“any exemptions claimed…are determined by the facts and the law as they exist on the date of filing the bankruptcy petition”).  </a:t>
            </a:r>
          </a:p>
          <a:p>
            <a:pPr lvl="1" algn="just"/>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25</a:t>
            </a:fld>
            <a:endParaRPr lang="en-US"/>
          </a:p>
        </p:txBody>
      </p:sp>
    </p:spTree>
    <p:extLst>
      <p:ext uri="{BB962C8B-B14F-4D97-AF65-F5344CB8AC3E}">
        <p14:creationId xmlns:p14="http://schemas.microsoft.com/office/powerpoint/2010/main" val="1434701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No.4B </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a:t>
            </a:r>
            <a:r>
              <a:rPr lang="en-US" sz="2400" b="1" dirty="0">
                <a:solidFill>
                  <a:schemeClr val="bg1"/>
                </a:solidFill>
                <a:latin typeface="Times New Roman" pitchFamily="18" charset="0"/>
                <a:cs typeface="Times New Roman" pitchFamily="18" charset="0"/>
              </a:rPr>
              <a:t>7</a:t>
            </a:r>
            <a:r>
              <a:rPr lang="en-US" sz="2400" b="1" dirty="0" smtClean="0">
                <a:solidFill>
                  <a:schemeClr val="bg1"/>
                </a:solidFill>
                <a:latin typeface="Times New Roman" pitchFamily="18" charset="0"/>
                <a:cs typeface="Times New Roman" pitchFamily="18" charset="0"/>
              </a:rPr>
              <a:t> Converted to Chapter 13)</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55000" lnSpcReduction="20000"/>
          </a:bodyPr>
          <a:lstStyle/>
          <a:p>
            <a:pPr algn="just"/>
            <a:r>
              <a:rPr lang="en-US" b="1" dirty="0" smtClean="0">
                <a:latin typeface="Times New Roman" pitchFamily="18" charset="0"/>
                <a:cs typeface="Times New Roman" pitchFamily="18" charset="0"/>
              </a:rPr>
              <a:t>Can </a:t>
            </a:r>
            <a:r>
              <a:rPr lang="en-US" b="1" dirty="0">
                <a:latin typeface="Times New Roman" pitchFamily="18" charset="0"/>
                <a:cs typeface="Times New Roman" pitchFamily="18" charset="0"/>
              </a:rPr>
              <a:t>a Chapter 7 debtor sell his home post-petition that has substantial equity, not spend the equity, convert to Chapter 13, and </a:t>
            </a:r>
            <a:r>
              <a:rPr lang="en-US" b="1" dirty="0" smtClean="0">
                <a:latin typeface="Times New Roman" pitchFamily="18" charset="0"/>
                <a:cs typeface="Times New Roman" pitchFamily="18" charset="0"/>
              </a:rPr>
              <a:t>correctly claim </a:t>
            </a:r>
            <a:r>
              <a:rPr lang="en-US" b="1" dirty="0">
                <a:latin typeface="Times New Roman" pitchFamily="18" charset="0"/>
                <a:cs typeface="Times New Roman" pitchFamily="18" charset="0"/>
              </a:rPr>
              <a:t>the proceeds as exempt</a:t>
            </a:r>
            <a:r>
              <a:rPr lang="en-US" b="1" dirty="0" smtClean="0">
                <a:latin typeface="Times New Roman" pitchFamily="18" charset="0"/>
                <a:cs typeface="Times New Roman" pitchFamily="18" charset="0"/>
              </a:rPr>
              <a:t>?</a:t>
            </a:r>
          </a:p>
          <a:p>
            <a:pPr marL="0" indent="0" algn="just">
              <a:buNone/>
            </a:pPr>
            <a:endParaRPr lang="en-US" b="1" dirty="0" smtClean="0">
              <a:latin typeface="Times New Roman" pitchFamily="18" charset="0"/>
              <a:cs typeface="Times New Roman" pitchFamily="18" charset="0"/>
            </a:endParaRPr>
          </a:p>
          <a:p>
            <a:pPr lvl="1" algn="just"/>
            <a:r>
              <a:rPr lang="en-US" sz="3200" dirty="0">
                <a:latin typeface="Times New Roman" pitchFamily="18" charset="0"/>
                <a:cs typeface="Times New Roman" pitchFamily="18" charset="0"/>
              </a:rPr>
              <a:t>Can a debtor achieve a result by this approach he could not achieve due to </a:t>
            </a:r>
            <a:r>
              <a:rPr lang="en-US" sz="3200" i="1" dirty="0">
                <a:latin typeface="Times New Roman" pitchFamily="18" charset="0"/>
                <a:cs typeface="Times New Roman" pitchFamily="18" charset="0"/>
              </a:rPr>
              <a:t>Frost</a:t>
            </a:r>
            <a:r>
              <a:rPr lang="en-US" sz="3200" dirty="0">
                <a:latin typeface="Times New Roman" pitchFamily="18" charset="0"/>
                <a:cs typeface="Times New Roman" pitchFamily="18" charset="0"/>
              </a:rPr>
              <a:t> if </a:t>
            </a:r>
            <a:r>
              <a:rPr lang="en-US" sz="3200" dirty="0" smtClean="0">
                <a:latin typeface="Times New Roman" pitchFamily="18" charset="0"/>
                <a:cs typeface="Times New Roman" pitchFamily="18" charset="0"/>
              </a:rPr>
              <a:t>he had filed </a:t>
            </a:r>
            <a:r>
              <a:rPr lang="en-US" sz="3200" dirty="0">
                <a:latin typeface="Times New Roman" pitchFamily="18" charset="0"/>
                <a:cs typeface="Times New Roman" pitchFamily="18" charset="0"/>
              </a:rPr>
              <a:t>Chapter 13? </a:t>
            </a:r>
            <a:endParaRPr lang="en-US" sz="3200" dirty="0" smtClean="0">
              <a:latin typeface="Times New Roman" pitchFamily="18" charset="0"/>
              <a:cs typeface="Times New Roman" pitchFamily="18" charset="0"/>
            </a:endParaRPr>
          </a:p>
          <a:p>
            <a:pPr marL="457200" lvl="1" indent="0" algn="just">
              <a:buNone/>
            </a:pPr>
            <a:endParaRPr lang="en-US" sz="3200" dirty="0" smtClean="0">
              <a:latin typeface="Times New Roman" pitchFamily="18" charset="0"/>
              <a:cs typeface="Times New Roman" pitchFamily="18" charset="0"/>
            </a:endParaRPr>
          </a:p>
          <a:p>
            <a:pPr lvl="1" algn="just"/>
            <a:r>
              <a:rPr lang="en-US" sz="3200" dirty="0" smtClean="0">
                <a:latin typeface="Times New Roman" pitchFamily="18" charset="0"/>
                <a:cs typeface="Times New Roman" pitchFamily="18" charset="0"/>
              </a:rPr>
              <a:t>Arguably </a:t>
            </a:r>
            <a:r>
              <a:rPr lang="en-US" sz="3200" dirty="0">
                <a:latin typeface="Times New Roman" pitchFamily="18" charset="0"/>
                <a:cs typeface="Times New Roman" pitchFamily="18" charset="0"/>
              </a:rPr>
              <a:t>he can since the “exemptions snapshot” is taken on the bankruptcy filing date, not the date of conversion to 13. </a:t>
            </a:r>
            <a:r>
              <a:rPr lang="en-US" sz="3200" i="1" dirty="0">
                <a:latin typeface="Times New Roman" pitchFamily="18" charset="0"/>
                <a:cs typeface="Times New Roman" pitchFamily="18" charset="0"/>
              </a:rPr>
              <a:t>See</a:t>
            </a:r>
            <a:r>
              <a:rPr lang="en-US" sz="3200" dirty="0">
                <a:latin typeface="Times New Roman" pitchFamily="18" charset="0"/>
                <a:cs typeface="Times New Roman" pitchFamily="18" charset="0"/>
              </a:rPr>
              <a:t> 11 U.S.C. §348(a); </a:t>
            </a:r>
            <a:r>
              <a:rPr lang="en-US" sz="3200" i="1" dirty="0">
                <a:latin typeface="Times New Roman" pitchFamily="18" charset="0"/>
                <a:cs typeface="Times New Roman" pitchFamily="18" charset="0"/>
              </a:rPr>
              <a:t>see also Johnson v Home State Bank</a:t>
            </a:r>
            <a:r>
              <a:rPr lang="en-US" sz="3200" dirty="0">
                <a:latin typeface="Times New Roman" pitchFamily="18" charset="0"/>
                <a:cs typeface="Times New Roman" pitchFamily="18" charset="0"/>
              </a:rPr>
              <a:t>, 501 U.S. 78, 111 </a:t>
            </a:r>
            <a:r>
              <a:rPr lang="en-US" sz="3200" dirty="0" err="1">
                <a:latin typeface="Times New Roman" pitchFamily="18" charset="0"/>
                <a:cs typeface="Times New Roman" pitchFamily="18" charset="0"/>
              </a:rPr>
              <a:t>S.Ct</a:t>
            </a:r>
            <a:r>
              <a:rPr lang="en-US" sz="3200" dirty="0">
                <a:latin typeface="Times New Roman" pitchFamily="18" charset="0"/>
                <a:cs typeface="Times New Roman" pitchFamily="18" charset="0"/>
              </a:rPr>
              <a:t>. 2150 (1991) (serial filings of Chapter 7 and 13 not </a:t>
            </a:r>
            <a:r>
              <a:rPr lang="en-US" sz="3200" dirty="0" smtClean="0">
                <a:latin typeface="Times New Roman" pitchFamily="18" charset="0"/>
                <a:cs typeface="Times New Roman" pitchFamily="18" charset="0"/>
              </a:rPr>
              <a:t>categorically </a:t>
            </a:r>
            <a:r>
              <a:rPr lang="en-US" sz="3200" dirty="0">
                <a:latin typeface="Times New Roman" pitchFamily="18" charset="0"/>
                <a:cs typeface="Times New Roman" pitchFamily="18" charset="0"/>
              </a:rPr>
              <a:t>prohibited); </a:t>
            </a:r>
            <a:r>
              <a:rPr lang="en-US" sz="3200" i="1" dirty="0">
                <a:latin typeface="Times New Roman" pitchFamily="18" charset="0"/>
                <a:cs typeface="Times New Roman" pitchFamily="18" charset="0"/>
              </a:rPr>
              <a:t>In re </a:t>
            </a:r>
            <a:r>
              <a:rPr lang="en-US" sz="3200" i="1" dirty="0" err="1">
                <a:latin typeface="Times New Roman" pitchFamily="18" charset="0"/>
                <a:cs typeface="Times New Roman" pitchFamily="18" charset="0"/>
              </a:rPr>
              <a:t>Saylors</a:t>
            </a:r>
            <a:r>
              <a:rPr lang="en-US" sz="3200" dirty="0">
                <a:latin typeface="Times New Roman" pitchFamily="18" charset="0"/>
                <a:cs typeface="Times New Roman" pitchFamily="18" charset="0"/>
              </a:rPr>
              <a:t>, 869 F.2d. 1434 (11</a:t>
            </a:r>
            <a:r>
              <a:rPr lang="en-US" sz="3200" baseline="30000" dirty="0">
                <a:latin typeface="Times New Roman" pitchFamily="18" charset="0"/>
                <a:cs typeface="Times New Roman" pitchFamily="18" charset="0"/>
              </a:rPr>
              <a:t>th</a:t>
            </a:r>
            <a:r>
              <a:rPr lang="en-US" sz="3200" dirty="0">
                <a:latin typeface="Times New Roman" pitchFamily="18" charset="0"/>
                <a:cs typeface="Times New Roman" pitchFamily="18" charset="0"/>
              </a:rPr>
              <a:t> Cir. 1989) (filing Chapter 13 before Chapter 7 case is closed not dispositive on the question of bad faith); </a:t>
            </a:r>
            <a:r>
              <a:rPr lang="en-US" sz="3200" i="1" dirty="0">
                <a:latin typeface="Times New Roman" pitchFamily="18" charset="0"/>
                <a:cs typeface="Times New Roman" pitchFamily="18" charset="0"/>
              </a:rPr>
              <a:t>but</a:t>
            </a:r>
            <a:r>
              <a:rPr lang="en-US" sz="3200" dirty="0">
                <a:latin typeface="Times New Roman" pitchFamily="18" charset="0"/>
                <a:cs typeface="Times New Roman" pitchFamily="18" charset="0"/>
              </a:rPr>
              <a:t> </a:t>
            </a:r>
            <a:r>
              <a:rPr lang="en-US" sz="3200" i="1" dirty="0">
                <a:latin typeface="Times New Roman" pitchFamily="18" charset="0"/>
                <a:cs typeface="Times New Roman" pitchFamily="18" charset="0"/>
              </a:rPr>
              <a:t>see In re Cowan</a:t>
            </a:r>
            <a:r>
              <a:rPr lang="en-US" sz="3200" dirty="0">
                <a:latin typeface="Times New Roman" pitchFamily="18" charset="0"/>
                <a:cs typeface="Times New Roman" pitchFamily="18" charset="0"/>
              </a:rPr>
              <a:t>, 235 B.R.912 (</a:t>
            </a:r>
            <a:r>
              <a:rPr lang="en-US" sz="3200" dirty="0" err="1">
                <a:latin typeface="Times New Roman" pitchFamily="18" charset="0"/>
                <a:cs typeface="Times New Roman" pitchFamily="18" charset="0"/>
              </a:rPr>
              <a:t>Bankr.W.D</a:t>
            </a:r>
            <a:r>
              <a:rPr lang="en-US" sz="3200" dirty="0">
                <a:latin typeface="Times New Roman" pitchFamily="18" charset="0"/>
                <a:cs typeface="Times New Roman" pitchFamily="18" charset="0"/>
              </a:rPr>
              <a:t>. Mo.1999) (discussing factors to consider to determine whether filing Chapter 13 after a Chapter 7 discharge is in good faith; one factor is whether a result would be accomplished that is not permitted in either Chapter alone).  </a:t>
            </a:r>
            <a:endParaRPr lang="en-US" sz="3200" dirty="0" smtClean="0">
              <a:latin typeface="Times New Roman" pitchFamily="18" charset="0"/>
              <a:cs typeface="Times New Roman" pitchFamily="18" charset="0"/>
            </a:endParaRPr>
          </a:p>
          <a:p>
            <a:pPr lvl="1" algn="just"/>
            <a:endParaRPr lang="en-US" sz="2600" dirty="0">
              <a:latin typeface="Times New Roman" pitchFamily="18" charset="0"/>
              <a:cs typeface="Times New Roman" pitchFamily="18" charset="0"/>
            </a:endParaRPr>
          </a:p>
          <a:p>
            <a:pPr lvl="1" algn="just"/>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26</a:t>
            </a:fld>
            <a:endParaRPr lang="en-US"/>
          </a:p>
        </p:txBody>
      </p:sp>
    </p:spTree>
    <p:extLst>
      <p:ext uri="{BB962C8B-B14F-4D97-AF65-F5344CB8AC3E}">
        <p14:creationId xmlns:p14="http://schemas.microsoft.com/office/powerpoint/2010/main" val="10403618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No.4B </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a:t>
            </a:r>
            <a:r>
              <a:rPr lang="en-US" sz="2400" b="1" dirty="0">
                <a:solidFill>
                  <a:schemeClr val="bg1"/>
                </a:solidFill>
                <a:latin typeface="Times New Roman" pitchFamily="18" charset="0"/>
                <a:cs typeface="Times New Roman" pitchFamily="18" charset="0"/>
              </a:rPr>
              <a:t>7</a:t>
            </a:r>
            <a:r>
              <a:rPr lang="en-US" sz="2400" b="1" dirty="0" smtClean="0">
                <a:solidFill>
                  <a:schemeClr val="bg1"/>
                </a:solidFill>
                <a:latin typeface="Times New Roman" pitchFamily="18" charset="0"/>
                <a:cs typeface="Times New Roman" pitchFamily="18" charset="0"/>
              </a:rPr>
              <a:t>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sz="3000" b="1" dirty="0" smtClean="0">
                <a:latin typeface="Times New Roman" pitchFamily="18" charset="0"/>
                <a:cs typeface="Times New Roman" pitchFamily="18" charset="0"/>
              </a:rPr>
              <a:t>Outcome?:</a:t>
            </a:r>
            <a:endParaRPr lang="en-US" sz="3000" b="1" dirty="0">
              <a:latin typeface="Times New Roman" pitchFamily="18" charset="0"/>
              <a:cs typeface="Times New Roman" pitchFamily="18" charset="0"/>
            </a:endParaRPr>
          </a:p>
          <a:p>
            <a:pPr lvl="1" algn="just"/>
            <a:r>
              <a:rPr lang="en-US" sz="2600" dirty="0" smtClean="0">
                <a:latin typeface="Times New Roman" pitchFamily="18" charset="0"/>
                <a:cs typeface="Times New Roman" pitchFamily="18" charset="0"/>
              </a:rPr>
              <a:t>The proceeds would be exempt due to the “</a:t>
            </a:r>
            <a:r>
              <a:rPr lang="en-US" sz="2600" i="1" dirty="0" err="1" smtClean="0">
                <a:latin typeface="Times New Roman" pitchFamily="18" charset="0"/>
                <a:cs typeface="Times New Roman" pitchFamily="18" charset="0"/>
              </a:rPr>
              <a:t>Deberry</a:t>
            </a:r>
            <a:r>
              <a:rPr lang="en-US" sz="2600" dirty="0" smtClean="0">
                <a:latin typeface="Times New Roman" pitchFamily="18" charset="0"/>
                <a:cs typeface="Times New Roman" pitchFamily="18" charset="0"/>
              </a:rPr>
              <a:t> Snapshot” that was taken when the chapter 7 was filed, but these proceeds may be considered disposable income that will have to be paid into the chapter 13 plan.  </a:t>
            </a:r>
            <a:r>
              <a:rPr lang="en-US" sz="2600" i="1" dirty="0" smtClean="0">
                <a:latin typeface="Times New Roman" pitchFamily="18" charset="0"/>
                <a:cs typeface="Times New Roman" pitchFamily="18" charset="0"/>
              </a:rPr>
              <a:t>In re Ortiz </a:t>
            </a:r>
            <a:r>
              <a:rPr lang="en-US" sz="2600" i="1" dirty="0" err="1" smtClean="0">
                <a:latin typeface="Times New Roman" pitchFamily="18" charset="0"/>
                <a:cs typeface="Times New Roman" pitchFamily="18" charset="0"/>
              </a:rPr>
              <a:t>Paredo</a:t>
            </a:r>
            <a:r>
              <a:rPr lang="en-US" sz="2600" dirty="0" smtClean="0">
                <a:latin typeface="Times New Roman" pitchFamily="18" charset="0"/>
                <a:cs typeface="Times New Roman" pitchFamily="18" charset="0"/>
              </a:rPr>
              <a:t>, 573 B.R. 703 (Bankr. W.D. Tex. 2017)</a:t>
            </a:r>
          </a:p>
          <a:p>
            <a:pPr marL="457200" lvl="1" indent="0" algn="just">
              <a:buNone/>
            </a:pPr>
            <a:endParaRPr lang="en-US" sz="2600" dirty="0" smtClean="0">
              <a:latin typeface="Times New Roman" pitchFamily="18" charset="0"/>
              <a:cs typeface="Times New Roman" pitchFamily="18" charset="0"/>
            </a:endParaRPr>
          </a:p>
          <a:p>
            <a:pPr lvl="1" algn="just"/>
            <a:r>
              <a:rPr lang="en-US" sz="2600" dirty="0">
                <a:latin typeface="Times New Roman" pitchFamily="18" charset="0"/>
                <a:cs typeface="Times New Roman" pitchFamily="18" charset="0"/>
              </a:rPr>
              <a:t>The Debtor has an absolute right to convert to Chapter 7 (absent bad faith). </a:t>
            </a:r>
            <a:r>
              <a:rPr lang="en-US" sz="2600" i="1" dirty="0">
                <a:latin typeface="Times New Roman" pitchFamily="18" charset="0"/>
                <a:cs typeface="Times New Roman" pitchFamily="18" charset="0"/>
              </a:rPr>
              <a:t>See</a:t>
            </a:r>
            <a:r>
              <a:rPr lang="en-US" sz="2600" dirty="0">
                <a:latin typeface="Times New Roman" pitchFamily="18" charset="0"/>
                <a:cs typeface="Times New Roman" pitchFamily="18" charset="0"/>
              </a:rPr>
              <a:t> 11 U.S.C. §1307(a), </a:t>
            </a:r>
            <a:r>
              <a:rPr lang="en-US" sz="2600" i="1" dirty="0" err="1">
                <a:latin typeface="Times New Roman" pitchFamily="18" charset="0"/>
                <a:cs typeface="Times New Roman" pitchFamily="18" charset="0"/>
              </a:rPr>
              <a:t>Marrama</a:t>
            </a:r>
            <a:r>
              <a:rPr lang="en-US" sz="2600" i="1" dirty="0">
                <a:latin typeface="Times New Roman" pitchFamily="18" charset="0"/>
                <a:cs typeface="Times New Roman" pitchFamily="18" charset="0"/>
              </a:rPr>
              <a:t> v. Citizens Bank of Massachusetts,</a:t>
            </a:r>
            <a:r>
              <a:rPr lang="en-US" sz="2600" dirty="0">
                <a:latin typeface="Times New Roman" pitchFamily="18" charset="0"/>
                <a:cs typeface="Times New Roman" pitchFamily="18" charset="0"/>
              </a:rPr>
              <a:t> 549 U.S. 365, 127 </a:t>
            </a:r>
            <a:r>
              <a:rPr lang="en-US" sz="2600" dirty="0" err="1">
                <a:latin typeface="Times New Roman" pitchFamily="18" charset="0"/>
                <a:cs typeface="Times New Roman" pitchFamily="18" charset="0"/>
              </a:rPr>
              <a:t>S.Ct</a:t>
            </a:r>
            <a:r>
              <a:rPr lang="en-US" sz="2600" dirty="0">
                <a:latin typeface="Times New Roman" pitchFamily="18" charset="0"/>
                <a:cs typeface="Times New Roman" pitchFamily="18" charset="0"/>
              </a:rPr>
              <a:t>. 1105 (2007) (debtor forfeited right to convert from 7 to 13 due to bad faith). </a:t>
            </a:r>
          </a:p>
          <a:p>
            <a:pPr lvl="1" algn="just"/>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27</a:t>
            </a:fld>
            <a:endParaRPr lang="en-US"/>
          </a:p>
        </p:txBody>
      </p:sp>
    </p:spTree>
    <p:extLst>
      <p:ext uri="{BB962C8B-B14F-4D97-AF65-F5344CB8AC3E}">
        <p14:creationId xmlns:p14="http://schemas.microsoft.com/office/powerpoint/2010/main" val="381141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No.4C </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13 Conversion to Chapter 7)</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sz="2000" b="1" dirty="0" smtClean="0">
                <a:latin typeface="Times New Roman" pitchFamily="18" charset="0"/>
                <a:cs typeface="Times New Roman" pitchFamily="18" charset="0"/>
              </a:rPr>
              <a:t>Can a chapter 13 debtor covert to chapter 7, then sell his home, and keep the sales proceeds he has not reinvested in a new homestead when the chapter 7 trustee, relying on </a:t>
            </a:r>
            <a:r>
              <a:rPr lang="en-US" sz="2000" b="1" i="1" dirty="0" smtClean="0">
                <a:latin typeface="Times New Roman" pitchFamily="18" charset="0"/>
                <a:cs typeface="Times New Roman" pitchFamily="18" charset="0"/>
              </a:rPr>
              <a:t>Frost</a:t>
            </a:r>
            <a:r>
              <a:rPr lang="en-US" sz="2000" b="1" dirty="0" smtClean="0">
                <a:latin typeface="Times New Roman" pitchFamily="18" charset="0"/>
                <a:cs typeface="Times New Roman" pitchFamily="18" charset="0"/>
              </a:rPr>
              <a:t>, demands them?</a:t>
            </a:r>
          </a:p>
          <a:p>
            <a:pPr marL="0" indent="0" algn="just">
              <a:buNone/>
            </a:pPr>
            <a:endParaRPr lang="en-US" sz="2000" b="1" dirty="0" smtClean="0">
              <a:latin typeface="Times New Roman" pitchFamily="18" charset="0"/>
              <a:cs typeface="Times New Roman" pitchFamily="18" charset="0"/>
            </a:endParaRPr>
          </a:p>
          <a:p>
            <a:pPr lvl="1" algn="just">
              <a:buFont typeface="Arial" panose="020B0604020202020204" pitchFamily="34" charset="0"/>
              <a:buChar char="•"/>
            </a:pPr>
            <a:r>
              <a:rPr lang="en-US" sz="2000" dirty="0" smtClean="0">
                <a:latin typeface="Times New Roman" pitchFamily="18" charset="0"/>
                <a:cs typeface="Times New Roman" pitchFamily="18" charset="0"/>
              </a:rPr>
              <a:t>Debtor relies on </a:t>
            </a:r>
            <a:r>
              <a:rPr lang="en-US" sz="2000" i="1" dirty="0" err="1" smtClean="0">
                <a:latin typeface="Times New Roman" pitchFamily="18" charset="0"/>
                <a:cs typeface="Times New Roman" pitchFamily="18" charset="0"/>
              </a:rPr>
              <a:t>Deberry</a:t>
            </a:r>
            <a:r>
              <a:rPr lang="en-US" sz="2000" dirty="0" smtClean="0">
                <a:latin typeface="Times New Roman" pitchFamily="18" charset="0"/>
                <a:cs typeface="Times New Roman" pitchFamily="18" charset="0"/>
              </a:rPr>
              <a:t> to claim that since the sale occurred during chapter 7 he can keep them, and he also points out that §1306 does not apply since the case is now in chapter 7 (not chapter 13)</a:t>
            </a:r>
          </a:p>
          <a:p>
            <a:pPr marL="457200" lvl="1" indent="0" algn="just">
              <a:buNone/>
            </a:pPr>
            <a:endParaRPr lang="en-US" sz="2000" dirty="0" smtClean="0">
              <a:latin typeface="Times New Roman" pitchFamily="18" charset="0"/>
              <a:cs typeface="Times New Roman" pitchFamily="18" charset="0"/>
            </a:endParaRPr>
          </a:p>
          <a:p>
            <a:pPr lvl="1" algn="just">
              <a:buFont typeface="Arial" panose="020B0604020202020204" pitchFamily="34" charset="0"/>
              <a:buChar char="•"/>
            </a:pPr>
            <a:r>
              <a:rPr lang="en-US" sz="2000" dirty="0" smtClean="0">
                <a:latin typeface="Times New Roman" pitchFamily="18" charset="0"/>
                <a:cs typeface="Times New Roman" pitchFamily="18" charset="0"/>
              </a:rPr>
              <a:t>Chapter 7 Trustee counters that under §348(a) conversion generally does not change the petition date and that on the date the </a:t>
            </a:r>
            <a:r>
              <a:rPr lang="en-US" sz="2000" i="1" dirty="0" smtClean="0">
                <a:latin typeface="Times New Roman" pitchFamily="18" charset="0"/>
                <a:cs typeface="Times New Roman" pitchFamily="18" charset="0"/>
              </a:rPr>
              <a:t>Frost </a:t>
            </a:r>
            <a:r>
              <a:rPr lang="en-US" sz="2000" dirty="0" smtClean="0">
                <a:latin typeface="Times New Roman" pitchFamily="18" charset="0"/>
                <a:cs typeface="Times New Roman" pitchFamily="18" charset="0"/>
              </a:rPr>
              <a:t>rule applied, if there was a later homestead sale.</a:t>
            </a:r>
          </a:p>
          <a:p>
            <a:pPr algn="just"/>
            <a:r>
              <a:rPr lang="en-US" sz="2400" b="1" dirty="0" smtClean="0">
                <a:latin typeface="Times New Roman" pitchFamily="18" charset="0"/>
                <a:cs typeface="Times New Roman" pitchFamily="18" charset="0"/>
              </a:rPr>
              <a:t>Outcome:</a:t>
            </a:r>
          </a:p>
          <a:p>
            <a:pPr lvl="1" algn="just"/>
            <a:r>
              <a:rPr lang="en-US" sz="2000" dirty="0" smtClean="0">
                <a:latin typeface="Times New Roman" pitchFamily="18" charset="0"/>
                <a:cs typeface="Times New Roman" pitchFamily="18" charset="0"/>
              </a:rPr>
              <a:t>If the debtor coverts from 13 to 7 in bad faith, “the property of the estate in the converted case shall consist of the property of the estate as of the date of conversion.” §348(f)(2).</a:t>
            </a: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28</a:t>
            </a:fld>
            <a:endParaRPr lang="en-US"/>
          </a:p>
        </p:txBody>
      </p:sp>
    </p:spTree>
    <p:extLst>
      <p:ext uri="{BB962C8B-B14F-4D97-AF65-F5344CB8AC3E}">
        <p14:creationId xmlns:p14="http://schemas.microsoft.com/office/powerpoint/2010/main" val="39279454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60000"/>
              <a:lumOff val="40000"/>
            </a:schemeClr>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No.5</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13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b="1" dirty="0">
                <a:latin typeface="Times New Roman" pitchFamily="18" charset="0"/>
                <a:cs typeface="Times New Roman" pitchFamily="18" charset="0"/>
              </a:rPr>
              <a:t>Omitted</a:t>
            </a:r>
            <a:r>
              <a:rPr lang="en-US" sz="2400" b="1"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creditor in Chapter 13 </a:t>
            </a:r>
            <a:endParaRPr lang="en-US" sz="2400" dirty="0" smtClean="0">
              <a:latin typeface="Times New Roman" pitchFamily="18" charset="0"/>
              <a:cs typeface="Times New Roman" pitchFamily="18" charset="0"/>
            </a:endParaRPr>
          </a:p>
          <a:p>
            <a:pPr lvl="1" algn="just"/>
            <a:r>
              <a:rPr lang="en-US" sz="2000" dirty="0">
                <a:latin typeface="Times New Roman" pitchFamily="18" charset="0"/>
                <a:cs typeface="Times New Roman" pitchFamily="18" charset="0"/>
              </a:rPr>
              <a:t>A</a:t>
            </a:r>
            <a:r>
              <a:rPr lang="en-US" sz="2000" dirty="0" smtClean="0">
                <a:latin typeface="Times New Roman" pitchFamily="18" charset="0"/>
                <a:cs typeface="Times New Roman" pitchFamily="18" charset="0"/>
              </a:rPr>
              <a:t>t </a:t>
            </a:r>
            <a:r>
              <a:rPr lang="en-US" sz="2000" dirty="0">
                <a:latin typeface="Times New Roman" pitchFamily="18" charset="0"/>
                <a:cs typeface="Times New Roman" pitchFamily="18" charset="0"/>
              </a:rPr>
              <a:t>the §341 creditors’ </a:t>
            </a:r>
            <a:r>
              <a:rPr lang="en-US" sz="2000" dirty="0" smtClean="0">
                <a:latin typeface="Times New Roman" pitchFamily="18" charset="0"/>
                <a:cs typeface="Times New Roman" pitchFamily="18" charset="0"/>
              </a:rPr>
              <a:t>meeting, Debtor recalled that </a:t>
            </a:r>
            <a:r>
              <a:rPr lang="en-US" sz="2000" dirty="0">
                <a:latin typeface="Times New Roman" pitchFamily="18" charset="0"/>
                <a:cs typeface="Times New Roman" pitchFamily="18" charset="0"/>
              </a:rPr>
              <a:t>he has five additional creditors he forgot to list in his schedules.  </a:t>
            </a:r>
            <a:endParaRPr lang="en-US" sz="20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Debtor makes </a:t>
            </a:r>
            <a:r>
              <a:rPr lang="en-US" sz="2000" dirty="0">
                <a:latin typeface="Times New Roman" pitchFamily="18" charset="0"/>
                <a:cs typeface="Times New Roman" pitchFamily="18" charset="0"/>
              </a:rPr>
              <a:t>an appointment to visit his attorney’s office to prepare an amendment and file a revised list of </a:t>
            </a:r>
            <a:r>
              <a:rPr lang="en-US" sz="2000" dirty="0" smtClean="0">
                <a:latin typeface="Times New Roman" pitchFamily="18" charset="0"/>
                <a:cs typeface="Times New Roman" pitchFamily="18" charset="0"/>
              </a:rPr>
              <a:t>creditors but forgot to keep it.  </a:t>
            </a:r>
          </a:p>
          <a:p>
            <a:pPr lvl="1" algn="just"/>
            <a:r>
              <a:rPr lang="en-US" sz="2000" dirty="0">
                <a:latin typeface="Times New Roman" pitchFamily="18" charset="0"/>
                <a:cs typeface="Times New Roman" pitchFamily="18" charset="0"/>
              </a:rPr>
              <a:t>B</a:t>
            </a:r>
            <a:r>
              <a:rPr lang="en-US" sz="2000" dirty="0" smtClean="0">
                <a:latin typeface="Times New Roman" pitchFamily="18" charset="0"/>
                <a:cs typeface="Times New Roman" pitchFamily="18" charset="0"/>
              </a:rPr>
              <a:t>ar </a:t>
            </a:r>
            <a:r>
              <a:rPr lang="en-US" sz="2000" dirty="0">
                <a:latin typeface="Times New Roman" pitchFamily="18" charset="0"/>
                <a:cs typeface="Times New Roman" pitchFamily="18" charset="0"/>
              </a:rPr>
              <a:t>date </a:t>
            </a:r>
            <a:r>
              <a:rPr lang="en-US" sz="2000" dirty="0" smtClean="0">
                <a:latin typeface="Times New Roman" pitchFamily="18" charset="0"/>
                <a:cs typeface="Times New Roman" pitchFamily="18" charset="0"/>
              </a:rPr>
              <a:t>passes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and plan is </a:t>
            </a:r>
            <a:r>
              <a:rPr lang="en-US" sz="2000" dirty="0">
                <a:latin typeface="Times New Roman" pitchFamily="18" charset="0"/>
                <a:cs typeface="Times New Roman" pitchFamily="18" charset="0"/>
              </a:rPr>
              <a:t>confirmed.  </a:t>
            </a:r>
            <a:endParaRPr lang="en-US" sz="20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One </a:t>
            </a:r>
            <a:r>
              <a:rPr lang="en-US" sz="2000" dirty="0">
                <a:latin typeface="Times New Roman" pitchFamily="18" charset="0"/>
                <a:cs typeface="Times New Roman" pitchFamily="18" charset="0"/>
              </a:rPr>
              <a:t>of the creditors makes collection attempts which prompts </a:t>
            </a:r>
            <a:r>
              <a:rPr lang="en-US" sz="2000" dirty="0" smtClean="0">
                <a:latin typeface="Times New Roman" pitchFamily="18" charset="0"/>
                <a:cs typeface="Times New Roman" pitchFamily="18" charset="0"/>
              </a:rPr>
              <a:t>Debtor </a:t>
            </a:r>
            <a:r>
              <a:rPr lang="en-US" sz="2000" dirty="0">
                <a:latin typeface="Times New Roman" pitchFamily="18" charset="0"/>
                <a:cs typeface="Times New Roman" pitchFamily="18" charset="0"/>
              </a:rPr>
              <a:t>to visit his counsel and they immediately file an amended </a:t>
            </a:r>
            <a:r>
              <a:rPr lang="en-US" sz="2000" dirty="0" smtClean="0">
                <a:latin typeface="Times New Roman" pitchFamily="18" charset="0"/>
                <a:cs typeface="Times New Roman" pitchFamily="18" charset="0"/>
              </a:rPr>
              <a:t>Schedule </a:t>
            </a:r>
            <a:r>
              <a:rPr lang="en-US" sz="2000" dirty="0">
                <a:latin typeface="Times New Roman" pitchFamily="18" charset="0"/>
                <a:cs typeface="Times New Roman" pitchFamily="18" charset="0"/>
              </a:rPr>
              <a:t>F for the omitted creditor and Debtor sends a copy of the filed stamped </a:t>
            </a:r>
            <a:r>
              <a:rPr lang="en-US" sz="2000" dirty="0" smtClean="0">
                <a:latin typeface="Times New Roman" pitchFamily="18" charset="0"/>
                <a:cs typeface="Times New Roman" pitchFamily="18" charset="0"/>
              </a:rPr>
              <a:t>Schedule </a:t>
            </a:r>
            <a:r>
              <a:rPr lang="en-US" sz="2000" dirty="0">
                <a:latin typeface="Times New Roman" pitchFamily="18" charset="0"/>
                <a:cs typeface="Times New Roman" pitchFamily="18" charset="0"/>
              </a:rPr>
              <a:t>F to the creditor</a:t>
            </a:r>
            <a:r>
              <a:rPr lang="en-US" sz="2000" dirty="0" smtClean="0">
                <a:latin typeface="Times New Roman" pitchFamily="18" charset="0"/>
                <a:cs typeface="Times New Roman" pitchFamily="18" charset="0"/>
              </a:rPr>
              <a:t>.</a:t>
            </a:r>
          </a:p>
          <a:p>
            <a:pPr marL="457200" lvl="1" indent="0" algn="just">
              <a:buNone/>
            </a:pPr>
            <a:endParaRPr lang="en-US" sz="16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29</a:t>
            </a:fld>
            <a:endParaRPr lang="en-US"/>
          </a:p>
        </p:txBody>
      </p:sp>
    </p:spTree>
    <p:extLst>
      <p:ext uri="{BB962C8B-B14F-4D97-AF65-F5344CB8AC3E}">
        <p14:creationId xmlns:p14="http://schemas.microsoft.com/office/powerpoint/2010/main" val="2383976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US" sz="2800" b="1" dirty="0" smtClean="0">
                <a:latin typeface="Times New Roman" panose="02020603050405020304" pitchFamily="18" charset="0"/>
                <a:cs typeface="Times New Roman" panose="02020603050405020304" pitchFamily="18" charset="0"/>
              </a:rPr>
              <a:t>11 U.S.C. § 524(c)(4)</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(Effect of Discharge) </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b="1" dirty="0">
                <a:latin typeface="Times New Roman" panose="02020603050405020304" pitchFamily="18" charset="0"/>
                <a:cs typeface="Times New Roman" panose="02020603050405020304" pitchFamily="18" charset="0"/>
              </a:rPr>
              <a:t>R</a:t>
            </a:r>
            <a:r>
              <a:rPr lang="en-US" sz="2400" b="1" dirty="0" smtClean="0">
                <a:latin typeface="Times New Roman" panose="02020603050405020304" pitchFamily="18" charset="0"/>
                <a:cs typeface="Times New Roman" panose="02020603050405020304" pitchFamily="18" charset="0"/>
              </a:rPr>
              <a:t>eaffirmation </a:t>
            </a:r>
            <a:r>
              <a:rPr lang="en-US" sz="2400" b="1" dirty="0">
                <a:latin typeface="Times New Roman" panose="02020603050405020304" pitchFamily="18" charset="0"/>
                <a:cs typeface="Times New Roman" panose="02020603050405020304" pitchFamily="18" charset="0"/>
              </a:rPr>
              <a:t>agreements </a:t>
            </a:r>
            <a:r>
              <a:rPr lang="en-US" sz="2400" dirty="0">
                <a:latin typeface="Times New Roman" panose="02020603050405020304" pitchFamily="18" charset="0"/>
                <a:cs typeface="Times New Roman" panose="02020603050405020304" pitchFamily="18" charset="0"/>
              </a:rPr>
              <a:t>may be rescinded </a:t>
            </a:r>
            <a:endParaRPr lang="en-US" sz="2400" dirty="0" smtClean="0">
              <a:latin typeface="Times New Roman" panose="02020603050405020304" pitchFamily="18" charset="0"/>
              <a:cs typeface="Times New Roman" panose="02020603050405020304" pitchFamily="18" charset="0"/>
            </a:endParaRPr>
          </a:p>
          <a:p>
            <a:pPr lvl="1" algn="just"/>
            <a:r>
              <a:rPr lang="en-US" sz="2400" dirty="0" smtClean="0">
                <a:latin typeface="Times New Roman" panose="02020603050405020304" pitchFamily="18" charset="0"/>
                <a:cs typeface="Times New Roman" panose="02020603050405020304" pitchFamily="18" charset="0"/>
              </a:rPr>
              <a:t>prior </a:t>
            </a:r>
            <a:r>
              <a:rPr lang="en-US" sz="2400" dirty="0">
                <a:latin typeface="Times New Roman" panose="02020603050405020304" pitchFamily="18" charset="0"/>
                <a:cs typeface="Times New Roman" panose="02020603050405020304" pitchFamily="18" charset="0"/>
              </a:rPr>
              <a:t>to discharge or </a:t>
            </a:r>
            <a:endParaRPr lang="en-US" sz="2400" dirty="0" smtClean="0">
              <a:latin typeface="Times New Roman" panose="02020603050405020304" pitchFamily="18" charset="0"/>
              <a:cs typeface="Times New Roman" panose="02020603050405020304" pitchFamily="18" charset="0"/>
            </a:endParaRPr>
          </a:p>
          <a:p>
            <a:pPr lvl="1" algn="just"/>
            <a:r>
              <a:rPr lang="en-US" sz="2400" dirty="0" smtClean="0">
                <a:latin typeface="Times New Roman" panose="02020603050405020304" pitchFamily="18" charset="0"/>
                <a:cs typeface="Times New Roman" panose="02020603050405020304" pitchFamily="18" charset="0"/>
              </a:rPr>
              <a:t>within </a:t>
            </a:r>
            <a:r>
              <a:rPr lang="en-US" sz="2400" dirty="0">
                <a:latin typeface="Times New Roman" panose="02020603050405020304" pitchFamily="18" charset="0"/>
                <a:cs typeface="Times New Roman" panose="02020603050405020304" pitchFamily="18" charset="0"/>
              </a:rPr>
              <a:t>60 days after the reaffirmation was filed with the court ---</a:t>
            </a:r>
            <a:r>
              <a:rPr lang="en-US" sz="2400" b="1" u="sng" dirty="0">
                <a:latin typeface="Times New Roman" panose="02020603050405020304" pitchFamily="18" charset="0"/>
                <a:cs typeface="Times New Roman" panose="02020603050405020304" pitchFamily="18" charset="0"/>
              </a:rPr>
              <a:t>whichever occurs later </a:t>
            </a:r>
            <a:r>
              <a:rPr lang="en-US" sz="2400" dirty="0">
                <a:latin typeface="Times New Roman" panose="02020603050405020304" pitchFamily="18" charset="0"/>
                <a:cs typeface="Times New Roman" panose="02020603050405020304" pitchFamily="18" charset="0"/>
              </a:rPr>
              <a:t>(HARD DEADLINE)</a:t>
            </a:r>
          </a:p>
          <a:p>
            <a:pPr marL="0" indent="0" algn="just">
              <a:buNone/>
            </a:pP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3</a:t>
            </a:fld>
            <a:endParaRPr lang="en-US"/>
          </a:p>
        </p:txBody>
      </p:sp>
    </p:spTree>
    <p:extLst>
      <p:ext uri="{BB962C8B-B14F-4D97-AF65-F5344CB8AC3E}">
        <p14:creationId xmlns:p14="http://schemas.microsoft.com/office/powerpoint/2010/main" val="135652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a:solidFill>
            <a:schemeClr val="accent4">
              <a:lumMod val="60000"/>
              <a:lumOff val="40000"/>
            </a:schemeClr>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No.5</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13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US" sz="2600" b="1" dirty="0" smtClean="0">
                <a:latin typeface="Times New Roman" pitchFamily="18" charset="0"/>
                <a:cs typeface="Times New Roman" pitchFamily="18" charset="0"/>
              </a:rPr>
              <a:t>Result?</a:t>
            </a:r>
            <a:endParaRPr lang="en-US" sz="2600" dirty="0" smtClean="0">
              <a:latin typeface="Times New Roman" pitchFamily="18" charset="0"/>
              <a:cs typeface="Times New Roman" pitchFamily="18" charset="0"/>
            </a:endParaRPr>
          </a:p>
          <a:p>
            <a:pPr lvl="1" algn="just"/>
            <a:r>
              <a:rPr lang="en-US" sz="2000" dirty="0">
                <a:latin typeface="Times New Roman" pitchFamily="18" charset="0"/>
                <a:cs typeface="Times New Roman" pitchFamily="18" charset="0"/>
              </a:rPr>
              <a:t>Unfortunately, a debtor who failed to add omitted creditors to their schedules prior to claim bar date may not subject those creditors to debtors’ discharge. </a:t>
            </a:r>
            <a:r>
              <a:rPr lang="en-US" sz="2000" i="1" dirty="0">
                <a:latin typeface="Times New Roman" pitchFamily="18" charset="0"/>
                <a:cs typeface="Times New Roman" pitchFamily="18" charset="0"/>
              </a:rPr>
              <a:t>In re Lowe</a:t>
            </a:r>
            <a:r>
              <a:rPr lang="en-US" sz="2000" dirty="0">
                <a:latin typeface="Times New Roman" pitchFamily="18" charset="0"/>
                <a:cs typeface="Times New Roman" pitchFamily="18" charset="0"/>
              </a:rPr>
              <a:t>, 453 B.R. 753 (</a:t>
            </a:r>
            <a:r>
              <a:rPr lang="en-US" sz="2000" dirty="0" err="1">
                <a:latin typeface="Times New Roman" pitchFamily="18" charset="0"/>
                <a:cs typeface="Times New Roman" pitchFamily="18" charset="0"/>
              </a:rPr>
              <a:t>Bankr</a:t>
            </a:r>
            <a:r>
              <a:rPr lang="en-US" sz="2000" dirty="0">
                <a:latin typeface="Times New Roman" pitchFamily="18" charset="0"/>
                <a:cs typeface="Times New Roman" pitchFamily="18" charset="0"/>
              </a:rPr>
              <a:t>. C.D. </a:t>
            </a:r>
            <a:r>
              <a:rPr lang="en-US" sz="2000" dirty="0" smtClean="0">
                <a:latin typeface="Times New Roman" pitchFamily="18" charset="0"/>
                <a:cs typeface="Times New Roman" pitchFamily="18" charset="0"/>
              </a:rPr>
              <a:t>Ill., </a:t>
            </a:r>
            <a:r>
              <a:rPr lang="en-US" sz="2000" dirty="0">
                <a:latin typeface="Times New Roman" pitchFamily="18" charset="0"/>
                <a:cs typeface="Times New Roman" pitchFamily="18" charset="0"/>
              </a:rPr>
              <a:t>2011). </a:t>
            </a:r>
            <a:endParaRPr lang="en-US" sz="2000" dirty="0" smtClean="0">
              <a:latin typeface="Times New Roman" pitchFamily="18" charset="0"/>
              <a:cs typeface="Times New Roman" pitchFamily="18" charset="0"/>
            </a:endParaRPr>
          </a:p>
          <a:p>
            <a:pPr marL="457200" lvl="1" indent="0" algn="just">
              <a:buNone/>
            </a:pPr>
            <a:endParaRPr lang="en-US" sz="20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For </a:t>
            </a:r>
            <a:r>
              <a:rPr lang="en-US" sz="2000" dirty="0">
                <a:latin typeface="Times New Roman" pitchFamily="18" charset="0"/>
                <a:cs typeface="Times New Roman" pitchFamily="18" charset="0"/>
              </a:rPr>
              <a:t>an unsecured creditor to be “provided for,” within meaning of requirement that debt be “provided for” by Chapter 13 plan to be subject to discharge, creditor must have been scheduled and have received notice of the filing in time to file a timely proof of claim. 11 U.S.C.A. § 1328(a</a:t>
            </a:r>
            <a:r>
              <a:rPr lang="en-US" sz="2000" dirty="0" smtClean="0">
                <a:latin typeface="Times New Roman" pitchFamily="18" charset="0"/>
                <a:cs typeface="Times New Roman" pitchFamily="18" charset="0"/>
              </a:rPr>
              <a:t>); </a:t>
            </a:r>
            <a:r>
              <a:rPr lang="en-US" sz="2000" i="1" dirty="0">
                <a:latin typeface="Times New Roman" pitchFamily="18" charset="0"/>
                <a:cs typeface="Times New Roman" pitchFamily="18" charset="0"/>
              </a:rPr>
              <a:t>In re Lowe</a:t>
            </a:r>
            <a:r>
              <a:rPr lang="en-US" sz="2000" dirty="0">
                <a:latin typeface="Times New Roman" pitchFamily="18" charset="0"/>
                <a:cs typeface="Times New Roman" pitchFamily="18" charset="0"/>
              </a:rPr>
              <a:t>, 453 B.R. </a:t>
            </a:r>
            <a:r>
              <a:rPr lang="en-US" sz="2000" dirty="0" smtClean="0">
                <a:latin typeface="Times New Roman" pitchFamily="18" charset="0"/>
                <a:cs typeface="Times New Roman" pitchFamily="18" charset="0"/>
              </a:rPr>
              <a:t>at 754.</a:t>
            </a:r>
          </a:p>
          <a:p>
            <a:pPr marL="457200" lvl="1" indent="0" algn="just">
              <a:buNone/>
            </a:pPr>
            <a:endParaRPr lang="en-US" sz="2000" dirty="0">
              <a:latin typeface="Times New Roman" pitchFamily="18" charset="0"/>
              <a:cs typeface="Times New Roman" pitchFamily="18" charset="0"/>
            </a:endParaRPr>
          </a:p>
          <a:p>
            <a:pPr lvl="1" algn="just"/>
            <a:r>
              <a:rPr lang="en-US" sz="2000" dirty="0">
                <a:latin typeface="Times New Roman" pitchFamily="18" charset="0"/>
                <a:cs typeface="Times New Roman" pitchFamily="18" charset="0"/>
              </a:rPr>
              <a:t>Unlike a “no-asset” chapter 7 case where no proof of claim deadline is set, all chapter 13 cases are asset cases and will have a proof of claim deadline. </a:t>
            </a:r>
            <a:endParaRPr lang="en-US" sz="2000" dirty="0" smtClean="0">
              <a:latin typeface="Times New Roman" pitchFamily="18" charset="0"/>
              <a:cs typeface="Times New Roman" pitchFamily="18" charset="0"/>
            </a:endParaRPr>
          </a:p>
          <a:p>
            <a:pPr marL="457200" lvl="1" indent="0" algn="just">
              <a:buNone/>
            </a:pPr>
            <a:r>
              <a:rPr lang="en-US" sz="2000" dirty="0" smtClean="0">
                <a:latin typeface="Times New Roman" pitchFamily="18" charset="0"/>
                <a:cs typeface="Times New Roman" pitchFamily="18" charset="0"/>
              </a:rPr>
              <a:t> </a:t>
            </a:r>
          </a:p>
          <a:p>
            <a:pPr lvl="1" algn="just"/>
            <a:r>
              <a:rPr lang="en-US" sz="2000" dirty="0" smtClean="0">
                <a:latin typeface="Times New Roman" pitchFamily="18" charset="0"/>
                <a:cs typeface="Times New Roman" pitchFamily="18" charset="0"/>
              </a:rPr>
              <a:t>Perhaps, </a:t>
            </a:r>
            <a:r>
              <a:rPr lang="en-US" sz="2000" dirty="0">
                <a:latin typeface="Times New Roman" pitchFamily="18" charset="0"/>
                <a:cs typeface="Times New Roman" pitchFamily="18" charset="0"/>
              </a:rPr>
              <a:t>if the Debtor would have discovered the mistake within the additional 30 day period for claims to be filed by the </a:t>
            </a:r>
            <a:r>
              <a:rPr lang="en-US" sz="2000" dirty="0" smtClean="0">
                <a:latin typeface="Times New Roman" pitchFamily="18" charset="0"/>
                <a:cs typeface="Times New Roman" pitchFamily="18" charset="0"/>
              </a:rPr>
              <a:t>Debtor, </a:t>
            </a:r>
            <a:r>
              <a:rPr lang="en-US" sz="2000" dirty="0">
                <a:latin typeface="Times New Roman" pitchFamily="18" charset="0"/>
                <a:cs typeface="Times New Roman" pitchFamily="18" charset="0"/>
              </a:rPr>
              <a:t>pursuant to Rule </a:t>
            </a:r>
            <a:r>
              <a:rPr lang="en-US" sz="2000" dirty="0" smtClean="0">
                <a:latin typeface="Times New Roman" pitchFamily="18" charset="0"/>
                <a:cs typeface="Times New Roman" pitchFamily="18" charset="0"/>
              </a:rPr>
              <a:t>3004, </a:t>
            </a:r>
            <a:r>
              <a:rPr lang="en-US" sz="2000" dirty="0">
                <a:latin typeface="Times New Roman" pitchFamily="18" charset="0"/>
                <a:cs typeface="Times New Roman" pitchFamily="18" charset="0"/>
              </a:rPr>
              <a:t>the result would have been different.</a:t>
            </a:r>
            <a:endParaRPr lang="en-US" sz="20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30</a:t>
            </a:fld>
            <a:endParaRPr lang="en-US"/>
          </a:p>
        </p:txBody>
      </p:sp>
    </p:spTree>
    <p:extLst>
      <p:ext uri="{BB962C8B-B14F-4D97-AF65-F5344CB8AC3E}">
        <p14:creationId xmlns:p14="http://schemas.microsoft.com/office/powerpoint/2010/main" val="29494325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No.6</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13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US" sz="3100" b="1" dirty="0">
                <a:latin typeface="Times New Roman" pitchFamily="18" charset="0"/>
                <a:cs typeface="Times New Roman" pitchFamily="18" charset="0"/>
              </a:rPr>
              <a:t>Adding an omitted claim after the proof of claim filing deadline</a:t>
            </a:r>
            <a:r>
              <a:rPr lang="en-US" sz="3100" b="1" dirty="0" smtClean="0">
                <a:latin typeface="Times New Roman" pitchFamily="18" charset="0"/>
                <a:cs typeface="Times New Roman" pitchFamily="18" charset="0"/>
              </a:rPr>
              <a:t>.</a:t>
            </a:r>
            <a:endParaRPr lang="en-US" sz="3100" dirty="0" smtClean="0">
              <a:latin typeface="Times New Roman" pitchFamily="18" charset="0"/>
              <a:cs typeface="Times New Roman" pitchFamily="18" charset="0"/>
            </a:endParaRPr>
          </a:p>
          <a:p>
            <a:pPr lvl="1" algn="just"/>
            <a:r>
              <a:rPr lang="en-US" sz="2500" dirty="0">
                <a:latin typeface="Times New Roman" pitchFamily="18" charset="0"/>
                <a:cs typeface="Times New Roman" pitchFamily="18" charset="0"/>
              </a:rPr>
              <a:t>A local bank creditor wishes to file an amended proof of claim for one of its two claims it overlooked. </a:t>
            </a:r>
            <a:endParaRPr lang="en-US" sz="2500" dirty="0" smtClean="0">
              <a:latin typeface="Times New Roman" pitchFamily="18" charset="0"/>
              <a:cs typeface="Times New Roman" pitchFamily="18" charset="0"/>
            </a:endParaRPr>
          </a:p>
          <a:p>
            <a:pPr lvl="1" algn="just"/>
            <a:r>
              <a:rPr lang="en-US" sz="2500" dirty="0" smtClean="0">
                <a:latin typeface="Times New Roman" pitchFamily="18" charset="0"/>
                <a:cs typeface="Times New Roman" pitchFamily="18" charset="0"/>
              </a:rPr>
              <a:t>The bank </a:t>
            </a:r>
            <a:r>
              <a:rPr lang="en-US" sz="2500" dirty="0">
                <a:latin typeface="Times New Roman" pitchFamily="18" charset="0"/>
                <a:cs typeface="Times New Roman" pitchFamily="18" charset="0"/>
              </a:rPr>
              <a:t>initially timely filed a proof of claim in the Debtor’s Chapter 13 case for a car loan debt of $20,000, but it forgot to file a proof of claim for an unsecured personal line of credit debt of $10,000</a:t>
            </a:r>
            <a:r>
              <a:rPr lang="en-US" sz="2500" dirty="0" smtClean="0">
                <a:latin typeface="Times New Roman" pitchFamily="18" charset="0"/>
                <a:cs typeface="Times New Roman" pitchFamily="18" charset="0"/>
              </a:rPr>
              <a:t>.</a:t>
            </a:r>
          </a:p>
          <a:p>
            <a:pPr lvl="1" algn="just"/>
            <a:r>
              <a:rPr lang="en-US" sz="2500" dirty="0" smtClean="0">
                <a:latin typeface="Times New Roman" pitchFamily="18" charset="0"/>
                <a:cs typeface="Times New Roman" pitchFamily="18" charset="0"/>
              </a:rPr>
              <a:t>The </a:t>
            </a:r>
            <a:r>
              <a:rPr lang="en-US" sz="2500" dirty="0">
                <a:latin typeface="Times New Roman" pitchFamily="18" charset="0"/>
                <a:cs typeface="Times New Roman" pitchFamily="18" charset="0"/>
              </a:rPr>
              <a:t>two debts are not cross-collateralized.  </a:t>
            </a:r>
            <a:endParaRPr lang="en-US" sz="2500" dirty="0" smtClean="0">
              <a:latin typeface="Times New Roman" pitchFamily="18" charset="0"/>
              <a:cs typeface="Times New Roman" pitchFamily="18" charset="0"/>
            </a:endParaRPr>
          </a:p>
          <a:p>
            <a:pPr lvl="1" algn="just"/>
            <a:r>
              <a:rPr lang="en-US" sz="2500" dirty="0" smtClean="0">
                <a:latin typeface="Times New Roman" pitchFamily="18" charset="0"/>
                <a:cs typeface="Times New Roman" pitchFamily="18" charset="0"/>
              </a:rPr>
              <a:t>The </a:t>
            </a:r>
            <a:r>
              <a:rPr lang="en-US" sz="2500" dirty="0">
                <a:latin typeface="Times New Roman" pitchFamily="18" charset="0"/>
                <a:cs typeface="Times New Roman" pitchFamily="18" charset="0"/>
              </a:rPr>
              <a:t>proof of claim filing deadline has passed. </a:t>
            </a:r>
            <a:endParaRPr lang="en-US" sz="2500" dirty="0" smtClean="0">
              <a:latin typeface="Times New Roman" pitchFamily="18" charset="0"/>
              <a:cs typeface="Times New Roman" pitchFamily="18" charset="0"/>
            </a:endParaRPr>
          </a:p>
          <a:p>
            <a:pPr marL="0" indent="0" algn="just">
              <a:buNone/>
            </a:pPr>
            <a:endParaRPr lang="en-US" sz="2900" dirty="0" smtClean="0">
              <a:latin typeface="Times New Roman" pitchFamily="18" charset="0"/>
              <a:cs typeface="Times New Roman" pitchFamily="18" charset="0"/>
            </a:endParaRPr>
          </a:p>
          <a:p>
            <a:pPr marL="0" indent="0" algn="just">
              <a:buNone/>
            </a:pPr>
            <a:r>
              <a:rPr lang="en-US" sz="2900" b="1" dirty="0" smtClean="0">
                <a:latin typeface="Times New Roman" pitchFamily="18" charset="0"/>
                <a:cs typeface="Times New Roman" pitchFamily="18" charset="0"/>
              </a:rPr>
              <a:t>Can </a:t>
            </a:r>
            <a:r>
              <a:rPr lang="en-US" sz="2900" b="1" dirty="0">
                <a:latin typeface="Times New Roman" pitchFamily="18" charset="0"/>
                <a:cs typeface="Times New Roman" pitchFamily="18" charset="0"/>
              </a:rPr>
              <a:t>the bank amend its proof of claim to add the $10,000 debt? </a:t>
            </a:r>
          </a:p>
          <a:p>
            <a:pPr lvl="1" algn="just"/>
            <a:r>
              <a:rPr lang="en-US" sz="2500" dirty="0" smtClean="0">
                <a:latin typeface="Times New Roman" pitchFamily="18" charset="0"/>
                <a:cs typeface="Times New Roman" pitchFamily="18" charset="0"/>
              </a:rPr>
              <a:t>No</a:t>
            </a:r>
            <a:r>
              <a:rPr lang="en-US" sz="2500" dirty="0">
                <a:latin typeface="Times New Roman" pitchFamily="18" charset="0"/>
                <a:cs typeface="Times New Roman" pitchFamily="18" charset="0"/>
              </a:rPr>
              <a:t>, since the amendment adds a new bases of liability. </a:t>
            </a:r>
            <a:r>
              <a:rPr lang="en-US" sz="2500" i="1" dirty="0">
                <a:latin typeface="Times New Roman" pitchFamily="18" charset="0"/>
                <a:cs typeface="Times New Roman" pitchFamily="18" charset="0"/>
              </a:rPr>
              <a:t>In re </a:t>
            </a:r>
            <a:r>
              <a:rPr lang="en-US" sz="2500" i="1" dirty="0" err="1">
                <a:latin typeface="Times New Roman" pitchFamily="18" charset="0"/>
                <a:cs typeface="Times New Roman" pitchFamily="18" charset="0"/>
              </a:rPr>
              <a:t>Kolstad</a:t>
            </a:r>
            <a:r>
              <a:rPr lang="en-US" sz="2500" dirty="0">
                <a:latin typeface="Times New Roman" pitchFamily="18" charset="0"/>
                <a:cs typeface="Times New Roman" pitchFamily="18" charset="0"/>
              </a:rPr>
              <a:t>, 928 F.2d 171, 175 </a:t>
            </a:r>
            <a:r>
              <a:rPr lang="en-US" sz="2500" dirty="0" smtClean="0">
                <a:latin typeface="Times New Roman" pitchFamily="18" charset="0"/>
                <a:cs typeface="Times New Roman" pitchFamily="18" charset="0"/>
              </a:rPr>
              <a:t>(5th </a:t>
            </a:r>
            <a:r>
              <a:rPr lang="en-US" sz="2500" dirty="0">
                <a:latin typeface="Times New Roman" pitchFamily="18" charset="0"/>
                <a:cs typeface="Times New Roman" pitchFamily="18" charset="0"/>
              </a:rPr>
              <a:t>Cir. 1991) (amendments of proofs of claim allowed to cure deficits, provide more detail, or state new theory on the same facts). </a:t>
            </a:r>
            <a:endParaRPr lang="en-US" sz="2500" dirty="0" smtClean="0">
              <a:latin typeface="Times New Roman" pitchFamily="18" charset="0"/>
              <a:cs typeface="Times New Roman" pitchFamily="18" charset="0"/>
            </a:endParaRPr>
          </a:p>
          <a:p>
            <a:pPr lvl="1" algn="just"/>
            <a:r>
              <a:rPr lang="en-US" sz="2500" dirty="0" smtClean="0">
                <a:latin typeface="Times New Roman" pitchFamily="18" charset="0"/>
                <a:cs typeface="Times New Roman" pitchFamily="18" charset="0"/>
              </a:rPr>
              <a:t>The </a:t>
            </a:r>
            <a:r>
              <a:rPr lang="en-US" sz="2500" dirty="0">
                <a:latin typeface="Times New Roman" pitchFamily="18" charset="0"/>
                <a:cs typeface="Times New Roman" pitchFamily="18" charset="0"/>
              </a:rPr>
              <a:t>creditor is relegated to filing an “excusable neglect” motion for the $10,000 claim relying on Rule 9006(b)(2). </a:t>
            </a:r>
          </a:p>
          <a:p>
            <a:pPr lvl="1" algn="just"/>
            <a:endParaRPr lang="en-US" sz="20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31</a:t>
            </a:fld>
            <a:endParaRPr lang="en-US"/>
          </a:p>
        </p:txBody>
      </p:sp>
    </p:spTree>
    <p:extLst>
      <p:ext uri="{BB962C8B-B14F-4D97-AF65-F5344CB8AC3E}">
        <p14:creationId xmlns:p14="http://schemas.microsoft.com/office/powerpoint/2010/main" val="27331138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Autofit/>
          </a:bodyPr>
          <a:lstStyle/>
          <a:p>
            <a:r>
              <a:rPr lang="en-US" sz="2800" b="1" dirty="0">
                <a:latin typeface="Times New Roman" pitchFamily="18" charset="0"/>
                <a:cs typeface="Times New Roman" pitchFamily="18" charset="0"/>
              </a:rPr>
              <a:t>Federal Rule of Civil Procedure 15 (c)(1)(C): </a:t>
            </a:r>
            <a:r>
              <a:rPr lang="en-US" sz="1800" dirty="0">
                <a:latin typeface="Times New Roman" pitchFamily="18" charset="0"/>
                <a:cs typeface="Times New Roman" pitchFamily="18" charset="0"/>
              </a:rPr>
              <a:t/>
            </a:r>
            <a:br>
              <a:rPr lang="en-US" sz="1800" dirty="0">
                <a:latin typeface="Times New Roman" pitchFamily="18" charset="0"/>
                <a:cs typeface="Times New Roman" pitchFamily="18" charset="0"/>
              </a:rPr>
            </a:br>
            <a:endParaRPr lang="en-US" sz="18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2000" dirty="0"/>
              <a:t> </a:t>
            </a:r>
            <a:r>
              <a:rPr lang="en-US" sz="1800" b="1" dirty="0">
                <a:latin typeface="Times New Roman" pitchFamily="18" charset="0"/>
                <a:cs typeface="Times New Roman" pitchFamily="18" charset="0"/>
              </a:rPr>
              <a:t>(c) Relation Back of Amendments.</a:t>
            </a:r>
            <a:endParaRPr lang="en-US" sz="1800" dirty="0">
              <a:latin typeface="Times New Roman" pitchFamily="18" charset="0"/>
              <a:cs typeface="Times New Roman" pitchFamily="18" charset="0"/>
            </a:endParaRPr>
          </a:p>
          <a:p>
            <a:r>
              <a:rPr lang="en-US" sz="1800" b="1" dirty="0">
                <a:latin typeface="Times New Roman" pitchFamily="18" charset="0"/>
                <a:cs typeface="Times New Roman" pitchFamily="18" charset="0"/>
              </a:rPr>
              <a:t>(1)</a:t>
            </a:r>
            <a:r>
              <a:rPr lang="en-US" sz="1800" b="1" i="1" dirty="0">
                <a:latin typeface="Times New Roman" pitchFamily="18" charset="0"/>
                <a:cs typeface="Times New Roman" pitchFamily="18" charset="0"/>
              </a:rPr>
              <a:t> When an Amendment Relates Back.</a:t>
            </a:r>
            <a:r>
              <a:rPr lang="en-US" sz="1800" dirty="0">
                <a:latin typeface="Times New Roman" pitchFamily="18" charset="0"/>
                <a:cs typeface="Times New Roman" pitchFamily="18" charset="0"/>
              </a:rPr>
              <a:t> An amendment to a pleading relates back to the date of the original pleading when:</a:t>
            </a:r>
          </a:p>
          <a:p>
            <a:r>
              <a:rPr lang="en-US" sz="1800" b="1" dirty="0">
                <a:latin typeface="Times New Roman" pitchFamily="18" charset="0"/>
                <a:cs typeface="Times New Roman" pitchFamily="18" charset="0"/>
              </a:rPr>
              <a:t>(A) </a:t>
            </a:r>
            <a:r>
              <a:rPr lang="en-US" sz="1800" dirty="0">
                <a:latin typeface="Times New Roman" pitchFamily="18" charset="0"/>
                <a:cs typeface="Times New Roman" pitchFamily="18" charset="0"/>
              </a:rPr>
              <a:t>the law that provides the applicable statute of limitations allows relation back</a:t>
            </a:r>
            <a:r>
              <a:rPr lang="en-US" sz="1800" dirty="0" smtClean="0">
                <a:latin typeface="Times New Roman" pitchFamily="18" charset="0"/>
                <a:cs typeface="Times New Roman" pitchFamily="18" charset="0"/>
              </a:rPr>
              <a:t>; OR</a:t>
            </a:r>
            <a:endParaRPr lang="en-US" sz="1800" dirty="0">
              <a:latin typeface="Times New Roman" pitchFamily="18" charset="0"/>
              <a:cs typeface="Times New Roman" pitchFamily="18" charset="0"/>
            </a:endParaRPr>
          </a:p>
          <a:p>
            <a:r>
              <a:rPr lang="en-US" sz="1800" b="1" dirty="0">
                <a:latin typeface="Times New Roman" pitchFamily="18" charset="0"/>
                <a:cs typeface="Times New Roman" pitchFamily="18" charset="0"/>
              </a:rPr>
              <a:t>(B) </a:t>
            </a:r>
            <a:r>
              <a:rPr lang="en-US" sz="1800" dirty="0">
                <a:latin typeface="Times New Roman" pitchFamily="18" charset="0"/>
                <a:cs typeface="Times New Roman" pitchFamily="18" charset="0"/>
              </a:rPr>
              <a:t>the amendment asserts a claim or defense that arose out of the conduct, transaction, or occurrence set out--or attempted to be set out--in the original pleading; </a:t>
            </a:r>
            <a:r>
              <a:rPr lang="en-US" sz="1800" dirty="0" smtClean="0">
                <a:latin typeface="Times New Roman" pitchFamily="18" charset="0"/>
                <a:cs typeface="Times New Roman" pitchFamily="18" charset="0"/>
              </a:rPr>
              <a:t>OR</a:t>
            </a:r>
            <a:endParaRPr lang="en-US" sz="1800" dirty="0">
              <a:latin typeface="Times New Roman" pitchFamily="18" charset="0"/>
              <a:cs typeface="Times New Roman" pitchFamily="18" charset="0"/>
            </a:endParaRPr>
          </a:p>
          <a:p>
            <a:r>
              <a:rPr lang="en-US" sz="1800" b="1" dirty="0">
                <a:latin typeface="Times New Roman" pitchFamily="18" charset="0"/>
                <a:cs typeface="Times New Roman" pitchFamily="18" charset="0"/>
              </a:rPr>
              <a:t>(</a:t>
            </a:r>
            <a:r>
              <a:rPr lang="en-US" sz="1800" b="1" dirty="0" smtClean="0">
                <a:latin typeface="Times New Roman" pitchFamily="18" charset="0"/>
                <a:cs typeface="Times New Roman" pitchFamily="18" charset="0"/>
              </a:rPr>
              <a:t>C)(3) </a:t>
            </a:r>
            <a:r>
              <a:rPr lang="en-US" sz="1800" b="1" dirty="0" smtClean="0">
                <a:solidFill>
                  <a:srgbClr val="FF0000"/>
                </a:solidFill>
                <a:latin typeface="Times New Roman" pitchFamily="18" charset="0"/>
                <a:cs typeface="Times New Roman" pitchFamily="18" charset="0"/>
              </a:rPr>
              <a:t>the </a:t>
            </a:r>
            <a:r>
              <a:rPr lang="en-US" sz="1800" b="1" dirty="0">
                <a:solidFill>
                  <a:srgbClr val="FF0000"/>
                </a:solidFill>
                <a:latin typeface="Times New Roman" pitchFamily="18" charset="0"/>
                <a:cs typeface="Times New Roman" pitchFamily="18" charset="0"/>
              </a:rPr>
              <a:t>amendment changes the party or the naming of the party against whom a claim is asserted</a:t>
            </a:r>
            <a:r>
              <a:rPr lang="en-US" sz="1800" dirty="0">
                <a:latin typeface="Times New Roman" pitchFamily="18" charset="0"/>
                <a:cs typeface="Times New Roman" pitchFamily="18" charset="0"/>
              </a:rPr>
              <a:t>, if Rule 15(c)(1)(B) is satisfied and if, within the period provided by Rule 4(m) for serving the summons and complaint, the party to be brought in by amendment:</a:t>
            </a:r>
          </a:p>
          <a:p>
            <a:pPr lvl="1"/>
            <a:r>
              <a:rPr lang="en-US" sz="1400" b="1" dirty="0">
                <a:latin typeface="Times New Roman" pitchFamily="18" charset="0"/>
                <a:cs typeface="Times New Roman" pitchFamily="18" charset="0"/>
              </a:rPr>
              <a:t>(i) </a:t>
            </a:r>
            <a:r>
              <a:rPr lang="en-US" sz="1400" dirty="0">
                <a:latin typeface="Times New Roman" pitchFamily="18" charset="0"/>
                <a:cs typeface="Times New Roman" pitchFamily="18" charset="0"/>
              </a:rPr>
              <a:t>received such notice of the action that it will not be prejudiced in defending on the merits; and</a:t>
            </a:r>
          </a:p>
          <a:p>
            <a:pPr lvl="1"/>
            <a:r>
              <a:rPr lang="en-US" sz="1400" b="1" dirty="0">
                <a:latin typeface="Times New Roman" pitchFamily="18" charset="0"/>
                <a:cs typeface="Times New Roman" pitchFamily="18" charset="0"/>
              </a:rPr>
              <a:t>(ii) </a:t>
            </a:r>
            <a:r>
              <a:rPr lang="en-US" sz="1400" dirty="0">
                <a:latin typeface="Times New Roman" pitchFamily="18" charset="0"/>
                <a:cs typeface="Times New Roman" pitchFamily="18" charset="0"/>
              </a:rPr>
              <a:t>knew or should have known that the action would have been brought against it, but for a mistake concerning the proper party's identity.</a:t>
            </a:r>
          </a:p>
          <a:p>
            <a:pPr marL="0" indent="0" algn="just">
              <a:buNone/>
            </a:pPr>
            <a:endParaRPr lang="en-US" sz="1800" dirty="0">
              <a:latin typeface="Times New Roman" pitchFamily="18" charset="0"/>
              <a:cs typeface="Times New Roman" pitchFamily="18" charset="0"/>
            </a:endParaRPr>
          </a:p>
          <a:p>
            <a:pPr marL="57150" indent="0" algn="just">
              <a:buNone/>
            </a:pPr>
            <a:endParaRPr lang="en-US" sz="2000" dirty="0">
              <a:latin typeface="Times New Roman" pitchFamily="18" charset="0"/>
              <a:cs typeface="Times New Roman" pitchFamily="18" charset="0"/>
            </a:endParaRPr>
          </a:p>
          <a:p>
            <a:pPr marL="57150" indent="0" algn="just">
              <a:buNone/>
            </a:pP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32</a:t>
            </a:fld>
            <a:endParaRPr lang="en-US"/>
          </a:p>
        </p:txBody>
      </p:sp>
    </p:spTree>
    <p:extLst>
      <p:ext uri="{BB962C8B-B14F-4D97-AF65-F5344CB8AC3E}">
        <p14:creationId xmlns:p14="http://schemas.microsoft.com/office/powerpoint/2010/main" val="17839637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50000"/>
            </a:schemeClr>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No.7</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11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57150" indent="0" algn="just">
              <a:buNone/>
            </a:pPr>
            <a:r>
              <a:rPr lang="en-US" sz="2000" b="1" dirty="0" smtClean="0">
                <a:latin typeface="Times New Roman" pitchFamily="18" charset="0"/>
                <a:cs typeface="Times New Roman" pitchFamily="18" charset="0"/>
              </a:rPr>
              <a:t>Have </a:t>
            </a:r>
            <a:r>
              <a:rPr lang="en-US" sz="2000" b="1" dirty="0">
                <a:latin typeface="Times New Roman" pitchFamily="18" charset="0"/>
                <a:cs typeface="Times New Roman" pitchFamily="18" charset="0"/>
              </a:rPr>
              <a:t>limitations run on suing the misnamed defendant you sued in an adversary proceeding? Will </a:t>
            </a:r>
            <a:r>
              <a:rPr lang="en-US" sz="2000" b="1" dirty="0" smtClean="0">
                <a:latin typeface="Times New Roman" pitchFamily="18" charset="0"/>
                <a:cs typeface="Times New Roman" pitchFamily="18" charset="0"/>
              </a:rPr>
              <a:t>Debtor’s Attorney </a:t>
            </a:r>
            <a:r>
              <a:rPr lang="en-US" sz="2000" b="1" dirty="0">
                <a:latin typeface="Times New Roman" pitchFamily="18" charset="0"/>
                <a:cs typeface="Times New Roman" pitchFamily="18" charset="0"/>
              </a:rPr>
              <a:t>be unable to “fix it” by an amendment to </a:t>
            </a:r>
            <a:r>
              <a:rPr lang="en-US" sz="2000" b="1" dirty="0" smtClean="0">
                <a:latin typeface="Times New Roman" pitchFamily="18" charset="0"/>
                <a:cs typeface="Times New Roman" pitchFamily="18" charset="0"/>
              </a:rPr>
              <a:t>the </a:t>
            </a:r>
            <a:r>
              <a:rPr lang="en-US" sz="2000" b="1" dirty="0">
                <a:latin typeface="Times New Roman" pitchFamily="18" charset="0"/>
                <a:cs typeface="Times New Roman" pitchFamily="18" charset="0"/>
              </a:rPr>
              <a:t>Complaint</a:t>
            </a:r>
            <a:r>
              <a:rPr lang="en-US" sz="2000" b="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marL="400050" algn="just"/>
            <a:r>
              <a:rPr lang="en-US" sz="2000" dirty="0">
                <a:latin typeface="Times New Roman" pitchFamily="18" charset="0"/>
                <a:cs typeface="Times New Roman" pitchFamily="18" charset="0"/>
              </a:rPr>
              <a:t>A</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Chapter 11 plan is approved 18 months after the bankruptcy filing. </a:t>
            </a:r>
            <a:endParaRPr lang="en-US" sz="2000" dirty="0" smtClean="0">
              <a:latin typeface="Times New Roman" pitchFamily="18" charset="0"/>
              <a:cs typeface="Times New Roman" pitchFamily="18" charset="0"/>
            </a:endParaRPr>
          </a:p>
          <a:p>
            <a:pPr marL="400050" algn="just"/>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plan provides for a liquidating trustee to pursue various claims the </a:t>
            </a:r>
            <a:r>
              <a:rPr lang="en-US" sz="2000" dirty="0" smtClean="0">
                <a:latin typeface="Times New Roman" pitchFamily="18" charset="0"/>
                <a:cs typeface="Times New Roman" pitchFamily="18" charset="0"/>
              </a:rPr>
              <a:t>Debtor </a:t>
            </a:r>
            <a:r>
              <a:rPr lang="en-US" sz="2000" dirty="0">
                <a:latin typeface="Times New Roman" pitchFamily="18" charset="0"/>
                <a:cs typeface="Times New Roman" pitchFamily="18" charset="0"/>
              </a:rPr>
              <a:t>has. </a:t>
            </a:r>
            <a:endParaRPr lang="en-US" sz="2000" dirty="0" smtClean="0">
              <a:latin typeface="Times New Roman" pitchFamily="18" charset="0"/>
              <a:cs typeface="Times New Roman" pitchFamily="18" charset="0"/>
            </a:endParaRPr>
          </a:p>
          <a:p>
            <a:pPr marL="400050" algn="just"/>
            <a:r>
              <a:rPr lang="en-US" sz="2000" dirty="0" smtClean="0">
                <a:latin typeface="Times New Roman" pitchFamily="18" charset="0"/>
                <a:cs typeface="Times New Roman" pitchFamily="18" charset="0"/>
              </a:rPr>
              <a:t>Counsel </a:t>
            </a:r>
            <a:r>
              <a:rPr lang="en-US" sz="2000" dirty="0">
                <a:latin typeface="Times New Roman" pitchFamily="18" charset="0"/>
                <a:cs typeface="Times New Roman" pitchFamily="18" charset="0"/>
              </a:rPr>
              <a:t>for the liquidating trustee files an adversary proceeding addressing complex financial transactions involving many parties against eight Defendants, including Ronen Enterprises, Inc., a week before the two-year limitations deadline under §546(a) of the Bankruptcy Code expires. </a:t>
            </a:r>
            <a:endParaRPr lang="en-US" sz="2000" dirty="0" smtClean="0">
              <a:latin typeface="Times New Roman" pitchFamily="18" charset="0"/>
              <a:cs typeface="Times New Roman" pitchFamily="18" charset="0"/>
            </a:endParaRPr>
          </a:p>
          <a:p>
            <a:pPr marL="400050" algn="just"/>
            <a:r>
              <a:rPr lang="en-US" sz="2000" dirty="0" smtClean="0">
                <a:latin typeface="Times New Roman" pitchFamily="18" charset="0"/>
                <a:cs typeface="Times New Roman" pitchFamily="18" charset="0"/>
              </a:rPr>
              <a:t>Ronen </a:t>
            </a:r>
            <a:r>
              <a:rPr lang="en-US" sz="2000" dirty="0">
                <a:latin typeface="Times New Roman" pitchFamily="18" charset="0"/>
                <a:cs typeface="Times New Roman" pitchFamily="18" charset="0"/>
              </a:rPr>
              <a:t>Enterprises, Inc. (a Texas corporation) files its answer stating that it had no involvement in the transactions in issue. </a:t>
            </a:r>
            <a:endParaRPr lang="en-US" sz="20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33</a:t>
            </a:fld>
            <a:endParaRPr lang="en-US"/>
          </a:p>
        </p:txBody>
      </p:sp>
    </p:spTree>
    <p:extLst>
      <p:ext uri="{BB962C8B-B14F-4D97-AF65-F5344CB8AC3E}">
        <p14:creationId xmlns:p14="http://schemas.microsoft.com/office/powerpoint/2010/main" val="22710642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50000"/>
            </a:schemeClr>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No.7</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11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400050" algn="just"/>
            <a:r>
              <a:rPr lang="en-US" sz="2000" dirty="0">
                <a:latin typeface="Times New Roman" pitchFamily="18" charset="0"/>
                <a:cs typeface="Times New Roman" pitchFamily="18" charset="0"/>
              </a:rPr>
              <a:t>Counsel for the liquidating </a:t>
            </a:r>
            <a:r>
              <a:rPr lang="en-US" sz="2000" dirty="0" smtClean="0">
                <a:latin typeface="Times New Roman" pitchFamily="18" charset="0"/>
                <a:cs typeface="Times New Roman" pitchFamily="18" charset="0"/>
              </a:rPr>
              <a:t>trustee </a:t>
            </a:r>
            <a:r>
              <a:rPr lang="en-US" sz="2000" dirty="0">
                <a:latin typeface="Times New Roman" pitchFamily="18" charset="0"/>
                <a:cs typeface="Times New Roman" pitchFamily="18" charset="0"/>
              </a:rPr>
              <a:t>discovers that the name of the party that should have been </a:t>
            </a:r>
            <a:r>
              <a:rPr lang="en-US" sz="2000" dirty="0" smtClean="0">
                <a:latin typeface="Times New Roman" pitchFamily="18" charset="0"/>
                <a:cs typeface="Times New Roman" pitchFamily="18" charset="0"/>
              </a:rPr>
              <a:t>sued was </a:t>
            </a:r>
            <a:r>
              <a:rPr lang="en-US" sz="2000" dirty="0">
                <a:latin typeface="Times New Roman" pitchFamily="18" charset="0"/>
                <a:cs typeface="Times New Roman" pitchFamily="18" charset="0"/>
              </a:rPr>
              <a:t>Ronen Enterprise Solutions, LLC (a South Dakota corporation). </a:t>
            </a:r>
            <a:endParaRPr lang="en-US" sz="2000" dirty="0" smtClean="0">
              <a:latin typeface="Times New Roman" pitchFamily="18" charset="0"/>
              <a:cs typeface="Times New Roman" pitchFamily="18" charset="0"/>
            </a:endParaRPr>
          </a:p>
          <a:p>
            <a:pPr marL="400050" algn="just"/>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two Ronen entities have a common CEO who was familiar with both entities and knew which transactions each was involved with (they had no overlapping business activities). </a:t>
            </a:r>
            <a:endParaRPr lang="en-US" sz="2000" dirty="0" smtClean="0">
              <a:latin typeface="Times New Roman" pitchFamily="18" charset="0"/>
              <a:cs typeface="Times New Roman" pitchFamily="18" charset="0"/>
            </a:endParaRPr>
          </a:p>
          <a:p>
            <a:pPr marL="400050" algn="just"/>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liquidating trustee amends his complaint some months later (now 16 months after the date the adversary proceeding was filed) to </a:t>
            </a:r>
            <a:r>
              <a:rPr lang="en-US" sz="2000" dirty="0" smtClean="0">
                <a:latin typeface="Times New Roman" pitchFamily="18" charset="0"/>
                <a:cs typeface="Times New Roman" pitchFamily="18" charset="0"/>
              </a:rPr>
              <a:t>name </a:t>
            </a:r>
            <a:r>
              <a:rPr lang="en-US" sz="2000" dirty="0">
                <a:latin typeface="Times New Roman" pitchFamily="18" charset="0"/>
                <a:cs typeface="Times New Roman" pitchFamily="18" charset="0"/>
              </a:rPr>
              <a:t>Ronen Enterprise Solutions, LLC </a:t>
            </a:r>
            <a:r>
              <a:rPr lang="en-US" sz="2000" dirty="0" smtClean="0">
                <a:latin typeface="Times New Roman" pitchFamily="18" charset="0"/>
                <a:cs typeface="Times New Roman" pitchFamily="18" charset="0"/>
              </a:rPr>
              <a:t>as a </a:t>
            </a:r>
            <a:r>
              <a:rPr lang="en-US" sz="2000" dirty="0">
                <a:latin typeface="Times New Roman" pitchFamily="18" charset="0"/>
                <a:cs typeface="Times New Roman" pitchFamily="18" charset="0"/>
              </a:rPr>
              <a:t>defendant. </a:t>
            </a:r>
            <a:endParaRPr lang="en-US" sz="2000" dirty="0" smtClean="0">
              <a:latin typeface="Times New Roman" pitchFamily="18" charset="0"/>
              <a:cs typeface="Times New Roman" pitchFamily="18" charset="0"/>
            </a:endParaRPr>
          </a:p>
          <a:p>
            <a:pPr marL="400050" algn="just"/>
            <a:r>
              <a:rPr lang="en-US" sz="2000" dirty="0" smtClean="0">
                <a:latin typeface="Times New Roman" pitchFamily="18" charset="0"/>
                <a:cs typeface="Times New Roman" pitchFamily="18" charset="0"/>
              </a:rPr>
              <a:t>Ronen </a:t>
            </a:r>
            <a:r>
              <a:rPr lang="en-US" sz="2000" dirty="0">
                <a:latin typeface="Times New Roman" pitchFamily="18" charset="0"/>
                <a:cs typeface="Times New Roman" pitchFamily="18" charset="0"/>
              </a:rPr>
              <a:t>Enterprise Solutions, LLC files an Answer contending that limitations bars the claims against it</a:t>
            </a:r>
            <a:r>
              <a:rPr lang="en-US" sz="2000" dirty="0" smtClean="0">
                <a:latin typeface="Times New Roman" pitchFamily="18" charset="0"/>
                <a:cs typeface="Times New Roman" pitchFamily="18" charset="0"/>
              </a:rPr>
              <a:t>.</a:t>
            </a:r>
          </a:p>
          <a:p>
            <a:pPr marL="400050" algn="just"/>
            <a:r>
              <a:rPr lang="en-US" sz="2000" b="1" dirty="0">
                <a:latin typeface="Times New Roman" pitchFamily="18" charset="0"/>
                <a:cs typeface="Times New Roman" pitchFamily="18" charset="0"/>
              </a:rPr>
              <a:t>Will the amended complaint naming Ronen Enterprise Solutions, LLC (</a:t>
            </a:r>
            <a:r>
              <a:rPr lang="en-US" sz="2000" b="1" dirty="0" smtClean="0">
                <a:latin typeface="Times New Roman" pitchFamily="18" charset="0"/>
                <a:cs typeface="Times New Roman" pitchFamily="18" charset="0"/>
              </a:rPr>
              <a:t>the “correct </a:t>
            </a:r>
            <a:r>
              <a:rPr lang="en-US" sz="2000" b="1" dirty="0">
                <a:latin typeface="Times New Roman" pitchFamily="18" charset="0"/>
                <a:cs typeface="Times New Roman" pitchFamily="18" charset="0"/>
              </a:rPr>
              <a:t>defendant”) as a defendant relate back to the date the adversary proceeding was filed a week before limitations expired? </a:t>
            </a:r>
          </a:p>
          <a:p>
            <a:pPr marL="57150" indent="0" algn="just">
              <a:buNone/>
            </a:pPr>
            <a:endParaRPr lang="en-US" sz="2000" dirty="0">
              <a:latin typeface="Times New Roman" pitchFamily="18" charset="0"/>
              <a:cs typeface="Times New Roman" pitchFamily="18" charset="0"/>
            </a:endParaRPr>
          </a:p>
          <a:p>
            <a:pPr marL="57150" indent="0" algn="just">
              <a:buNone/>
            </a:pP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34</a:t>
            </a:fld>
            <a:endParaRPr lang="en-US"/>
          </a:p>
        </p:txBody>
      </p:sp>
    </p:spTree>
    <p:extLst>
      <p:ext uri="{BB962C8B-B14F-4D97-AF65-F5344CB8AC3E}">
        <p14:creationId xmlns:p14="http://schemas.microsoft.com/office/powerpoint/2010/main" val="255728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50000"/>
            </a:schemeClr>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No.7</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11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leading Supreme Court case is </a:t>
            </a:r>
            <a:r>
              <a:rPr lang="en-US" sz="2000" i="1" dirty="0" err="1">
                <a:latin typeface="Times New Roman" pitchFamily="18" charset="0"/>
                <a:cs typeface="Times New Roman" pitchFamily="18" charset="0"/>
              </a:rPr>
              <a:t>Krupski</a:t>
            </a:r>
            <a:r>
              <a:rPr lang="en-US" sz="2000" i="1" dirty="0">
                <a:latin typeface="Times New Roman" pitchFamily="18" charset="0"/>
                <a:cs typeface="Times New Roman" pitchFamily="18" charset="0"/>
              </a:rPr>
              <a:t> v. Costa </a:t>
            </a:r>
            <a:r>
              <a:rPr lang="en-US" sz="2000" i="1" dirty="0" err="1">
                <a:latin typeface="Times New Roman" pitchFamily="18" charset="0"/>
                <a:cs typeface="Times New Roman" pitchFamily="18" charset="0"/>
              </a:rPr>
              <a:t>Crociere</a:t>
            </a:r>
            <a:r>
              <a:rPr lang="en-US" sz="2000" i="1" dirty="0">
                <a:latin typeface="Times New Roman" pitchFamily="18" charset="0"/>
                <a:cs typeface="Times New Roman" pitchFamily="18" charset="0"/>
              </a:rPr>
              <a:t> </a:t>
            </a:r>
            <a:r>
              <a:rPr lang="en-US" sz="2000" i="1" dirty="0" smtClean="0">
                <a:latin typeface="Times New Roman" pitchFamily="18" charset="0"/>
                <a:cs typeface="Times New Roman" pitchFamily="18" charset="0"/>
              </a:rPr>
              <a:t>SPA</a:t>
            </a:r>
            <a:r>
              <a:rPr lang="en-US" sz="2000" dirty="0" smtClean="0">
                <a:latin typeface="Times New Roman" pitchFamily="18" charset="0"/>
                <a:cs typeface="Times New Roman" pitchFamily="18" charset="0"/>
              </a:rPr>
              <a:t>, 560 </a:t>
            </a:r>
            <a:r>
              <a:rPr lang="en-US" sz="2000" dirty="0">
                <a:latin typeface="Times New Roman" pitchFamily="18" charset="0"/>
                <a:cs typeface="Times New Roman" pitchFamily="18" charset="0"/>
              </a:rPr>
              <a:t>U.S. 537, 130 S. Ct. 2485 (2010), which is somewhat forgiving in these circumstances.  </a:t>
            </a:r>
            <a:endParaRPr lang="en-US" sz="2000" dirty="0" smtClean="0">
              <a:latin typeface="Times New Roman" pitchFamily="18" charset="0"/>
              <a:cs typeface="Times New Roman" pitchFamily="18" charset="0"/>
            </a:endParaRPr>
          </a:p>
          <a:p>
            <a:pPr lvl="1"/>
            <a:r>
              <a:rPr lang="en-US" sz="2000" dirty="0">
                <a:latin typeface="Times New Roman" pitchFamily="18" charset="0"/>
                <a:cs typeface="Times New Roman" pitchFamily="18" charset="0"/>
              </a:rPr>
              <a:t>relation back of amendment changing party or naming of party against </a:t>
            </a:r>
            <a:r>
              <a:rPr lang="en-US" sz="2000" dirty="0" smtClean="0">
                <a:latin typeface="Times New Roman" pitchFamily="18" charset="0"/>
                <a:cs typeface="Times New Roman" pitchFamily="18" charset="0"/>
              </a:rPr>
              <a:t>whom claim </a:t>
            </a:r>
            <a:r>
              <a:rPr lang="en-US" sz="2000" dirty="0">
                <a:latin typeface="Times New Roman" pitchFamily="18" charset="0"/>
                <a:cs typeface="Times New Roman" pitchFamily="18" charset="0"/>
              </a:rPr>
              <a:t>is asserted depended on what party to be added knew or should have </a:t>
            </a:r>
            <a:r>
              <a:rPr lang="en-US" sz="2000" dirty="0" smtClean="0">
                <a:latin typeface="Times New Roman" pitchFamily="18" charset="0"/>
                <a:cs typeface="Times New Roman" pitchFamily="18" charset="0"/>
              </a:rPr>
              <a:t>known, not </a:t>
            </a:r>
            <a:r>
              <a:rPr lang="en-US" sz="2000" dirty="0">
                <a:latin typeface="Times New Roman" pitchFamily="18" charset="0"/>
                <a:cs typeface="Times New Roman" pitchFamily="18" charset="0"/>
              </a:rPr>
              <a:t>on amending party's knowledge or timeliness in seeking to amend pleading, and</a:t>
            </a:r>
          </a:p>
          <a:p>
            <a:pPr lvl="1"/>
            <a:r>
              <a:rPr lang="en-US" sz="2000" dirty="0" smtClean="0">
                <a:latin typeface="Times New Roman" pitchFamily="18" charset="0"/>
                <a:cs typeface="Times New Roman" pitchFamily="18" charset="0"/>
              </a:rPr>
              <a:t>amendment </a:t>
            </a:r>
            <a:r>
              <a:rPr lang="en-US" sz="2000" dirty="0">
                <a:latin typeface="Times New Roman" pitchFamily="18" charset="0"/>
                <a:cs typeface="Times New Roman" pitchFamily="18" charset="0"/>
              </a:rPr>
              <a:t>of passenger's complaint to correctly identify carrier related </a:t>
            </a:r>
            <a:r>
              <a:rPr lang="en-US" sz="2000" dirty="0" smtClean="0">
                <a:latin typeface="Times New Roman" pitchFamily="18" charset="0"/>
                <a:cs typeface="Times New Roman" pitchFamily="18" charset="0"/>
              </a:rPr>
              <a:t>back to </a:t>
            </a:r>
            <a:r>
              <a:rPr lang="en-US" sz="2000" dirty="0">
                <a:latin typeface="Times New Roman" pitchFamily="18" charset="0"/>
                <a:cs typeface="Times New Roman" pitchFamily="18" charset="0"/>
              </a:rPr>
              <a:t>her original complaint.</a:t>
            </a:r>
            <a:endParaRPr lang="en-US" sz="2000" dirty="0" smtClean="0">
              <a:latin typeface="Times New Roman" pitchFamily="18" charset="0"/>
              <a:cs typeface="Times New Roman" pitchFamily="18" charset="0"/>
            </a:endParaRPr>
          </a:p>
          <a:p>
            <a:pPr marL="0" indent="0" algn="just">
              <a:buNone/>
            </a:pPr>
            <a:r>
              <a:rPr lang="en-US" sz="2000" dirty="0"/>
              <a:t> </a:t>
            </a:r>
          </a:p>
          <a:p>
            <a:pPr marL="57150" indent="0" algn="just">
              <a:buNone/>
            </a:pPr>
            <a:endParaRPr lang="en-US" sz="2000" dirty="0">
              <a:latin typeface="Times New Roman" pitchFamily="18" charset="0"/>
              <a:cs typeface="Times New Roman" pitchFamily="18" charset="0"/>
            </a:endParaRPr>
          </a:p>
          <a:p>
            <a:pPr marL="57150" indent="0" algn="just">
              <a:buNone/>
            </a:pP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35</a:t>
            </a:fld>
            <a:endParaRPr lang="en-US"/>
          </a:p>
        </p:txBody>
      </p:sp>
    </p:spTree>
    <p:extLst>
      <p:ext uri="{BB962C8B-B14F-4D97-AF65-F5344CB8AC3E}">
        <p14:creationId xmlns:p14="http://schemas.microsoft.com/office/powerpoint/2010/main" val="42317371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50000"/>
            </a:schemeClr>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No.7</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11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lgn="just"/>
            <a:r>
              <a:rPr lang="en-US" sz="2000" dirty="0" smtClean="0">
                <a:latin typeface="Times New Roman" pitchFamily="18" charset="0"/>
                <a:cs typeface="Times New Roman" pitchFamily="18" charset="0"/>
              </a:rPr>
              <a:t>However </a:t>
            </a:r>
            <a:r>
              <a:rPr lang="en-US" sz="2000" dirty="0">
                <a:latin typeface="Times New Roman" pitchFamily="18" charset="0"/>
                <a:cs typeface="Times New Roman" pitchFamily="18" charset="0"/>
              </a:rPr>
              <a:t>the plaintiff bears the burden of establishing the requirements of Rule 15(c). </a:t>
            </a:r>
            <a:r>
              <a:rPr lang="en-US" sz="2000" i="1" dirty="0" err="1">
                <a:latin typeface="Times New Roman" pitchFamily="18" charset="0"/>
                <a:cs typeface="Times New Roman" pitchFamily="18" charset="0"/>
              </a:rPr>
              <a:t>Markhorst</a:t>
            </a:r>
            <a:r>
              <a:rPr lang="en-US" sz="2000" i="1" dirty="0">
                <a:latin typeface="Times New Roman" pitchFamily="18" charset="0"/>
                <a:cs typeface="Times New Roman" pitchFamily="18" charset="0"/>
              </a:rPr>
              <a:t> v. </a:t>
            </a:r>
            <a:r>
              <a:rPr lang="en-US" sz="2000" i="1" dirty="0" err="1">
                <a:latin typeface="Times New Roman" pitchFamily="18" charset="0"/>
                <a:cs typeface="Times New Roman" pitchFamily="18" charset="0"/>
              </a:rPr>
              <a:t>Ridgid</a:t>
            </a:r>
            <a:r>
              <a:rPr lang="en-US" sz="2000" i="1" dirty="0">
                <a:latin typeface="Times New Roman" pitchFamily="18" charset="0"/>
                <a:cs typeface="Times New Roman" pitchFamily="18" charset="0"/>
              </a:rPr>
              <a:t>, Inc.</a:t>
            </a:r>
            <a:r>
              <a:rPr lang="en-US" sz="2000" dirty="0">
                <a:latin typeface="Times New Roman" pitchFamily="18" charset="0"/>
                <a:cs typeface="Times New Roman" pitchFamily="18" charset="0"/>
              </a:rPr>
              <a:t>, 480 F.Supp.2d 813, 815 (E.D. Pa 2007).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Rule </a:t>
            </a:r>
            <a:r>
              <a:rPr lang="en-US" sz="2000" dirty="0">
                <a:latin typeface="Times New Roman" pitchFamily="18" charset="0"/>
                <a:cs typeface="Times New Roman" pitchFamily="18" charset="0"/>
              </a:rPr>
              <a:t>15(c)(1)(C</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is written in the conjunctive and it imposes three conditions, </a:t>
            </a:r>
            <a:r>
              <a:rPr lang="en-US" sz="2000" u="sng" dirty="0">
                <a:latin typeface="Times New Roman" pitchFamily="18" charset="0"/>
                <a:cs typeface="Times New Roman" pitchFamily="18" charset="0"/>
              </a:rPr>
              <a:t>all</a:t>
            </a:r>
            <a:r>
              <a:rPr lang="en-US" sz="2000" dirty="0">
                <a:latin typeface="Times New Roman" pitchFamily="18" charset="0"/>
                <a:cs typeface="Times New Roman" pitchFamily="18" charset="0"/>
              </a:rPr>
              <a:t> of which must be met for an amended complaint to relate back to the original complaint, particularly where the plaintiff seeks to substitute a newly named defendant. </a:t>
            </a:r>
            <a:r>
              <a:rPr lang="en-US" sz="2000" i="1" dirty="0">
                <a:latin typeface="Times New Roman" pitchFamily="18" charset="0"/>
                <a:cs typeface="Times New Roman" pitchFamily="18" charset="0"/>
              </a:rPr>
              <a:t>Singletary v. Pennsylvania Dept. of Corrections</a:t>
            </a:r>
            <a:r>
              <a:rPr lang="en-US" sz="2000" dirty="0">
                <a:latin typeface="Times New Roman" pitchFamily="18" charset="0"/>
                <a:cs typeface="Times New Roman" pitchFamily="18" charset="0"/>
              </a:rPr>
              <a:t>, 266 F.3d 186, 194 (3d Cir. 2001). </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a:p>
            <a:pPr marL="0" indent="0" algn="just">
              <a:buNone/>
            </a:pPr>
            <a:r>
              <a:rPr lang="en-US" sz="2000" dirty="0"/>
              <a:t> </a:t>
            </a:r>
          </a:p>
          <a:p>
            <a:pPr marL="57150" indent="0" algn="just">
              <a:buNone/>
            </a:pPr>
            <a:endParaRPr lang="en-US" sz="2000" dirty="0">
              <a:latin typeface="Times New Roman" pitchFamily="18" charset="0"/>
              <a:cs typeface="Times New Roman" pitchFamily="18" charset="0"/>
            </a:endParaRPr>
          </a:p>
          <a:p>
            <a:pPr marL="57150" indent="0" algn="just">
              <a:buNone/>
            </a:pP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36</a:t>
            </a:fld>
            <a:endParaRPr lang="en-US"/>
          </a:p>
        </p:txBody>
      </p:sp>
    </p:spTree>
    <p:extLst>
      <p:ext uri="{BB962C8B-B14F-4D97-AF65-F5344CB8AC3E}">
        <p14:creationId xmlns:p14="http://schemas.microsoft.com/office/powerpoint/2010/main" val="22123553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50000"/>
            </a:schemeClr>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No.7</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11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2000" dirty="0">
                <a:latin typeface="Times New Roman" pitchFamily="18" charset="0"/>
                <a:cs typeface="Times New Roman" pitchFamily="18" charset="0"/>
              </a:rPr>
              <a:t>Rule 15(c)(1)(C</a:t>
            </a:r>
            <a:r>
              <a:rPr lang="en-US" sz="2000" dirty="0" smtClean="0">
                <a:latin typeface="Times New Roman" pitchFamily="18" charset="0"/>
                <a:cs typeface="Times New Roman" pitchFamily="18" charset="0"/>
              </a:rPr>
              <a:t>): </a:t>
            </a:r>
            <a:r>
              <a:rPr lang="en-US" sz="2000" b="1"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 amendment changes the party or the naming of the party against whom a claim is asserted, if Rule 15(c)(1)(B) is satisfied and if, within the period provided by Rule 4(m) for serving the summons and complaint, the party to be brought in by amendment:</a:t>
            </a:r>
          </a:p>
          <a:p>
            <a:pPr lvl="1"/>
            <a:r>
              <a:rPr lang="en-US" sz="2400" b="1" dirty="0">
                <a:latin typeface="Times New Roman" panose="02020603050405020304" pitchFamily="18" charset="0"/>
                <a:cs typeface="Times New Roman" panose="02020603050405020304" pitchFamily="18" charset="0"/>
              </a:rPr>
              <a:t>(</a:t>
            </a:r>
            <a:r>
              <a:rPr lang="en-US" sz="2400" b="1" dirty="0" err="1">
                <a:latin typeface="Times New Roman" panose="02020603050405020304" pitchFamily="18" charset="0"/>
                <a:cs typeface="Times New Roman" panose="02020603050405020304" pitchFamily="18" charset="0"/>
              </a:rPr>
              <a:t>i</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received such notice of the action that it will not be prejudiced in defending on the merits; and</a:t>
            </a:r>
          </a:p>
          <a:p>
            <a:pPr lvl="1"/>
            <a:r>
              <a:rPr lang="en-US" sz="2400" b="1" dirty="0">
                <a:latin typeface="Times New Roman" panose="02020603050405020304" pitchFamily="18" charset="0"/>
                <a:cs typeface="Times New Roman" panose="02020603050405020304" pitchFamily="18" charset="0"/>
              </a:rPr>
              <a:t>(ii) </a:t>
            </a:r>
            <a:r>
              <a:rPr lang="en-US" sz="2400" dirty="0">
                <a:latin typeface="Times New Roman" panose="02020603050405020304" pitchFamily="18" charset="0"/>
                <a:cs typeface="Times New Roman" panose="02020603050405020304" pitchFamily="18" charset="0"/>
              </a:rPr>
              <a:t>knew or should have known that the action would have been brought against it, but for a mistake concerning the proper party's identity.</a:t>
            </a:r>
          </a:p>
          <a:p>
            <a:pPr algn="just"/>
            <a:endParaRPr lang="en-US" sz="2000" dirty="0">
              <a:latin typeface="Times New Roman" pitchFamily="18" charset="0"/>
              <a:cs typeface="Times New Roman" pitchFamily="18" charset="0"/>
            </a:endParaRPr>
          </a:p>
          <a:p>
            <a:pPr marL="0" indent="0" algn="just">
              <a:buNone/>
            </a:pPr>
            <a:r>
              <a:rPr lang="en-US" sz="2000" dirty="0"/>
              <a:t> </a:t>
            </a:r>
          </a:p>
          <a:p>
            <a:pPr marL="57150" indent="0" algn="just">
              <a:buNone/>
            </a:pPr>
            <a:endParaRPr lang="en-US" sz="2000" dirty="0">
              <a:latin typeface="Times New Roman" pitchFamily="18" charset="0"/>
              <a:cs typeface="Times New Roman" pitchFamily="18" charset="0"/>
            </a:endParaRPr>
          </a:p>
          <a:p>
            <a:pPr marL="57150" indent="0" algn="just">
              <a:buNone/>
            </a:pP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37</a:t>
            </a:fld>
            <a:endParaRPr lang="en-US"/>
          </a:p>
        </p:txBody>
      </p:sp>
    </p:spTree>
    <p:extLst>
      <p:ext uri="{BB962C8B-B14F-4D97-AF65-F5344CB8AC3E}">
        <p14:creationId xmlns:p14="http://schemas.microsoft.com/office/powerpoint/2010/main" val="17238268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50000"/>
            </a:schemeClr>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
            </a:r>
            <a:br>
              <a:rPr lang="en-US" sz="3600" b="1" dirty="0" smtClean="0">
                <a:solidFill>
                  <a:schemeClr val="bg1"/>
                </a:solidFill>
                <a:latin typeface="Times New Roman" pitchFamily="18" charset="0"/>
                <a:cs typeface="Times New Roman" panose="02020603050405020304" pitchFamily="18" charset="0"/>
              </a:rPr>
            </a:br>
            <a:r>
              <a:rPr lang="en-US" sz="3600" b="1" dirty="0">
                <a:solidFill>
                  <a:schemeClr val="bg1"/>
                </a:solidFill>
                <a:latin typeface="Times New Roman" pitchFamily="18" charset="0"/>
                <a:cs typeface="Times New Roman" panose="02020603050405020304" pitchFamily="18" charset="0"/>
              </a:rPr>
              <a:t/>
            </a:r>
            <a:br>
              <a:rPr lang="en-US" sz="3600" b="1" dirty="0">
                <a:solidFill>
                  <a:schemeClr val="bg1"/>
                </a:solidFill>
                <a:latin typeface="Times New Roman" pitchFamily="18" charset="0"/>
                <a:cs typeface="Times New Roman" panose="02020603050405020304" pitchFamily="18" charset="0"/>
              </a:rPr>
            </a:br>
            <a:r>
              <a:rPr lang="en-US" sz="3600" b="1" dirty="0" smtClean="0">
                <a:solidFill>
                  <a:schemeClr val="bg1"/>
                </a:solidFill>
                <a:latin typeface="Times New Roman" pitchFamily="18" charset="0"/>
                <a:cs typeface="Times New Roman" panose="02020603050405020304" pitchFamily="18" charset="0"/>
              </a:rPr>
              <a:t>Hypothetical No.8</a:t>
            </a: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57150" indent="0" algn="just">
              <a:buNone/>
            </a:pPr>
            <a:r>
              <a:rPr lang="en-US" sz="2000" b="1" dirty="0">
                <a:latin typeface="Times New Roman" pitchFamily="18" charset="0"/>
                <a:cs typeface="Times New Roman" pitchFamily="18" charset="0"/>
              </a:rPr>
              <a:t>Amendment </a:t>
            </a:r>
            <a:r>
              <a:rPr lang="en-US" sz="2000" b="1" dirty="0" smtClean="0">
                <a:latin typeface="Times New Roman" pitchFamily="18" charset="0"/>
                <a:cs typeface="Times New Roman" pitchFamily="18" charset="0"/>
              </a:rPr>
              <a:t>to </a:t>
            </a:r>
            <a:r>
              <a:rPr lang="en-US" sz="2000" b="1" dirty="0">
                <a:latin typeface="Times New Roman" pitchFamily="18" charset="0"/>
                <a:cs typeface="Times New Roman" pitchFamily="18" charset="0"/>
              </a:rPr>
              <a:t>claim exempt asset after reopening bankruptcy case </a:t>
            </a:r>
            <a:endParaRPr lang="en-US" sz="2000" dirty="0" smtClean="0">
              <a:latin typeface="Times New Roman" pitchFamily="18" charset="0"/>
              <a:cs typeface="Times New Roman" pitchFamily="18" charset="0"/>
            </a:endParaRPr>
          </a:p>
          <a:p>
            <a:pPr marL="400050" algn="just"/>
            <a:r>
              <a:rPr lang="en-US" sz="2000" dirty="0">
                <a:latin typeface="Times New Roman" pitchFamily="18" charset="0"/>
                <a:cs typeface="Times New Roman" pitchFamily="18" charset="0"/>
              </a:rPr>
              <a:t>Is it permissible for a debtor to amend his schedules to claim proceeds from his insurer for damage to his home (something he neglected to mention while his case was on file)? </a:t>
            </a:r>
            <a:endParaRPr lang="en-US" sz="2000" dirty="0" smtClean="0">
              <a:latin typeface="Times New Roman" pitchFamily="18" charset="0"/>
              <a:cs typeface="Times New Roman" pitchFamily="18" charset="0"/>
            </a:endParaRPr>
          </a:p>
          <a:p>
            <a:pPr marL="57150" indent="0" algn="just">
              <a:buNone/>
            </a:pPr>
            <a:endParaRPr lang="en-US" sz="2000" dirty="0" smtClean="0">
              <a:latin typeface="Times New Roman" pitchFamily="18" charset="0"/>
              <a:cs typeface="Times New Roman" pitchFamily="18" charset="0"/>
            </a:endParaRPr>
          </a:p>
          <a:p>
            <a:pPr marL="400050" algn="just"/>
            <a:r>
              <a:rPr lang="en-US" sz="2000" dirty="0" smtClean="0">
                <a:latin typeface="Times New Roman" pitchFamily="18" charset="0"/>
                <a:cs typeface="Times New Roman" pitchFamily="18" charset="0"/>
              </a:rPr>
              <a:t>In </a:t>
            </a:r>
            <a:r>
              <a:rPr lang="en-US" sz="2000" i="1" dirty="0">
                <a:latin typeface="Times New Roman" pitchFamily="18" charset="0"/>
                <a:cs typeface="Times New Roman" pitchFamily="18" charset="0"/>
              </a:rPr>
              <a:t>In re Colquitt</a:t>
            </a:r>
            <a:r>
              <a:rPr lang="en-US" sz="2000" dirty="0">
                <a:latin typeface="Times New Roman" pitchFamily="18" charset="0"/>
                <a:cs typeface="Times New Roman" pitchFamily="18" charset="0"/>
              </a:rPr>
              <a:t>, 2012 W.L. 3262764 (</a:t>
            </a:r>
            <a:r>
              <a:rPr lang="en-US" sz="2000" dirty="0" err="1">
                <a:latin typeface="Times New Roman" pitchFamily="18" charset="0"/>
                <a:cs typeface="Times New Roman" pitchFamily="18" charset="0"/>
              </a:rPr>
              <a:t>Bankr</a:t>
            </a:r>
            <a:r>
              <a:rPr lang="en-US" sz="2000" dirty="0">
                <a:latin typeface="Times New Roman" pitchFamily="18" charset="0"/>
                <a:cs typeface="Times New Roman" pitchFamily="18" charset="0"/>
              </a:rPr>
              <a:t>. S. D. Tex, </a:t>
            </a:r>
            <a:r>
              <a:rPr lang="en-US" sz="2000" dirty="0" smtClean="0">
                <a:latin typeface="Times New Roman" pitchFamily="18" charset="0"/>
                <a:cs typeface="Times New Roman" pitchFamily="18" charset="0"/>
              </a:rPr>
              <a:t>Aug. 8, 2012</a:t>
            </a:r>
            <a:r>
              <a:rPr lang="en-US" sz="2000" dirty="0">
                <a:latin typeface="Times New Roman" pitchFamily="18" charset="0"/>
                <a:cs typeface="Times New Roman" pitchFamily="18" charset="0"/>
              </a:rPr>
              <a:t>), the Court ruled that Rule 9006(b)’s the excusable neglect standard applied. An equitable analysis occurs that takes into account all relevant circumstances surrounding the party’s failure to schedule this claim. </a:t>
            </a:r>
            <a:r>
              <a:rPr lang="en-US" sz="2000" dirty="0" smtClean="0">
                <a:latin typeface="Times New Roman" pitchFamily="18" charset="0"/>
                <a:cs typeface="Times New Roman" pitchFamily="18" charset="0"/>
              </a:rPr>
              <a:t>Here, </a:t>
            </a:r>
            <a:r>
              <a:rPr lang="en-US" sz="2000" dirty="0">
                <a:latin typeface="Times New Roman" pitchFamily="18" charset="0"/>
                <a:cs typeface="Times New Roman" pitchFamily="18" charset="0"/>
              </a:rPr>
              <a:t>the Court permitted the amendment and the debtor was able to use these proceeds to repair his home damaged by Hurricane Ike. </a:t>
            </a:r>
            <a:endParaRPr lang="en-US" sz="2000" dirty="0" smtClean="0">
              <a:latin typeface="Times New Roman" pitchFamily="18" charset="0"/>
              <a:cs typeface="Times New Roman" pitchFamily="18" charset="0"/>
            </a:endParaRPr>
          </a:p>
          <a:p>
            <a:pPr marL="57150" indent="0" algn="just">
              <a:buNone/>
            </a:pPr>
            <a:endParaRPr lang="en-US" sz="1600" dirty="0" smtClean="0">
              <a:latin typeface="Times New Roman" pitchFamily="18" charset="0"/>
              <a:cs typeface="Times New Roman" pitchFamily="18" charset="0"/>
            </a:endParaRPr>
          </a:p>
          <a:p>
            <a:pPr marL="57150" indent="0" algn="just">
              <a:buNone/>
            </a:pPr>
            <a:endParaRPr lang="en-US" sz="20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38</a:t>
            </a:fld>
            <a:endParaRPr lang="en-US"/>
          </a:p>
        </p:txBody>
      </p:sp>
    </p:spTree>
    <p:extLst>
      <p:ext uri="{BB962C8B-B14F-4D97-AF65-F5344CB8AC3E}">
        <p14:creationId xmlns:p14="http://schemas.microsoft.com/office/powerpoint/2010/main" val="40853887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50000"/>
            </a:schemeClr>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No.8</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57150" indent="0" algn="just">
              <a:buNone/>
            </a:pPr>
            <a:endParaRPr lang="en-US" sz="1600" dirty="0" smtClean="0">
              <a:latin typeface="Times New Roman" pitchFamily="18" charset="0"/>
              <a:cs typeface="Times New Roman" pitchFamily="18" charset="0"/>
            </a:endParaRPr>
          </a:p>
          <a:p>
            <a:pPr marL="400050" algn="just"/>
            <a:r>
              <a:rPr lang="en-US" sz="2000" dirty="0">
                <a:latin typeface="Times New Roman" panose="02020603050405020304" pitchFamily="18" charset="0"/>
                <a:cs typeface="Times New Roman" panose="02020603050405020304" pitchFamily="18" charset="0"/>
              </a:rPr>
              <a:t>The determination of what sort of neglect will be considered excusable is an equitable one, taking account of all relevant circumstances surrounding the party's omission. These include the danger of prejudice to the debtor, the length of the delay and its potential impact on judicial proceedings, the reason for the delay, including whether it was within the reasonable control of the movant, and whether the movant acted in good faith. </a:t>
            </a:r>
            <a:r>
              <a:rPr lang="en-US" sz="2000" i="1" dirty="0">
                <a:latin typeface="Times New Roman" panose="02020603050405020304" pitchFamily="18" charset="0"/>
                <a:cs typeface="Times New Roman" panose="02020603050405020304" pitchFamily="18" charset="0"/>
              </a:rPr>
              <a:t>Pioneer Inv. Services Co. v. Brunswick Assoc. L.P.,</a:t>
            </a:r>
            <a:r>
              <a:rPr lang="en-US" sz="2000" dirty="0">
                <a:latin typeface="Times New Roman" panose="02020603050405020304" pitchFamily="18" charset="0"/>
                <a:cs typeface="Times New Roman" panose="02020603050405020304" pitchFamily="18" charset="0"/>
              </a:rPr>
              <a:t> 507 U.S. 380, 113 </a:t>
            </a:r>
            <a:r>
              <a:rPr lang="en-US" sz="2000" dirty="0" err="1">
                <a:latin typeface="Times New Roman" panose="02020603050405020304" pitchFamily="18" charset="0"/>
                <a:cs typeface="Times New Roman" panose="02020603050405020304" pitchFamily="18" charset="0"/>
              </a:rPr>
              <a:t>S.Ct</a:t>
            </a:r>
            <a:r>
              <a:rPr lang="en-US" sz="2000" dirty="0">
                <a:latin typeface="Times New Roman" panose="02020603050405020304" pitchFamily="18" charset="0"/>
                <a:cs typeface="Times New Roman" panose="02020603050405020304" pitchFamily="18" charset="0"/>
              </a:rPr>
              <a:t>. 1489, 123 L.Ed.2d 74 (1993</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itchFamily="18" charset="0"/>
              <a:cs typeface="Times New Roman" pitchFamily="18" charset="0"/>
            </a:endParaRPr>
          </a:p>
          <a:p>
            <a:pPr marL="57150" indent="0" algn="just">
              <a:buNone/>
            </a:pPr>
            <a:endParaRPr lang="en-US" sz="20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39</a:t>
            </a:fld>
            <a:endParaRPr lang="en-US"/>
          </a:p>
        </p:txBody>
      </p:sp>
    </p:spTree>
    <p:extLst>
      <p:ext uri="{BB962C8B-B14F-4D97-AF65-F5344CB8AC3E}">
        <p14:creationId xmlns:p14="http://schemas.microsoft.com/office/powerpoint/2010/main" val="2538981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US" sz="2800" b="1" dirty="0">
                <a:latin typeface="Times New Roman" panose="02020603050405020304" pitchFamily="18" charset="0"/>
                <a:cs typeface="Times New Roman" panose="02020603050405020304" pitchFamily="18" charset="0"/>
              </a:rPr>
              <a:t>Bankruptcy Rule </a:t>
            </a:r>
            <a:r>
              <a:rPr lang="en-US" sz="2800" b="1" dirty="0" smtClean="0">
                <a:latin typeface="Times New Roman" panose="02020603050405020304" pitchFamily="18" charset="0"/>
                <a:cs typeface="Times New Roman" panose="02020603050405020304" pitchFamily="18" charset="0"/>
              </a:rPr>
              <a:t>1009(b) </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itchFamily="18" charset="0"/>
                <a:cs typeface="Times New Roman" pitchFamily="18" charset="0"/>
              </a:rPr>
              <a:t>The debtor may amend the statement of intention at any time before time period provided in §521(a</a:t>
            </a:r>
            <a:r>
              <a:rPr lang="en-US" sz="2400" dirty="0" smtClean="0">
                <a:latin typeface="Times New Roman" pitchFamily="18" charset="0"/>
                <a:cs typeface="Times New Roman" pitchFamily="18" charset="0"/>
              </a:rPr>
              <a:t>).</a:t>
            </a:r>
          </a:p>
          <a:p>
            <a:pPr marL="0" indent="0" algn="just">
              <a:buNone/>
            </a:pPr>
            <a:endParaRPr lang="en-US" sz="24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521(a):  a </a:t>
            </a:r>
            <a:r>
              <a:rPr lang="en-US" sz="2800" dirty="0">
                <a:latin typeface="Times New Roman" pitchFamily="18" charset="0"/>
                <a:cs typeface="Times New Roman" pitchFamily="18" charset="0"/>
              </a:rPr>
              <a:t>debtor must file the </a:t>
            </a:r>
            <a:r>
              <a:rPr lang="en-US" sz="2800" b="1" dirty="0">
                <a:latin typeface="Times New Roman" pitchFamily="18" charset="0"/>
                <a:cs typeface="Times New Roman" pitchFamily="18" charset="0"/>
              </a:rPr>
              <a:t>statement of intention </a:t>
            </a:r>
            <a:endParaRPr lang="en-US" sz="2800" b="1"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within </a:t>
            </a:r>
            <a:r>
              <a:rPr lang="en-US" sz="2400" dirty="0">
                <a:latin typeface="Times New Roman" pitchFamily="18" charset="0"/>
                <a:cs typeface="Times New Roman" pitchFamily="18" charset="0"/>
              </a:rPr>
              <a:t>30 days from petition date or </a:t>
            </a:r>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on or before the date of the First meeting of creditors </a:t>
            </a:r>
            <a:r>
              <a:rPr lang="en-US" sz="2400" b="1" u="sng" dirty="0">
                <a:latin typeface="Times New Roman" pitchFamily="18" charset="0"/>
                <a:cs typeface="Times New Roman" pitchFamily="18" charset="0"/>
              </a:rPr>
              <a:t>whichever is earlier</a:t>
            </a:r>
            <a:r>
              <a:rPr lang="en-US" sz="2400" dirty="0">
                <a:latin typeface="Times New Roman" pitchFamily="18" charset="0"/>
                <a:cs typeface="Times New Roman" pitchFamily="18" charset="0"/>
              </a:rPr>
              <a:t>, or</a:t>
            </a:r>
            <a:endParaRPr lang="en-US" sz="2400" dirty="0" smtClean="0">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within </a:t>
            </a:r>
            <a:r>
              <a:rPr lang="en-US" sz="2400" dirty="0">
                <a:latin typeface="Times New Roman" pitchFamily="18" charset="0"/>
                <a:cs typeface="Times New Roman" pitchFamily="18" charset="0"/>
              </a:rPr>
              <a:t>such additional time as the court for cause </a:t>
            </a:r>
            <a:r>
              <a:rPr lang="en-US" sz="2400" dirty="0" smtClean="0">
                <a:latin typeface="Times New Roman" pitchFamily="18" charset="0"/>
                <a:cs typeface="Times New Roman" pitchFamily="18" charset="0"/>
              </a:rPr>
              <a:t>fixes.</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4</a:t>
            </a:fld>
            <a:endParaRPr lang="en-US"/>
          </a:p>
        </p:txBody>
      </p:sp>
    </p:spTree>
    <p:extLst>
      <p:ext uri="{BB962C8B-B14F-4D97-AF65-F5344CB8AC3E}">
        <p14:creationId xmlns:p14="http://schemas.microsoft.com/office/powerpoint/2010/main" val="32828789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Autofit/>
          </a:bodyPr>
          <a:lstStyle/>
          <a:p>
            <a:r>
              <a:rPr lang="en-US" sz="3600" dirty="0" smtClean="0">
                <a:solidFill>
                  <a:schemeClr val="bg1"/>
                </a:solidFill>
                <a:latin typeface="Times New Roman" pitchFamily="18" charset="0"/>
                <a:cs typeface="Times New Roman" panose="02020603050405020304" pitchFamily="18" charset="0"/>
              </a:rPr>
              <a:t/>
            </a:r>
            <a:br>
              <a:rPr lang="en-US" sz="3600" dirty="0" smtClean="0">
                <a:solidFill>
                  <a:schemeClr val="bg1"/>
                </a:solidFill>
                <a:latin typeface="Times New Roman" pitchFamily="18" charset="0"/>
                <a:cs typeface="Times New Roman" panose="02020603050405020304" pitchFamily="18" charset="0"/>
              </a:rPr>
            </a:br>
            <a:r>
              <a:rPr lang="en-US" sz="3600" b="1" dirty="0" smtClean="0">
                <a:latin typeface="Times New Roman" pitchFamily="18" charset="0"/>
                <a:cs typeface="Times New Roman" panose="02020603050405020304" pitchFamily="18" charset="0"/>
              </a:rPr>
              <a:t>Rule 60(b)</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400050" algn="just"/>
            <a:r>
              <a:rPr lang="en-US" sz="2000" dirty="0">
                <a:latin typeface="Times New Roman" pitchFamily="18" charset="0"/>
                <a:cs typeface="Times New Roman" pitchFamily="18" charset="0"/>
              </a:rPr>
              <a:t>Rule 60(b) “provides a procedure whereby, in appropriate cases, a party may be relieved of a final judgment. </a:t>
            </a:r>
            <a:endParaRPr lang="en-US" sz="2000" dirty="0" smtClean="0">
              <a:latin typeface="Times New Roman" pitchFamily="18" charset="0"/>
              <a:cs typeface="Times New Roman" pitchFamily="18" charset="0"/>
            </a:endParaRPr>
          </a:p>
          <a:p>
            <a:pPr marL="400050" algn="just"/>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particular, Rule 60(b)(6) … grants federal courts broad authority to relieve a party from a final judgment ‘upon such terms as are just,’ provided that the motion is made within a reasonable time and is not premised on one of the grounds for relief enumerated in clauses (b)(1) through (b)(5). </a:t>
            </a:r>
            <a:endParaRPr lang="en-US" sz="2000" dirty="0" smtClean="0">
              <a:latin typeface="Times New Roman" pitchFamily="18" charset="0"/>
              <a:cs typeface="Times New Roman" pitchFamily="18" charset="0"/>
            </a:endParaRPr>
          </a:p>
          <a:p>
            <a:pPr marL="400050" algn="just"/>
            <a:r>
              <a:rPr lang="en-US" sz="2000" dirty="0">
                <a:latin typeface="Times New Roman" pitchFamily="18" charset="0"/>
                <a:cs typeface="Times New Roman" pitchFamily="18" charset="0"/>
              </a:rPr>
              <a:t>The Rule does not particularize the factors that justify relief, but… it provides courts with authority ‘adequate to enable them to vacate judgments whenever such action is appropriate to accomplish justice,’ </a:t>
            </a:r>
            <a:r>
              <a:rPr lang="en-US" sz="2000" i="1" dirty="0" err="1">
                <a:latin typeface="Times New Roman" pitchFamily="18" charset="0"/>
                <a:cs typeface="Times New Roman" pitchFamily="18" charset="0"/>
              </a:rPr>
              <a:t>Klapprott</a:t>
            </a:r>
            <a:r>
              <a:rPr lang="en-US" sz="2000" i="1" dirty="0">
                <a:latin typeface="Times New Roman" pitchFamily="18" charset="0"/>
                <a:cs typeface="Times New Roman" pitchFamily="18" charset="0"/>
              </a:rPr>
              <a:t> v. United States,</a:t>
            </a:r>
            <a:r>
              <a:rPr lang="en-US" sz="2000" dirty="0">
                <a:latin typeface="Times New Roman" pitchFamily="18" charset="0"/>
                <a:cs typeface="Times New Roman" pitchFamily="18" charset="0"/>
              </a:rPr>
              <a:t> 335 U.S. 601, 614–615, 69 </a:t>
            </a:r>
            <a:r>
              <a:rPr lang="en-US" sz="2000" dirty="0" err="1">
                <a:latin typeface="Times New Roman" pitchFamily="18" charset="0"/>
                <a:cs typeface="Times New Roman" pitchFamily="18" charset="0"/>
              </a:rPr>
              <a:t>S.Ct</a:t>
            </a:r>
            <a:r>
              <a:rPr lang="en-US" sz="2000" dirty="0">
                <a:latin typeface="Times New Roman" pitchFamily="18" charset="0"/>
                <a:cs typeface="Times New Roman" pitchFamily="18" charset="0"/>
              </a:rPr>
              <a:t>. 384, 390, 93 </a:t>
            </a:r>
            <a:r>
              <a:rPr lang="en-US" sz="2000" dirty="0" err="1">
                <a:latin typeface="Times New Roman" pitchFamily="18" charset="0"/>
                <a:cs typeface="Times New Roman" pitchFamily="18" charset="0"/>
              </a:rPr>
              <a:t>L.Ed</a:t>
            </a:r>
            <a:r>
              <a:rPr lang="en-US" sz="2000" dirty="0">
                <a:latin typeface="Times New Roman" pitchFamily="18" charset="0"/>
                <a:cs typeface="Times New Roman" pitchFamily="18" charset="0"/>
              </a:rPr>
              <a:t>. 266 (1949), while also cautioning that it should only be applied in ‘extraordinary circumstances.’ </a:t>
            </a:r>
            <a:r>
              <a:rPr lang="en-US" sz="2000" i="1" dirty="0">
                <a:latin typeface="Times New Roman" pitchFamily="18" charset="0"/>
                <a:cs typeface="Times New Roman" pitchFamily="18" charset="0"/>
              </a:rPr>
              <a:t>Ackermann v. United States,</a:t>
            </a:r>
            <a:r>
              <a:rPr lang="en-US" sz="2000" dirty="0">
                <a:latin typeface="Times New Roman" pitchFamily="18" charset="0"/>
                <a:cs typeface="Times New Roman" pitchFamily="18" charset="0"/>
              </a:rPr>
              <a:t> 340 U.S. 193, 71 </a:t>
            </a:r>
            <a:r>
              <a:rPr lang="en-US" sz="2000" dirty="0" err="1">
                <a:latin typeface="Times New Roman" pitchFamily="18" charset="0"/>
                <a:cs typeface="Times New Roman" pitchFamily="18" charset="0"/>
              </a:rPr>
              <a:t>S.Ct</a:t>
            </a:r>
            <a:r>
              <a:rPr lang="en-US" sz="2000" dirty="0">
                <a:latin typeface="Times New Roman" pitchFamily="18" charset="0"/>
                <a:cs typeface="Times New Roman" pitchFamily="18" charset="0"/>
              </a:rPr>
              <a:t>. 209, 95 </a:t>
            </a:r>
            <a:r>
              <a:rPr lang="en-US" sz="2000" dirty="0" err="1">
                <a:latin typeface="Times New Roman" pitchFamily="18" charset="0"/>
                <a:cs typeface="Times New Roman" pitchFamily="18" charset="0"/>
              </a:rPr>
              <a:t>L.Ed</a:t>
            </a:r>
            <a:r>
              <a:rPr lang="en-US" sz="2000" dirty="0">
                <a:latin typeface="Times New Roman" pitchFamily="18" charset="0"/>
                <a:cs typeface="Times New Roman" pitchFamily="18" charset="0"/>
              </a:rPr>
              <a:t>. 207 (1950).”</a:t>
            </a:r>
          </a:p>
          <a:p>
            <a:pPr marL="400050" algn="just"/>
            <a:endParaRPr lang="en-US" sz="2000" dirty="0" smtClean="0">
              <a:latin typeface="Times New Roman" pitchFamily="18" charset="0"/>
              <a:cs typeface="Times New Roman" pitchFamily="18" charset="0"/>
            </a:endParaRPr>
          </a:p>
          <a:p>
            <a:pPr marL="57150" indent="0" algn="just">
              <a:buNone/>
            </a:pPr>
            <a:endParaRPr lang="en-US" sz="20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40</a:t>
            </a:fld>
            <a:endParaRPr lang="en-US"/>
          </a:p>
        </p:txBody>
      </p:sp>
    </p:spTree>
    <p:extLst>
      <p:ext uri="{BB962C8B-B14F-4D97-AF65-F5344CB8AC3E}">
        <p14:creationId xmlns:p14="http://schemas.microsoft.com/office/powerpoint/2010/main" val="8410163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Autofit/>
          </a:bodyPr>
          <a:lstStyle/>
          <a:p>
            <a:r>
              <a:rPr lang="en-US" sz="3600" dirty="0" smtClean="0">
                <a:solidFill>
                  <a:schemeClr val="bg1"/>
                </a:solidFill>
                <a:latin typeface="Times New Roman" pitchFamily="18" charset="0"/>
                <a:cs typeface="Times New Roman" panose="02020603050405020304" pitchFamily="18" charset="0"/>
              </a:rPr>
              <a:t/>
            </a:r>
            <a:br>
              <a:rPr lang="en-US" sz="3600" dirty="0" smtClean="0">
                <a:solidFill>
                  <a:schemeClr val="bg1"/>
                </a:solidFill>
                <a:latin typeface="Times New Roman" pitchFamily="18" charset="0"/>
                <a:cs typeface="Times New Roman" panose="02020603050405020304" pitchFamily="18" charset="0"/>
              </a:rPr>
            </a:br>
            <a:r>
              <a:rPr lang="en-US" sz="3600" b="1" dirty="0" smtClean="0">
                <a:latin typeface="Times New Roman" pitchFamily="18" charset="0"/>
                <a:cs typeface="Times New Roman" panose="02020603050405020304" pitchFamily="18" charset="0"/>
              </a:rPr>
              <a:t>Rule 60(c)</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endParaRPr lang="en-US" sz="2000" b="1" dirty="0" smtClean="0"/>
          </a:p>
          <a:p>
            <a:r>
              <a:rPr lang="en-US" sz="2000" b="1" dirty="0" smtClean="0">
                <a:latin typeface="Times New Roman" panose="02020603050405020304" pitchFamily="18" charset="0"/>
                <a:cs typeface="Times New Roman" panose="02020603050405020304" pitchFamily="18" charset="0"/>
              </a:rPr>
              <a:t>Timing </a:t>
            </a:r>
            <a:r>
              <a:rPr lang="en-US" sz="2000" b="1" dirty="0">
                <a:latin typeface="Times New Roman" panose="02020603050405020304" pitchFamily="18" charset="0"/>
                <a:cs typeface="Times New Roman" panose="02020603050405020304" pitchFamily="18" charset="0"/>
              </a:rPr>
              <a:t>and Effect of the Motion.</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(1)</a:t>
            </a:r>
            <a:r>
              <a:rPr lang="en-US" sz="2000" b="1" i="1" dirty="0">
                <a:latin typeface="Times New Roman" panose="02020603050405020304" pitchFamily="18" charset="0"/>
                <a:cs typeface="Times New Roman" panose="02020603050405020304" pitchFamily="18" charset="0"/>
              </a:rPr>
              <a:t> Timing.</a:t>
            </a:r>
            <a:r>
              <a:rPr lang="en-US" sz="2000" dirty="0">
                <a:latin typeface="Times New Roman" panose="02020603050405020304" pitchFamily="18" charset="0"/>
                <a:cs typeface="Times New Roman" panose="02020603050405020304" pitchFamily="18" charset="0"/>
              </a:rPr>
              <a:t> A motion under Rule 60(b) must be made within a reasonable time--and for reasons (1), (2), and (3) no more than a year after the entry of the judgment or order or the date of the proceeding</a:t>
            </a:r>
          </a:p>
          <a:p>
            <a:pPr marL="400050" algn="just"/>
            <a:endParaRPr lang="en-US" sz="2000" dirty="0" smtClean="0">
              <a:latin typeface="Times New Roman" pitchFamily="18" charset="0"/>
              <a:cs typeface="Times New Roman" pitchFamily="18" charset="0"/>
            </a:endParaRPr>
          </a:p>
          <a:p>
            <a:pPr marL="57150" indent="0" algn="just">
              <a:buNone/>
            </a:pPr>
            <a:endParaRPr lang="en-US" sz="20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41</a:t>
            </a:fld>
            <a:endParaRPr lang="en-US"/>
          </a:p>
        </p:txBody>
      </p:sp>
    </p:spTree>
    <p:extLst>
      <p:ext uri="{BB962C8B-B14F-4D97-AF65-F5344CB8AC3E}">
        <p14:creationId xmlns:p14="http://schemas.microsoft.com/office/powerpoint/2010/main" val="20543012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a:solidFill>
            <a:schemeClr val="bg1">
              <a:lumMod val="50000"/>
            </a:schemeClr>
          </a:solidFill>
        </p:spPr>
        <p:txBody>
          <a:bodyPr>
            <a:noAutofit/>
          </a:bodyPr>
          <a:lstStyle/>
          <a:p>
            <a:r>
              <a:rPr lang="en-US" sz="3600" dirty="0" smtClean="0">
                <a:solidFill>
                  <a:schemeClr val="bg1"/>
                </a:solidFill>
                <a:latin typeface="Times New Roman" pitchFamily="18" charset="0"/>
                <a:cs typeface="Times New Roman" panose="02020603050405020304" pitchFamily="18" charset="0"/>
              </a:rPr>
              <a:t/>
            </a:r>
            <a:br>
              <a:rPr lang="en-US" sz="3600" dirty="0" smtClean="0">
                <a:solidFill>
                  <a:schemeClr val="bg1"/>
                </a:solidFill>
                <a:latin typeface="Times New Roman" pitchFamily="18" charset="0"/>
                <a:cs typeface="Times New Roman" panose="02020603050405020304" pitchFamily="18" charset="0"/>
              </a:rPr>
            </a:br>
            <a:r>
              <a:rPr lang="en-US" sz="3600" b="1" dirty="0" smtClean="0">
                <a:solidFill>
                  <a:schemeClr val="bg1"/>
                </a:solidFill>
                <a:latin typeface="Times New Roman" pitchFamily="18" charset="0"/>
                <a:cs typeface="Times New Roman" panose="02020603050405020304" pitchFamily="18" charset="0"/>
              </a:rPr>
              <a:t>Hypothetical No.9</a:t>
            </a:r>
            <a:br>
              <a:rPr lang="en-US" sz="3600" b="1" dirty="0" smtClean="0">
                <a:solidFill>
                  <a:schemeClr val="bg1"/>
                </a:solidFill>
                <a:latin typeface="Times New Roman" pitchFamily="18" charset="0"/>
                <a:cs typeface="Times New Roman" panose="02020603050405020304" pitchFamily="18" charset="0"/>
              </a:rPr>
            </a:br>
            <a:r>
              <a:rPr lang="en-US" sz="2800" b="1" dirty="0" smtClean="0">
                <a:solidFill>
                  <a:schemeClr val="bg1"/>
                </a:solidFill>
                <a:latin typeface="Times New Roman" pitchFamily="18" charset="0"/>
                <a:cs typeface="Times New Roman" panose="02020603050405020304" pitchFamily="18" charset="0"/>
              </a:rPr>
              <a:t>(Chapter 11)</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endParaRPr lang="en-US" sz="1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57150" indent="0" algn="just">
              <a:buNone/>
            </a:pPr>
            <a:r>
              <a:rPr lang="en-US" sz="2000" b="1" dirty="0">
                <a:latin typeface="Times New Roman" pitchFamily="18" charset="0"/>
                <a:cs typeface="Times New Roman" pitchFamily="18" charset="0"/>
              </a:rPr>
              <a:t>Rule 60:</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Can a DIP financing order be set aside because of serious non-compliance with Bankruptcy Rule 4001 in the motion that lead to the order? </a:t>
            </a:r>
            <a:endParaRPr lang="en-US" sz="2000" dirty="0" smtClean="0">
              <a:latin typeface="Times New Roman" pitchFamily="18" charset="0"/>
              <a:cs typeface="Times New Roman" pitchFamily="18" charset="0"/>
            </a:endParaRPr>
          </a:p>
          <a:p>
            <a:pPr marL="400050" algn="just"/>
            <a:r>
              <a:rPr lang="en-US" sz="1800" dirty="0">
                <a:latin typeface="Times New Roman" pitchFamily="18" charset="0"/>
                <a:cs typeface="Times New Roman" pitchFamily="18" charset="0"/>
              </a:rPr>
              <a:t>A Chapter 11 debtor </a:t>
            </a:r>
            <a:r>
              <a:rPr lang="en-US" sz="1800" dirty="0" smtClean="0">
                <a:latin typeface="Times New Roman" pitchFamily="18" charset="0"/>
                <a:cs typeface="Times New Roman" pitchFamily="18" charset="0"/>
              </a:rPr>
              <a:t>files a motion for </a:t>
            </a:r>
            <a:r>
              <a:rPr lang="en-US" sz="1800" dirty="0">
                <a:latin typeface="Times New Roman" pitchFamily="18" charset="0"/>
                <a:cs typeface="Times New Roman" pitchFamily="18" charset="0"/>
              </a:rPr>
              <a:t>debtor-in-possession financing</a:t>
            </a:r>
            <a:r>
              <a:rPr lang="en-US" sz="1800" dirty="0" smtClean="0">
                <a:latin typeface="Times New Roman" pitchFamily="18" charset="0"/>
                <a:cs typeface="Times New Roman" pitchFamily="18" charset="0"/>
              </a:rPr>
              <a:t>.</a:t>
            </a:r>
          </a:p>
          <a:p>
            <a:pPr marL="400050" algn="just"/>
            <a:r>
              <a:rPr lang="en-US" sz="1800" dirty="0" smtClean="0">
                <a:latin typeface="Times New Roman" pitchFamily="18" charset="0"/>
                <a:cs typeface="Times New Roman" pitchFamily="18" charset="0"/>
              </a:rPr>
              <a:t>Counsel fails to ensure </a:t>
            </a:r>
            <a:r>
              <a:rPr lang="en-US" sz="1800" dirty="0">
                <a:latin typeface="Times New Roman" pitchFamily="18" charset="0"/>
                <a:cs typeface="Times New Roman" pitchFamily="18" charset="0"/>
              </a:rPr>
              <a:t>that the motion complies with the rigorous and exacting requirements for such a motion mandated by </a:t>
            </a:r>
            <a:r>
              <a:rPr lang="en-US" sz="1800" dirty="0" smtClean="0">
                <a:latin typeface="Times New Roman" pitchFamily="18" charset="0"/>
                <a:cs typeface="Times New Roman" pitchFamily="18" charset="0"/>
              </a:rPr>
              <a:t>B.R. </a:t>
            </a:r>
            <a:r>
              <a:rPr lang="en-US" sz="1800" dirty="0">
                <a:latin typeface="Times New Roman" pitchFamily="18" charset="0"/>
                <a:cs typeface="Times New Roman" pitchFamily="18" charset="0"/>
              </a:rPr>
              <a:t>4001(c</a:t>
            </a:r>
            <a:r>
              <a:rPr lang="en-US" sz="1800" dirty="0" smtClean="0">
                <a:latin typeface="Times New Roman" pitchFamily="18" charset="0"/>
                <a:cs typeface="Times New Roman" pitchFamily="18" charset="0"/>
              </a:rPr>
              <a:t>). (“such </a:t>
            </a:r>
            <a:r>
              <a:rPr lang="en-US" sz="1800" dirty="0">
                <a:latin typeface="Times New Roman" pitchFamily="18" charset="0"/>
                <a:cs typeface="Times New Roman" pitchFamily="18" charset="0"/>
              </a:rPr>
              <a:t>a motion must attach the proposed contract, disclose the economic terms of deal in detail, state that the lender is getting a release if it is, and many other details</a:t>
            </a:r>
            <a:r>
              <a:rPr lang="en-US" sz="1800" dirty="0" smtClean="0">
                <a:latin typeface="Times New Roman" pitchFamily="18" charset="0"/>
                <a:cs typeface="Times New Roman" pitchFamily="18" charset="0"/>
              </a:rPr>
              <a:t>.”)  </a:t>
            </a:r>
          </a:p>
          <a:p>
            <a:pPr marL="400050" algn="just"/>
            <a:r>
              <a:rPr lang="en-US" sz="1800" dirty="0" smtClean="0">
                <a:latin typeface="Times New Roman" pitchFamily="18" charset="0"/>
                <a:cs typeface="Times New Roman" pitchFamily="18" charset="0"/>
              </a:rPr>
              <a:t>No </a:t>
            </a:r>
            <a:r>
              <a:rPr lang="en-US" sz="1800" dirty="0">
                <a:latin typeface="Times New Roman" pitchFamily="18" charset="0"/>
                <a:cs typeface="Times New Roman" pitchFamily="18" charset="0"/>
              </a:rPr>
              <a:t>party points out the non-compliance with Rule 4001, and the Court signs an order approving the proposed financing. No appeal or other challenge is filed to this order. </a:t>
            </a:r>
          </a:p>
          <a:p>
            <a:pPr marL="57150" indent="0" algn="just">
              <a:buNone/>
            </a:pPr>
            <a:endParaRPr lang="en-US" sz="20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42</a:t>
            </a:fld>
            <a:endParaRPr lang="en-US"/>
          </a:p>
        </p:txBody>
      </p:sp>
    </p:spTree>
    <p:extLst>
      <p:ext uri="{BB962C8B-B14F-4D97-AF65-F5344CB8AC3E}">
        <p14:creationId xmlns:p14="http://schemas.microsoft.com/office/powerpoint/2010/main" val="36602792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50000"/>
            </a:schemeClr>
          </a:solidFill>
        </p:spPr>
        <p:txBody>
          <a:bodyPr>
            <a:noAutofit/>
          </a:bodyPr>
          <a:lstStyle/>
          <a:p>
            <a:r>
              <a:rPr lang="en-US" sz="3600" dirty="0" smtClean="0">
                <a:solidFill>
                  <a:schemeClr val="bg1"/>
                </a:solidFill>
                <a:latin typeface="Times New Roman" pitchFamily="18" charset="0"/>
                <a:cs typeface="Times New Roman" panose="02020603050405020304" pitchFamily="18" charset="0"/>
              </a:rPr>
              <a:t/>
            </a:r>
            <a:br>
              <a:rPr lang="en-US" sz="3600" dirty="0" smtClean="0">
                <a:solidFill>
                  <a:schemeClr val="bg1"/>
                </a:solidFill>
                <a:latin typeface="Times New Roman" pitchFamily="18" charset="0"/>
                <a:cs typeface="Times New Roman" panose="02020603050405020304" pitchFamily="18" charset="0"/>
              </a:rPr>
            </a:br>
            <a:r>
              <a:rPr lang="en-US" sz="3600" b="1" dirty="0" smtClean="0">
                <a:solidFill>
                  <a:schemeClr val="bg1"/>
                </a:solidFill>
                <a:latin typeface="Times New Roman" pitchFamily="18" charset="0"/>
                <a:cs typeface="Times New Roman" panose="02020603050405020304" pitchFamily="18" charset="0"/>
              </a:rPr>
              <a:t>Hypothetical No.9</a:t>
            </a:r>
            <a:br>
              <a:rPr lang="en-US" sz="3600" b="1" dirty="0" smtClean="0">
                <a:solidFill>
                  <a:schemeClr val="bg1"/>
                </a:solidFill>
                <a:latin typeface="Times New Roman" pitchFamily="18" charset="0"/>
                <a:cs typeface="Times New Roman" panose="02020603050405020304" pitchFamily="18" charset="0"/>
              </a:rPr>
            </a:br>
            <a:r>
              <a:rPr lang="en-US" sz="2800" b="1" dirty="0" smtClean="0">
                <a:solidFill>
                  <a:schemeClr val="bg1"/>
                </a:solidFill>
                <a:latin typeface="Times New Roman" pitchFamily="18" charset="0"/>
                <a:cs typeface="Times New Roman" panose="02020603050405020304" pitchFamily="18" charset="0"/>
              </a:rPr>
              <a:t>(Chapter 11)</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endParaRPr lang="en-US" sz="1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57150" indent="0" algn="just">
              <a:buNone/>
            </a:pPr>
            <a:endParaRPr lang="en-US" sz="2000" dirty="0" smtClean="0">
              <a:latin typeface="Times New Roman" pitchFamily="18" charset="0"/>
              <a:cs typeface="Times New Roman" pitchFamily="18" charset="0"/>
            </a:endParaRPr>
          </a:p>
          <a:p>
            <a:pPr marL="57150" indent="0" algn="just">
              <a:buNone/>
            </a:pPr>
            <a:endParaRPr lang="en-US" sz="2000" dirty="0" smtClean="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397335792"/>
              </p:ext>
            </p:extLst>
          </p:nvPr>
        </p:nvGraphicFramePr>
        <p:xfrm>
          <a:off x="1143000" y="1600201"/>
          <a:ext cx="5837364" cy="5423638"/>
        </p:xfrm>
        <a:graphic>
          <a:graphicData uri="http://schemas.openxmlformats.org/drawingml/2006/table">
            <a:tbl>
              <a:tblPr firstRow="1" firstCol="1" bandRow="1">
                <a:tableStyleId>{5C22544A-7EE6-4342-B048-85BDC9FD1C3A}</a:tableStyleId>
              </a:tblPr>
              <a:tblGrid>
                <a:gridCol w="2933512"/>
                <a:gridCol w="1082350"/>
                <a:gridCol w="1821502"/>
              </a:tblGrid>
              <a:tr h="167628">
                <a:tc>
                  <a:txBody>
                    <a:bodyPr/>
                    <a:lstStyle/>
                    <a:p>
                      <a:pPr marL="0" marR="0">
                        <a:lnSpc>
                          <a:spcPct val="107000"/>
                        </a:lnSpc>
                        <a:spcBef>
                          <a:spcPts val="0"/>
                        </a:spcBef>
                        <a:spcAft>
                          <a:spcPts val="0"/>
                        </a:spcAft>
                      </a:pPr>
                      <a:r>
                        <a:rPr lang="en-US" sz="1200" dirty="0">
                          <a:effectLst/>
                        </a:rPr>
                        <a:t>COMPLIANCE ITEM</a:t>
                      </a:r>
                      <a:endParaRPr lang="en-US" sz="1200" dirty="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SOURCE</a:t>
                      </a:r>
                      <a:endParaRPr lang="en-US" sz="120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RULE 4001 COMPLIANCE?</a:t>
                      </a:r>
                      <a:endParaRPr lang="en-US" sz="1200">
                        <a:effectLst/>
                        <a:latin typeface="Cambria"/>
                        <a:ea typeface="Cambria"/>
                        <a:cs typeface="Times New Roman"/>
                      </a:endParaRPr>
                    </a:p>
                  </a:txBody>
                  <a:tcPr marL="58741" marR="58741" marT="0" marB="0"/>
                </a:tc>
              </a:tr>
              <a:tr h="167628">
                <a:tc>
                  <a:txBody>
                    <a:bodyPr/>
                    <a:lstStyle/>
                    <a:p>
                      <a:pPr marL="0" marR="0">
                        <a:lnSpc>
                          <a:spcPct val="107000"/>
                        </a:lnSpc>
                        <a:spcBef>
                          <a:spcPts val="0"/>
                        </a:spcBef>
                        <a:spcAft>
                          <a:spcPts val="0"/>
                        </a:spcAft>
                      </a:pPr>
                      <a:r>
                        <a:rPr lang="en-US" sz="1200" dirty="0">
                          <a:effectLst/>
                        </a:rPr>
                        <a:t>Attach proposed contract? </a:t>
                      </a:r>
                      <a:endParaRPr lang="en-US" sz="1200" dirty="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4001(c)(1)(A)</a:t>
                      </a:r>
                      <a:endParaRPr lang="en-US" sz="120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No</a:t>
                      </a:r>
                      <a:endParaRPr lang="en-US" sz="1200">
                        <a:effectLst/>
                        <a:latin typeface="Cambria"/>
                        <a:ea typeface="Cambria"/>
                        <a:cs typeface="Times New Roman"/>
                      </a:endParaRPr>
                    </a:p>
                  </a:txBody>
                  <a:tcPr marL="58741" marR="58741" marT="0" marB="0"/>
                </a:tc>
              </a:tr>
              <a:tr h="167628">
                <a:tc>
                  <a:txBody>
                    <a:bodyPr/>
                    <a:lstStyle/>
                    <a:p>
                      <a:pPr marL="0" marR="0">
                        <a:lnSpc>
                          <a:spcPct val="107000"/>
                        </a:lnSpc>
                        <a:spcBef>
                          <a:spcPts val="0"/>
                        </a:spcBef>
                        <a:spcAft>
                          <a:spcPts val="0"/>
                        </a:spcAft>
                      </a:pPr>
                      <a:r>
                        <a:rPr lang="en-US" sz="1200" dirty="0">
                          <a:effectLst/>
                        </a:rPr>
                        <a:t>Maturity date stated?</a:t>
                      </a:r>
                      <a:endParaRPr lang="en-US" sz="1200" dirty="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4001(c)(1)(B)</a:t>
                      </a:r>
                      <a:endParaRPr lang="en-US" sz="120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No</a:t>
                      </a:r>
                      <a:endParaRPr lang="en-US" sz="1200">
                        <a:effectLst/>
                        <a:latin typeface="Cambria"/>
                        <a:ea typeface="Cambria"/>
                        <a:cs typeface="Times New Roman"/>
                      </a:endParaRPr>
                    </a:p>
                  </a:txBody>
                  <a:tcPr marL="58741" marR="58741" marT="0" marB="0"/>
                </a:tc>
              </a:tr>
              <a:tr h="335256">
                <a:tc>
                  <a:txBody>
                    <a:bodyPr/>
                    <a:lstStyle/>
                    <a:p>
                      <a:pPr marL="0" marR="0">
                        <a:lnSpc>
                          <a:spcPct val="107000"/>
                        </a:lnSpc>
                        <a:spcBef>
                          <a:spcPts val="0"/>
                        </a:spcBef>
                        <a:spcAft>
                          <a:spcPts val="0"/>
                        </a:spcAft>
                      </a:pPr>
                      <a:r>
                        <a:rPr lang="en-US" sz="1200" dirty="0">
                          <a:effectLst/>
                        </a:rPr>
                        <a:t>Disclose Debtors’ release to lender?</a:t>
                      </a:r>
                      <a:endParaRPr lang="en-US" sz="1200" dirty="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4001(c)(1)(B)</a:t>
                      </a:r>
                      <a:endParaRPr lang="en-US" sz="120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No: release to lender not mentioned</a:t>
                      </a:r>
                      <a:endParaRPr lang="en-US" sz="1200">
                        <a:effectLst/>
                        <a:latin typeface="Cambria"/>
                        <a:ea typeface="Cambria"/>
                        <a:cs typeface="Times New Roman"/>
                      </a:endParaRPr>
                    </a:p>
                  </a:txBody>
                  <a:tcPr marL="58741" marR="58741" marT="0" marB="0"/>
                </a:tc>
              </a:tr>
              <a:tr h="335256">
                <a:tc>
                  <a:txBody>
                    <a:bodyPr/>
                    <a:lstStyle/>
                    <a:p>
                      <a:pPr marL="0" marR="0">
                        <a:lnSpc>
                          <a:spcPct val="107000"/>
                        </a:lnSpc>
                        <a:spcBef>
                          <a:spcPts val="0"/>
                        </a:spcBef>
                        <a:spcAft>
                          <a:spcPts val="0"/>
                        </a:spcAft>
                      </a:pPr>
                      <a:r>
                        <a:rPr lang="en-US" sz="1200" dirty="0">
                          <a:effectLst/>
                        </a:rPr>
                        <a:t>Have concise statement of relief requested?</a:t>
                      </a:r>
                      <a:endParaRPr lang="en-US" sz="1200" dirty="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4001(c)(1)(B)</a:t>
                      </a:r>
                      <a:endParaRPr lang="en-US" sz="120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No</a:t>
                      </a:r>
                      <a:endParaRPr lang="en-US" sz="1200">
                        <a:effectLst/>
                        <a:latin typeface="Cambria"/>
                        <a:ea typeface="Cambria"/>
                        <a:cs typeface="Times New Roman"/>
                      </a:endParaRPr>
                    </a:p>
                  </a:txBody>
                  <a:tcPr marL="58741" marR="58741" marT="0" marB="0"/>
                </a:tc>
              </a:tr>
              <a:tr h="335256">
                <a:tc>
                  <a:txBody>
                    <a:bodyPr/>
                    <a:lstStyle/>
                    <a:p>
                      <a:pPr marL="0" marR="0">
                        <a:lnSpc>
                          <a:spcPct val="107000"/>
                        </a:lnSpc>
                        <a:spcBef>
                          <a:spcPts val="0"/>
                        </a:spcBef>
                        <a:spcAft>
                          <a:spcPts val="0"/>
                        </a:spcAft>
                      </a:pPr>
                      <a:r>
                        <a:rPr lang="en-US" sz="1200" dirty="0">
                          <a:effectLst/>
                        </a:rPr>
                        <a:t>List Rule 4001 (c)(1)(B) items and identify their location?</a:t>
                      </a:r>
                      <a:endParaRPr lang="en-US" sz="1200" dirty="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4001(c)(1)(B) and 4001(d)(1)(B)</a:t>
                      </a:r>
                      <a:endParaRPr lang="en-US" sz="120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No</a:t>
                      </a:r>
                      <a:endParaRPr lang="en-US" sz="1200">
                        <a:effectLst/>
                        <a:latin typeface="Cambria"/>
                        <a:ea typeface="Cambria"/>
                        <a:cs typeface="Times New Roman"/>
                      </a:endParaRPr>
                    </a:p>
                  </a:txBody>
                  <a:tcPr marL="58741" marR="58741" marT="0" marB="0"/>
                </a:tc>
              </a:tr>
              <a:tr h="502885">
                <a:tc>
                  <a:txBody>
                    <a:bodyPr/>
                    <a:lstStyle/>
                    <a:p>
                      <a:pPr marL="0" marR="0">
                        <a:lnSpc>
                          <a:spcPct val="107000"/>
                        </a:lnSpc>
                        <a:spcBef>
                          <a:spcPts val="0"/>
                        </a:spcBef>
                        <a:spcAft>
                          <a:spcPts val="0"/>
                        </a:spcAft>
                      </a:pPr>
                      <a:r>
                        <a:rPr lang="en-US" sz="1200" dirty="0">
                          <a:effectLst/>
                        </a:rPr>
                        <a:t>*Grant liens?</a:t>
                      </a:r>
                      <a:endParaRPr lang="en-US" sz="1200" dirty="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4001(c)(1)(B)</a:t>
                      </a:r>
                      <a:endParaRPr lang="en-US" sz="120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Yes but: mentioned but not identify where located in order as required</a:t>
                      </a:r>
                      <a:endParaRPr lang="en-US" sz="1200">
                        <a:effectLst/>
                        <a:latin typeface="Cambria"/>
                        <a:ea typeface="Cambria"/>
                        <a:cs typeface="Times New Roman"/>
                      </a:endParaRPr>
                    </a:p>
                  </a:txBody>
                  <a:tcPr marL="58741" marR="58741" marT="0" marB="0"/>
                </a:tc>
              </a:tr>
              <a:tr h="502885">
                <a:tc>
                  <a:txBody>
                    <a:bodyPr/>
                    <a:lstStyle/>
                    <a:p>
                      <a:pPr marL="0" marR="0">
                        <a:lnSpc>
                          <a:spcPct val="107000"/>
                        </a:lnSpc>
                        <a:spcBef>
                          <a:spcPts val="0"/>
                        </a:spcBef>
                        <a:spcAft>
                          <a:spcPts val="0"/>
                        </a:spcAft>
                      </a:pPr>
                      <a:r>
                        <a:rPr lang="en-US" sz="1200" dirty="0">
                          <a:effectLst/>
                        </a:rPr>
                        <a:t>*Lien or pay pre-petition debt?</a:t>
                      </a:r>
                      <a:endParaRPr lang="en-US" sz="1200" dirty="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4001(c)(1)(B)</a:t>
                      </a:r>
                      <a:endParaRPr lang="en-US" sz="120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Yes but: mentioned but not identify where located in order as required </a:t>
                      </a:r>
                      <a:endParaRPr lang="en-US" sz="1200">
                        <a:effectLst/>
                        <a:latin typeface="Cambria"/>
                        <a:ea typeface="Cambria"/>
                        <a:cs typeface="Times New Roman"/>
                      </a:endParaRPr>
                    </a:p>
                  </a:txBody>
                  <a:tcPr marL="58741" marR="58741" marT="0" marB="0"/>
                </a:tc>
              </a:tr>
              <a:tr h="502885">
                <a:tc>
                  <a:txBody>
                    <a:bodyPr/>
                    <a:lstStyle/>
                    <a:p>
                      <a:pPr marL="0" marR="0">
                        <a:lnSpc>
                          <a:spcPct val="107000"/>
                        </a:lnSpc>
                        <a:spcBef>
                          <a:spcPts val="0"/>
                        </a:spcBef>
                        <a:spcAft>
                          <a:spcPts val="0"/>
                        </a:spcAft>
                      </a:pPr>
                      <a:r>
                        <a:rPr lang="en-US" sz="1200" dirty="0">
                          <a:effectLst/>
                        </a:rPr>
                        <a:t>*Claim or lien determination?</a:t>
                      </a:r>
                      <a:endParaRPr lang="en-US" sz="1200" dirty="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dirty="0">
                          <a:effectLst/>
                        </a:rPr>
                        <a:t>4001(c)(1)(B)</a:t>
                      </a:r>
                      <a:endParaRPr lang="en-US" sz="1200" dirty="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Yes but: mentioned but not identify where located in order as required</a:t>
                      </a:r>
                      <a:endParaRPr lang="en-US" sz="1200">
                        <a:effectLst/>
                        <a:latin typeface="Cambria"/>
                        <a:ea typeface="Cambria"/>
                        <a:cs typeface="Times New Roman"/>
                      </a:endParaRPr>
                    </a:p>
                  </a:txBody>
                  <a:tcPr marL="58741" marR="58741" marT="0" marB="0"/>
                </a:tc>
              </a:tr>
              <a:tr h="502885">
                <a:tc>
                  <a:txBody>
                    <a:bodyPr/>
                    <a:lstStyle/>
                    <a:p>
                      <a:pPr marL="0" marR="0">
                        <a:lnSpc>
                          <a:spcPct val="107000"/>
                        </a:lnSpc>
                        <a:spcBef>
                          <a:spcPts val="0"/>
                        </a:spcBef>
                        <a:spcAft>
                          <a:spcPts val="0"/>
                        </a:spcAft>
                      </a:pPr>
                      <a:r>
                        <a:rPr lang="en-US" sz="1200">
                          <a:effectLst/>
                        </a:rPr>
                        <a:t>*506(c) release?</a:t>
                      </a:r>
                      <a:endParaRPr lang="en-US" sz="120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dirty="0">
                          <a:effectLst/>
                        </a:rPr>
                        <a:t>4001(c)(1)(B)</a:t>
                      </a:r>
                      <a:endParaRPr lang="en-US" sz="1200" dirty="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dirty="0">
                          <a:effectLst/>
                        </a:rPr>
                        <a:t>Yes but: mentioned but not identify where located in order as required</a:t>
                      </a:r>
                      <a:endParaRPr lang="en-US" sz="1200" dirty="0">
                        <a:effectLst/>
                        <a:latin typeface="Cambria"/>
                        <a:ea typeface="Cambria"/>
                        <a:cs typeface="Times New Roman"/>
                      </a:endParaRPr>
                    </a:p>
                  </a:txBody>
                  <a:tcPr marL="58741" marR="58741" marT="0" marB="0"/>
                </a:tc>
              </a:tr>
              <a:tr h="167628">
                <a:tc>
                  <a:txBody>
                    <a:bodyPr/>
                    <a:lstStyle/>
                    <a:p>
                      <a:pPr marL="0" marR="0">
                        <a:lnSpc>
                          <a:spcPct val="107000"/>
                        </a:lnSpc>
                        <a:spcBef>
                          <a:spcPts val="0"/>
                        </a:spcBef>
                        <a:spcAft>
                          <a:spcPts val="0"/>
                        </a:spcAft>
                      </a:pPr>
                      <a:r>
                        <a:rPr lang="en-US" sz="1200">
                          <a:effectLst/>
                        </a:rPr>
                        <a:t>Interest rate stated?</a:t>
                      </a:r>
                      <a:endParaRPr lang="en-US" sz="120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4001(c)(1)(B)</a:t>
                      </a:r>
                      <a:endParaRPr lang="en-US" sz="120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dirty="0">
                          <a:effectLst/>
                        </a:rPr>
                        <a:t>Yes</a:t>
                      </a:r>
                      <a:endParaRPr lang="en-US" sz="1200" dirty="0">
                        <a:effectLst/>
                        <a:latin typeface="Cambria"/>
                        <a:ea typeface="Cambria"/>
                        <a:cs typeface="Times New Roman"/>
                      </a:endParaRPr>
                    </a:p>
                  </a:txBody>
                  <a:tcPr marL="58741" marR="58741" marT="0" marB="0"/>
                </a:tc>
              </a:tr>
              <a:tr h="167628">
                <a:tc>
                  <a:txBody>
                    <a:bodyPr/>
                    <a:lstStyle/>
                    <a:p>
                      <a:pPr marL="0" marR="0">
                        <a:lnSpc>
                          <a:spcPct val="107000"/>
                        </a:lnSpc>
                        <a:spcBef>
                          <a:spcPts val="0"/>
                        </a:spcBef>
                        <a:spcAft>
                          <a:spcPts val="0"/>
                        </a:spcAft>
                      </a:pPr>
                      <a:r>
                        <a:rPr lang="en-US" sz="1200">
                          <a:effectLst/>
                        </a:rPr>
                        <a:t>Events of default stated?</a:t>
                      </a:r>
                      <a:endParaRPr lang="en-US" sz="120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4001(c)(1)(B)</a:t>
                      </a:r>
                      <a:endParaRPr lang="en-US" sz="120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dirty="0">
                          <a:effectLst/>
                        </a:rPr>
                        <a:t>Yes</a:t>
                      </a:r>
                      <a:endParaRPr lang="en-US" sz="1200" dirty="0">
                        <a:effectLst/>
                        <a:latin typeface="Cambria"/>
                        <a:ea typeface="Cambria"/>
                        <a:cs typeface="Times New Roman"/>
                      </a:endParaRPr>
                    </a:p>
                  </a:txBody>
                  <a:tcPr marL="58741" marR="58741" marT="0" marB="0"/>
                </a:tc>
              </a:tr>
              <a:tr h="167628">
                <a:tc>
                  <a:txBody>
                    <a:bodyPr/>
                    <a:lstStyle/>
                    <a:p>
                      <a:pPr marL="0" marR="0">
                        <a:lnSpc>
                          <a:spcPct val="107000"/>
                        </a:lnSpc>
                        <a:spcBef>
                          <a:spcPts val="0"/>
                        </a:spcBef>
                        <a:spcAft>
                          <a:spcPts val="0"/>
                        </a:spcAft>
                      </a:pPr>
                      <a:r>
                        <a:rPr lang="en-US" sz="1200">
                          <a:effectLst/>
                        </a:rPr>
                        <a:t>Borrowing limits and conditions</a:t>
                      </a:r>
                      <a:endParaRPr lang="en-US" sz="120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4001(c)(1)(B)</a:t>
                      </a:r>
                      <a:endParaRPr lang="en-US" sz="120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dirty="0">
                          <a:effectLst/>
                        </a:rPr>
                        <a:t>Yes</a:t>
                      </a:r>
                      <a:endParaRPr lang="en-US" sz="1200" dirty="0">
                        <a:effectLst/>
                        <a:latin typeface="Cambria"/>
                        <a:ea typeface="Cambria"/>
                        <a:cs typeface="Times New Roman"/>
                      </a:endParaRPr>
                    </a:p>
                  </a:txBody>
                  <a:tcPr marL="58741" marR="58741" marT="0" marB="0"/>
                </a:tc>
              </a:tr>
              <a:tr h="167628">
                <a:tc>
                  <a:txBody>
                    <a:bodyPr/>
                    <a:lstStyle/>
                    <a:p>
                      <a:pPr marL="0" marR="0">
                        <a:lnSpc>
                          <a:spcPct val="107000"/>
                        </a:lnSpc>
                        <a:spcBef>
                          <a:spcPts val="0"/>
                        </a:spcBef>
                        <a:spcAft>
                          <a:spcPts val="0"/>
                        </a:spcAft>
                      </a:pPr>
                      <a:r>
                        <a:rPr lang="en-US" sz="1200">
                          <a:effectLst/>
                        </a:rPr>
                        <a:t>Served on 20 largest creditors?</a:t>
                      </a:r>
                      <a:endParaRPr lang="en-US" sz="120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4001(c)(C)</a:t>
                      </a:r>
                      <a:endParaRPr lang="en-US" sz="120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dirty="0">
                          <a:effectLst/>
                        </a:rPr>
                        <a:t>Yes</a:t>
                      </a:r>
                      <a:endParaRPr lang="en-US" sz="1200" dirty="0">
                        <a:effectLst/>
                        <a:latin typeface="Cambria"/>
                        <a:ea typeface="Cambria"/>
                        <a:cs typeface="Times New Roman"/>
                      </a:endParaRPr>
                    </a:p>
                  </a:txBody>
                  <a:tcPr marL="58741" marR="58741" marT="0" marB="0"/>
                </a:tc>
              </a:tr>
              <a:tr h="167628">
                <a:tc>
                  <a:txBody>
                    <a:bodyPr/>
                    <a:lstStyle/>
                    <a:p>
                      <a:pPr marL="0" marR="0">
                        <a:lnSpc>
                          <a:spcPct val="107000"/>
                        </a:lnSpc>
                        <a:spcBef>
                          <a:spcPts val="0"/>
                        </a:spcBef>
                        <a:spcAft>
                          <a:spcPts val="0"/>
                        </a:spcAft>
                      </a:pPr>
                      <a:r>
                        <a:rPr lang="en-US" sz="1200">
                          <a:effectLst/>
                        </a:rPr>
                        <a:t>Waive or modify stay rules?</a:t>
                      </a:r>
                      <a:endParaRPr lang="en-US" sz="120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4001(c)(1)(B)</a:t>
                      </a:r>
                      <a:endParaRPr lang="en-US" sz="120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dirty="0">
                          <a:effectLst/>
                        </a:rPr>
                        <a:t>NA</a:t>
                      </a:r>
                      <a:endParaRPr lang="en-US" sz="1200" dirty="0">
                        <a:effectLst/>
                        <a:latin typeface="Cambria"/>
                        <a:ea typeface="Cambria"/>
                        <a:cs typeface="Times New Roman"/>
                      </a:endParaRPr>
                    </a:p>
                  </a:txBody>
                  <a:tcPr marL="58741" marR="58741" marT="0" marB="0"/>
                </a:tc>
              </a:tr>
              <a:tr h="167628">
                <a:tc>
                  <a:txBody>
                    <a:bodyPr/>
                    <a:lstStyle/>
                    <a:p>
                      <a:pPr marL="0" marR="0">
                        <a:lnSpc>
                          <a:spcPct val="107000"/>
                        </a:lnSpc>
                        <a:spcBef>
                          <a:spcPts val="0"/>
                        </a:spcBef>
                        <a:spcAft>
                          <a:spcPts val="0"/>
                        </a:spcAft>
                      </a:pPr>
                      <a:r>
                        <a:rPr lang="en-US" sz="1200">
                          <a:effectLst/>
                        </a:rPr>
                        <a:t>Lien on Chapter 5 claims?</a:t>
                      </a:r>
                      <a:endParaRPr lang="en-US" sz="120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a:effectLst/>
                        </a:rPr>
                        <a:t>4001(c)(1)(B)</a:t>
                      </a:r>
                      <a:endParaRPr lang="en-US" sz="1200">
                        <a:effectLst/>
                        <a:latin typeface="Cambria"/>
                        <a:ea typeface="Cambria"/>
                        <a:cs typeface="Times New Roman"/>
                      </a:endParaRPr>
                    </a:p>
                  </a:txBody>
                  <a:tcPr marL="58741" marR="58741" marT="0" marB="0"/>
                </a:tc>
                <a:tc>
                  <a:txBody>
                    <a:bodyPr/>
                    <a:lstStyle/>
                    <a:p>
                      <a:pPr marL="0" marR="0">
                        <a:lnSpc>
                          <a:spcPct val="107000"/>
                        </a:lnSpc>
                        <a:spcBef>
                          <a:spcPts val="0"/>
                        </a:spcBef>
                        <a:spcAft>
                          <a:spcPts val="0"/>
                        </a:spcAft>
                      </a:pPr>
                      <a:r>
                        <a:rPr lang="en-US" sz="1200" dirty="0">
                          <a:effectLst/>
                        </a:rPr>
                        <a:t>NA</a:t>
                      </a:r>
                      <a:endParaRPr lang="en-US" sz="1200" dirty="0">
                        <a:effectLst/>
                        <a:latin typeface="Cambria"/>
                        <a:ea typeface="Cambria"/>
                        <a:cs typeface="Times New Roman"/>
                      </a:endParaRPr>
                    </a:p>
                  </a:txBody>
                  <a:tcPr marL="58741" marR="58741" marT="0" marB="0"/>
                </a:tc>
              </a:tr>
            </a:tbl>
          </a:graphicData>
        </a:graphic>
      </p:graphicFrame>
      <p:sp>
        <p:nvSpPr>
          <p:cNvPr id="5" name="Slide Number Placeholder 4"/>
          <p:cNvSpPr>
            <a:spLocks noGrp="1"/>
          </p:cNvSpPr>
          <p:nvPr>
            <p:ph type="sldNum" sz="quarter" idx="12"/>
          </p:nvPr>
        </p:nvSpPr>
        <p:spPr/>
        <p:txBody>
          <a:bodyPr/>
          <a:lstStyle/>
          <a:p>
            <a:fld id="{8B9D0F5A-7AF7-4D12-827E-7C290E8F8E0D}" type="slidenum">
              <a:rPr lang="en-US" smtClean="0"/>
              <a:t>43</a:t>
            </a:fld>
            <a:endParaRPr lang="en-US"/>
          </a:p>
        </p:txBody>
      </p:sp>
    </p:spTree>
    <p:extLst>
      <p:ext uri="{BB962C8B-B14F-4D97-AF65-F5344CB8AC3E}">
        <p14:creationId xmlns:p14="http://schemas.microsoft.com/office/powerpoint/2010/main" val="27070578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50000"/>
            </a:schemeClr>
          </a:solidFill>
        </p:spPr>
        <p:txBody>
          <a:bodyPr>
            <a:noAutofit/>
          </a:bodyPr>
          <a:lstStyle/>
          <a:p>
            <a:r>
              <a:rPr lang="en-US" sz="3600" dirty="0" smtClean="0">
                <a:solidFill>
                  <a:schemeClr val="bg1"/>
                </a:solidFill>
                <a:latin typeface="Times New Roman" pitchFamily="18" charset="0"/>
                <a:cs typeface="Times New Roman" panose="02020603050405020304" pitchFamily="18" charset="0"/>
              </a:rPr>
              <a:t/>
            </a:r>
            <a:br>
              <a:rPr lang="en-US" sz="3600" dirty="0" smtClean="0">
                <a:solidFill>
                  <a:schemeClr val="bg1"/>
                </a:solidFill>
                <a:latin typeface="Times New Roman" pitchFamily="18" charset="0"/>
                <a:cs typeface="Times New Roman" panose="02020603050405020304" pitchFamily="18" charset="0"/>
              </a:rPr>
            </a:br>
            <a:r>
              <a:rPr lang="en-US" sz="3600" b="1" dirty="0" smtClean="0">
                <a:solidFill>
                  <a:schemeClr val="bg1"/>
                </a:solidFill>
                <a:latin typeface="Times New Roman" pitchFamily="18" charset="0"/>
                <a:cs typeface="Times New Roman" panose="02020603050405020304" pitchFamily="18" charset="0"/>
              </a:rPr>
              <a:t>Hypothetical No.9</a:t>
            </a:r>
            <a:br>
              <a:rPr lang="en-US" sz="3600" b="1" dirty="0" smtClean="0">
                <a:solidFill>
                  <a:schemeClr val="bg1"/>
                </a:solidFill>
                <a:latin typeface="Times New Roman" pitchFamily="18" charset="0"/>
                <a:cs typeface="Times New Roman" panose="02020603050405020304" pitchFamily="18" charset="0"/>
              </a:rPr>
            </a:br>
            <a:r>
              <a:rPr lang="en-US" sz="2800" b="1" dirty="0" smtClean="0">
                <a:solidFill>
                  <a:schemeClr val="bg1"/>
                </a:solidFill>
                <a:latin typeface="Times New Roman" pitchFamily="18" charset="0"/>
                <a:cs typeface="Times New Roman" panose="02020603050405020304" pitchFamily="18" charset="0"/>
              </a:rPr>
              <a:t>(Chapter 11)</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endParaRPr lang="en-US" sz="1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400050"/>
            <a:r>
              <a:rPr lang="en-US" sz="2000" b="1" dirty="0">
                <a:latin typeface="Times New Roman" panose="02020603050405020304" pitchFamily="18" charset="0"/>
                <a:cs typeface="Times New Roman" panose="02020603050405020304" pitchFamily="18" charset="0"/>
              </a:rPr>
              <a:t>EXHIBIT A: NON-COMPLIANCE WITH RULE 4001 IN DIP FINANCING, ADEQUATE PROTECTION, AND CASH COLLATERAL MOTION </a:t>
            </a:r>
            <a:endParaRPr lang="en-US" sz="2000" b="1" dirty="0" smtClean="0">
              <a:latin typeface="Times New Roman" panose="02020603050405020304" pitchFamily="18" charset="0"/>
              <a:cs typeface="Times New Roman" panose="02020603050405020304" pitchFamily="18" charset="0"/>
            </a:endParaRPr>
          </a:p>
          <a:p>
            <a:pPr marL="400050"/>
            <a:endParaRPr lang="en-US" sz="2000" b="1" dirty="0">
              <a:latin typeface="Times New Roman" panose="02020603050405020304" pitchFamily="18" charset="0"/>
              <a:cs typeface="Times New Roman" panose="02020603050405020304" pitchFamily="18" charset="0"/>
            </a:endParaRPr>
          </a:p>
          <a:p>
            <a:pPr marL="400050"/>
            <a:endParaRPr lang="en-US" sz="2000" b="1"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Here there were five points where there was no compliance, and four where the “location requirement” was violated.</a:t>
            </a:r>
          </a:p>
          <a:p>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 movant must identify the specific location in the proposed order where this point is addressed. Rule 4001(c)(1)(B).</a:t>
            </a:r>
          </a:p>
          <a:p>
            <a:endParaRPr lang="en-US" sz="2000" dirty="0"/>
          </a:p>
          <a:p>
            <a:pPr marL="400050"/>
            <a:endParaRPr lang="en-US" sz="2000" dirty="0">
              <a:latin typeface="Times New Roman" panose="02020603050405020304" pitchFamily="18" charset="0"/>
              <a:cs typeface="Times New Roman" panose="02020603050405020304" pitchFamily="18" charset="0"/>
            </a:endParaRPr>
          </a:p>
          <a:p>
            <a:pPr marL="400050" algn="just"/>
            <a:endParaRPr lang="en-US" sz="2000" dirty="0" smtClean="0">
              <a:latin typeface="Times New Roman" pitchFamily="18" charset="0"/>
              <a:cs typeface="Times New Roman" pitchFamily="18" charset="0"/>
            </a:endParaRPr>
          </a:p>
          <a:p>
            <a:pPr marL="57150" indent="0" algn="just">
              <a:buNone/>
            </a:pPr>
            <a:endParaRPr lang="en-US" sz="20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44</a:t>
            </a:fld>
            <a:endParaRPr lang="en-US"/>
          </a:p>
        </p:txBody>
      </p:sp>
    </p:spTree>
    <p:extLst>
      <p:ext uri="{BB962C8B-B14F-4D97-AF65-F5344CB8AC3E}">
        <p14:creationId xmlns:p14="http://schemas.microsoft.com/office/powerpoint/2010/main" val="27870012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50000"/>
            </a:schemeClr>
          </a:solidFill>
        </p:spPr>
        <p:txBody>
          <a:bodyPr>
            <a:noAutofit/>
          </a:bodyPr>
          <a:lstStyle/>
          <a:p>
            <a:r>
              <a:rPr lang="en-US" sz="3600" dirty="0" smtClean="0">
                <a:solidFill>
                  <a:schemeClr val="bg1"/>
                </a:solidFill>
                <a:latin typeface="Times New Roman" pitchFamily="18" charset="0"/>
                <a:cs typeface="Times New Roman" panose="02020603050405020304" pitchFamily="18" charset="0"/>
              </a:rPr>
              <a:t/>
            </a:r>
            <a:br>
              <a:rPr lang="en-US" sz="3600" dirty="0" smtClean="0">
                <a:solidFill>
                  <a:schemeClr val="bg1"/>
                </a:solidFill>
                <a:latin typeface="Times New Roman" pitchFamily="18" charset="0"/>
                <a:cs typeface="Times New Roman" panose="02020603050405020304" pitchFamily="18" charset="0"/>
              </a:rPr>
            </a:br>
            <a:r>
              <a:rPr lang="en-US" sz="3600" b="1" dirty="0" smtClean="0">
                <a:solidFill>
                  <a:schemeClr val="bg1"/>
                </a:solidFill>
                <a:latin typeface="Times New Roman" pitchFamily="18" charset="0"/>
                <a:cs typeface="Times New Roman" panose="02020603050405020304" pitchFamily="18" charset="0"/>
              </a:rPr>
              <a:t>Hypothetical No.9</a:t>
            </a:r>
            <a:br>
              <a:rPr lang="en-US" sz="3600" b="1" dirty="0" smtClean="0">
                <a:solidFill>
                  <a:schemeClr val="bg1"/>
                </a:solidFill>
                <a:latin typeface="Times New Roman" pitchFamily="18" charset="0"/>
                <a:cs typeface="Times New Roman" panose="02020603050405020304" pitchFamily="18" charset="0"/>
              </a:rPr>
            </a:br>
            <a:r>
              <a:rPr lang="en-US" sz="2800" b="1" dirty="0" smtClean="0">
                <a:solidFill>
                  <a:schemeClr val="bg1"/>
                </a:solidFill>
                <a:latin typeface="Times New Roman" pitchFamily="18" charset="0"/>
                <a:cs typeface="Times New Roman" panose="02020603050405020304" pitchFamily="18" charset="0"/>
              </a:rPr>
              <a:t>(Chapter 11)</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endParaRPr lang="en-US" sz="1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400050" algn="just"/>
            <a:r>
              <a:rPr lang="en-US" sz="2000" dirty="0">
                <a:latin typeface="Times New Roman" pitchFamily="18" charset="0"/>
                <a:cs typeface="Times New Roman" pitchFamily="18" charset="0"/>
              </a:rPr>
              <a:t>Eleven months after this order is </a:t>
            </a:r>
            <a:r>
              <a:rPr lang="en-US" sz="2000" dirty="0" smtClean="0">
                <a:latin typeface="Times New Roman" pitchFamily="18" charset="0"/>
                <a:cs typeface="Times New Roman" pitchFamily="18" charset="0"/>
              </a:rPr>
              <a:t>signed, </a:t>
            </a:r>
            <a:r>
              <a:rPr lang="en-US" sz="2000" dirty="0">
                <a:latin typeface="Times New Roman" pitchFamily="18" charset="0"/>
                <a:cs typeface="Times New Roman" pitchFamily="18" charset="0"/>
              </a:rPr>
              <a:t>a creditor contacts you and says the onerous requirements imposed by the debtor-in-possession financing are making it clear it will be “out of the </a:t>
            </a:r>
            <a:r>
              <a:rPr lang="en-US" sz="2000" dirty="0" smtClean="0">
                <a:latin typeface="Times New Roman" pitchFamily="18" charset="0"/>
                <a:cs typeface="Times New Roman" pitchFamily="18" charset="0"/>
              </a:rPr>
              <a:t>money” </a:t>
            </a:r>
            <a:r>
              <a:rPr lang="en-US" sz="2000" dirty="0">
                <a:latin typeface="Times New Roman" pitchFamily="18" charset="0"/>
                <a:cs typeface="Times New Roman" pitchFamily="18" charset="0"/>
              </a:rPr>
              <a:t>when that likely would not be the case but for this order that was signed although most of Rule 4001(c)’s requirements for getting an order of this type were violated. </a:t>
            </a:r>
            <a:endParaRPr lang="en-US" sz="2000" dirty="0" smtClean="0">
              <a:latin typeface="Times New Roman" pitchFamily="18" charset="0"/>
              <a:cs typeface="Times New Roman" pitchFamily="18" charset="0"/>
            </a:endParaRPr>
          </a:p>
          <a:p>
            <a:pPr marL="400050" algn="just"/>
            <a:r>
              <a:rPr lang="en-US" sz="2000" b="1" dirty="0" smtClean="0">
                <a:latin typeface="Times New Roman" pitchFamily="18" charset="0"/>
                <a:cs typeface="Times New Roman" pitchFamily="18" charset="0"/>
              </a:rPr>
              <a:t>Can </a:t>
            </a:r>
            <a:r>
              <a:rPr lang="en-US" sz="2000" b="1" dirty="0">
                <a:latin typeface="Times New Roman" pitchFamily="18" charset="0"/>
                <a:cs typeface="Times New Roman" pitchFamily="18" charset="0"/>
              </a:rPr>
              <a:t>you do anything to set aside this order </a:t>
            </a:r>
            <a:r>
              <a:rPr lang="en-US" sz="2000" b="1" dirty="0" smtClean="0">
                <a:latin typeface="Times New Roman" pitchFamily="18" charset="0"/>
                <a:cs typeface="Times New Roman" pitchFamily="18" charset="0"/>
              </a:rPr>
              <a:t>obtained in clear and serious violation of Rule 4001(c) so that  </a:t>
            </a:r>
            <a:r>
              <a:rPr lang="en-US" sz="2000" b="1" dirty="0">
                <a:latin typeface="Times New Roman" pitchFamily="18" charset="0"/>
                <a:cs typeface="Times New Roman" pitchFamily="18" charset="0"/>
              </a:rPr>
              <a:t>this creditor might “be in the money”?</a:t>
            </a:r>
          </a:p>
          <a:p>
            <a:pPr marL="57150" indent="0" algn="just">
              <a:buNone/>
            </a:pPr>
            <a:endParaRPr lang="en-US" sz="20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45</a:t>
            </a:fld>
            <a:endParaRPr lang="en-US"/>
          </a:p>
        </p:txBody>
      </p:sp>
    </p:spTree>
    <p:extLst>
      <p:ext uri="{BB962C8B-B14F-4D97-AF65-F5344CB8AC3E}">
        <p14:creationId xmlns:p14="http://schemas.microsoft.com/office/powerpoint/2010/main" val="171228240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50000"/>
            </a:schemeClr>
          </a:solidFill>
        </p:spPr>
        <p:txBody>
          <a:bodyPr>
            <a:noAutofit/>
          </a:bodyPr>
          <a:lstStyle/>
          <a:p>
            <a:r>
              <a:rPr lang="en-US" sz="3600" dirty="0" smtClean="0">
                <a:solidFill>
                  <a:schemeClr val="bg1"/>
                </a:solidFill>
                <a:latin typeface="Times New Roman" pitchFamily="18" charset="0"/>
                <a:cs typeface="Times New Roman" panose="02020603050405020304" pitchFamily="18" charset="0"/>
              </a:rPr>
              <a:t/>
            </a:r>
            <a:br>
              <a:rPr lang="en-US" sz="3600" dirty="0" smtClean="0">
                <a:solidFill>
                  <a:schemeClr val="bg1"/>
                </a:solidFill>
                <a:latin typeface="Times New Roman" pitchFamily="18" charset="0"/>
                <a:cs typeface="Times New Roman" panose="02020603050405020304" pitchFamily="18" charset="0"/>
              </a:rPr>
            </a:br>
            <a:r>
              <a:rPr lang="en-US" sz="3600" b="1" dirty="0" smtClean="0">
                <a:solidFill>
                  <a:schemeClr val="bg1"/>
                </a:solidFill>
                <a:latin typeface="Times New Roman" pitchFamily="18" charset="0"/>
                <a:cs typeface="Times New Roman" panose="02020603050405020304" pitchFamily="18" charset="0"/>
              </a:rPr>
              <a:t>Hypothetical No.9</a:t>
            </a:r>
            <a:br>
              <a:rPr lang="en-US" sz="3600" b="1" dirty="0" smtClean="0">
                <a:solidFill>
                  <a:schemeClr val="bg1"/>
                </a:solidFill>
                <a:latin typeface="Times New Roman" pitchFamily="18" charset="0"/>
                <a:cs typeface="Times New Roman" panose="02020603050405020304" pitchFamily="18" charset="0"/>
              </a:rPr>
            </a:br>
            <a:r>
              <a:rPr lang="en-US" sz="2800" b="1" dirty="0" smtClean="0">
                <a:solidFill>
                  <a:schemeClr val="bg1"/>
                </a:solidFill>
                <a:latin typeface="Times New Roman" pitchFamily="18" charset="0"/>
                <a:cs typeface="Times New Roman" panose="02020603050405020304" pitchFamily="18" charset="0"/>
              </a:rPr>
              <a:t>(Chapter 11)</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endParaRPr lang="en-US" sz="1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57150" indent="0" algn="just">
              <a:buNone/>
            </a:pPr>
            <a:r>
              <a:rPr lang="en-US" sz="2000" b="1" dirty="0" smtClean="0">
                <a:latin typeface="Times New Roman" pitchFamily="18" charset="0"/>
                <a:cs typeface="Times New Roman" pitchFamily="18" charset="0"/>
              </a:rPr>
              <a:t>Result?</a:t>
            </a:r>
            <a:endParaRPr lang="en-US" sz="2000" dirty="0" smtClean="0">
              <a:latin typeface="Times New Roman" pitchFamily="18" charset="0"/>
              <a:cs typeface="Times New Roman" pitchFamily="18" charset="0"/>
            </a:endParaRPr>
          </a:p>
          <a:p>
            <a:pPr marL="400050" algn="just"/>
            <a:r>
              <a:rPr lang="en-US" sz="2000" dirty="0">
                <a:latin typeface="Times New Roman" pitchFamily="18" charset="0"/>
                <a:cs typeface="Times New Roman" pitchFamily="18" charset="0"/>
              </a:rPr>
              <a:t>Bankruptcy Rule 9024 applies, which largely incorporates Federal Rule of Civil Procedure 60 (with a few exceptions) dealing with “relief from a judgment or order.” </a:t>
            </a:r>
            <a:endParaRPr lang="en-US" sz="2000" dirty="0" smtClean="0">
              <a:latin typeface="Times New Roman" pitchFamily="18" charset="0"/>
              <a:cs typeface="Times New Roman" pitchFamily="18" charset="0"/>
            </a:endParaRPr>
          </a:p>
          <a:p>
            <a:pPr marL="400050" algn="just"/>
            <a:r>
              <a:rPr lang="en-US" sz="2000" dirty="0" smtClean="0">
                <a:latin typeface="Times New Roman" pitchFamily="18" charset="0"/>
                <a:cs typeface="Times New Roman" pitchFamily="18" charset="0"/>
              </a:rPr>
              <a:t>Rule 9024 </a:t>
            </a:r>
            <a:r>
              <a:rPr lang="en-US" sz="2000" dirty="0">
                <a:latin typeface="Times New Roman" pitchFamily="18" charset="0"/>
                <a:cs typeface="Times New Roman" pitchFamily="18" charset="0"/>
              </a:rPr>
              <a:t>allows a motion be made within a “reasonable </a:t>
            </a:r>
            <a:r>
              <a:rPr lang="en-US" sz="2000" dirty="0" smtClean="0">
                <a:latin typeface="Times New Roman" pitchFamily="18" charset="0"/>
                <a:cs typeface="Times New Roman" pitchFamily="18" charset="0"/>
              </a:rPr>
              <a:t>time,” </a:t>
            </a:r>
            <a:r>
              <a:rPr lang="en-US" sz="2000" dirty="0">
                <a:latin typeface="Times New Roman" pitchFamily="18" charset="0"/>
                <a:cs typeface="Times New Roman" pitchFamily="18" charset="0"/>
              </a:rPr>
              <a:t>which cannot be more than a year after the signing of the order in question, if the grounds to set aside the order </a:t>
            </a:r>
            <a:r>
              <a:rPr lang="en-US" sz="2000" dirty="0" smtClean="0">
                <a:latin typeface="Times New Roman" pitchFamily="18" charset="0"/>
                <a:cs typeface="Times New Roman" pitchFamily="18" charset="0"/>
              </a:rPr>
              <a:t>are: </a:t>
            </a:r>
          </a:p>
          <a:p>
            <a:pPr marL="800100" lvl="1" algn="just"/>
            <a:r>
              <a:rPr lang="en-US" sz="1800" dirty="0" smtClean="0">
                <a:latin typeface="Times New Roman" pitchFamily="18" charset="0"/>
                <a:cs typeface="Times New Roman" pitchFamily="18" charset="0"/>
              </a:rPr>
              <a:t>(</a:t>
            </a:r>
            <a:r>
              <a:rPr lang="en-US" sz="1800" dirty="0">
                <a:latin typeface="Times New Roman" pitchFamily="18" charset="0"/>
                <a:cs typeface="Times New Roman" pitchFamily="18" charset="0"/>
              </a:rPr>
              <a:t>1) “mistake, inadvertence, surprise, or excusable </a:t>
            </a:r>
            <a:r>
              <a:rPr lang="en-US" sz="1800" dirty="0" smtClean="0">
                <a:latin typeface="Times New Roman" pitchFamily="18" charset="0"/>
                <a:cs typeface="Times New Roman" pitchFamily="18" charset="0"/>
              </a:rPr>
              <a:t>neglect;” </a:t>
            </a:r>
            <a:r>
              <a:rPr lang="en-US" sz="1800" dirty="0">
                <a:latin typeface="Times New Roman" pitchFamily="18" charset="0"/>
                <a:cs typeface="Times New Roman" pitchFamily="18" charset="0"/>
              </a:rPr>
              <a:t>or </a:t>
            </a:r>
            <a:endParaRPr lang="en-US" sz="1800" dirty="0" smtClean="0">
              <a:latin typeface="Times New Roman" pitchFamily="18" charset="0"/>
              <a:cs typeface="Times New Roman" pitchFamily="18" charset="0"/>
            </a:endParaRPr>
          </a:p>
          <a:p>
            <a:pPr marL="800100" lvl="1" algn="just"/>
            <a:r>
              <a:rPr lang="en-US" sz="1800" dirty="0" smtClean="0">
                <a:latin typeface="Times New Roman" pitchFamily="18" charset="0"/>
                <a:cs typeface="Times New Roman" pitchFamily="18" charset="0"/>
              </a:rPr>
              <a:t>(</a:t>
            </a:r>
            <a:r>
              <a:rPr lang="en-US" sz="1800" dirty="0">
                <a:latin typeface="Times New Roman" pitchFamily="18" charset="0"/>
                <a:cs typeface="Times New Roman" pitchFamily="18" charset="0"/>
              </a:rPr>
              <a:t>2) “newly discovered evidence that, with reasonable diligence, could not of been discovered in time to move for a new trial under Rule 59(b</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or </a:t>
            </a:r>
            <a:endParaRPr lang="en-US" sz="1800" dirty="0" smtClean="0">
              <a:latin typeface="Times New Roman" pitchFamily="18" charset="0"/>
              <a:cs typeface="Times New Roman" pitchFamily="18" charset="0"/>
            </a:endParaRPr>
          </a:p>
          <a:p>
            <a:pPr marL="800100" lvl="1" algn="just"/>
            <a:r>
              <a:rPr lang="en-US" sz="1800" dirty="0" smtClean="0">
                <a:latin typeface="Times New Roman" pitchFamily="18" charset="0"/>
                <a:cs typeface="Times New Roman" pitchFamily="18" charset="0"/>
              </a:rPr>
              <a:t>(</a:t>
            </a:r>
            <a:r>
              <a:rPr lang="en-US" sz="1800" dirty="0">
                <a:latin typeface="Times New Roman" pitchFamily="18" charset="0"/>
                <a:cs typeface="Times New Roman" pitchFamily="18" charset="0"/>
              </a:rPr>
              <a:t>3) “fraud (whether previously called intrinsic or extrinsic), misrepresentation or misconduct by the opposing party.” </a:t>
            </a:r>
            <a:endParaRPr lang="en-US" sz="1800" dirty="0" smtClean="0">
              <a:latin typeface="Times New Roman" pitchFamily="18" charset="0"/>
              <a:cs typeface="Times New Roman" pitchFamily="18" charset="0"/>
            </a:endParaRPr>
          </a:p>
          <a:p>
            <a:pPr marL="800100" lvl="1" algn="just"/>
            <a:r>
              <a:rPr lang="en-US" sz="1800" dirty="0" smtClean="0">
                <a:latin typeface="Times New Roman" pitchFamily="18" charset="0"/>
                <a:cs typeface="Times New Roman" pitchFamily="18" charset="0"/>
              </a:rPr>
              <a:t>The </a:t>
            </a:r>
            <a:r>
              <a:rPr lang="en-US" sz="1800" dirty="0">
                <a:latin typeface="Times New Roman" pitchFamily="18" charset="0"/>
                <a:cs typeface="Times New Roman" pitchFamily="18" charset="0"/>
              </a:rPr>
              <a:t>one-year limitation does not apply if the “judgment is void,” or there is “any other reason that justifies relief.” Fed. R. Civ. Pro. 60(b)(6). </a:t>
            </a:r>
          </a:p>
          <a:p>
            <a:pPr marL="57150" indent="0" algn="just">
              <a:buNone/>
            </a:pPr>
            <a:endParaRPr lang="en-US" sz="20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46</a:t>
            </a:fld>
            <a:endParaRPr lang="en-US"/>
          </a:p>
        </p:txBody>
      </p:sp>
    </p:spTree>
    <p:extLst>
      <p:ext uri="{BB962C8B-B14F-4D97-AF65-F5344CB8AC3E}">
        <p14:creationId xmlns:p14="http://schemas.microsoft.com/office/powerpoint/2010/main" val="319601449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US" sz="3600" b="1" dirty="0" smtClean="0">
                <a:latin typeface="Times New Roman" panose="02020603050405020304" pitchFamily="18" charset="0"/>
                <a:cs typeface="Times New Roman" panose="02020603050405020304" pitchFamily="18" charset="0"/>
              </a:rPr>
              <a:t>Judicial Estoppel </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itchFamily="18" charset="0"/>
                <a:cs typeface="Times New Roman" pitchFamily="18" charset="0"/>
              </a:rPr>
              <a:t>A</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common-law doctrine by which a party who has assumed one position in his pleadings may be estopped from assuming an inconsistent </a:t>
            </a:r>
            <a:r>
              <a:rPr lang="en-US" sz="2400" dirty="0" smtClean="0">
                <a:latin typeface="Times New Roman" pitchFamily="18" charset="0"/>
                <a:cs typeface="Times New Roman" pitchFamily="18" charset="0"/>
              </a:rPr>
              <a:t>position </a:t>
            </a:r>
            <a:r>
              <a:rPr lang="en-US" sz="2400" dirty="0">
                <a:latin typeface="Times New Roman" pitchFamily="18" charset="0"/>
                <a:cs typeface="Times New Roman" pitchFamily="18" charset="0"/>
              </a:rPr>
              <a:t>in a later </a:t>
            </a:r>
            <a:r>
              <a:rPr lang="en-US" sz="2400" dirty="0" smtClean="0">
                <a:latin typeface="Times New Roman" pitchFamily="18" charset="0"/>
                <a:cs typeface="Times New Roman" pitchFamily="18" charset="0"/>
              </a:rPr>
              <a:t>proceeding.</a:t>
            </a:r>
          </a:p>
          <a:p>
            <a:pPr marL="0" indent="0" algn="just">
              <a:buNone/>
            </a:pPr>
            <a:endParaRPr lang="en-US" sz="2400" dirty="0" smtClean="0">
              <a:latin typeface="Times New Roman" pitchFamily="18" charset="0"/>
              <a:cs typeface="Times New Roman" pitchFamily="18" charset="0"/>
            </a:endParaRPr>
          </a:p>
          <a:p>
            <a:pPr lvl="1" algn="just"/>
            <a:r>
              <a:rPr lang="en-US" sz="2000" i="1" dirty="0">
                <a:latin typeface="Times New Roman" pitchFamily="18" charset="0"/>
                <a:cs typeface="Times New Roman" pitchFamily="18" charset="0"/>
              </a:rPr>
              <a:t>In re Superior Crewboats, Inc.</a:t>
            </a:r>
            <a:r>
              <a:rPr lang="en-US" sz="2000" dirty="0">
                <a:latin typeface="Times New Roman" pitchFamily="18" charset="0"/>
                <a:cs typeface="Times New Roman" pitchFamily="18" charset="0"/>
              </a:rPr>
              <a:t>, 374 F.3d 330 (5</a:t>
            </a:r>
            <a:r>
              <a:rPr lang="en-US" sz="2000" baseline="30000" dirty="0">
                <a:latin typeface="Times New Roman" pitchFamily="18" charset="0"/>
                <a:cs typeface="Times New Roman" pitchFamily="18" charset="0"/>
              </a:rPr>
              <a:t>th</a:t>
            </a:r>
            <a:r>
              <a:rPr lang="en-US" sz="2000" dirty="0">
                <a:latin typeface="Times New Roman" pitchFamily="18" charset="0"/>
                <a:cs typeface="Times New Roman" pitchFamily="18" charset="0"/>
              </a:rPr>
              <a:t> Cir. </a:t>
            </a:r>
            <a:r>
              <a:rPr lang="en-US" sz="2000" dirty="0" smtClean="0">
                <a:latin typeface="Times New Roman" pitchFamily="18" charset="0"/>
                <a:cs typeface="Times New Roman" pitchFamily="18" charset="0"/>
              </a:rPr>
              <a:t>2004)</a:t>
            </a:r>
          </a:p>
          <a:p>
            <a:pPr marL="457200" lvl="1" indent="0" algn="just">
              <a:buNone/>
            </a:pPr>
            <a:endParaRPr lang="en-US" sz="2000" dirty="0" smtClean="0">
              <a:latin typeface="Times New Roman" pitchFamily="18" charset="0"/>
              <a:cs typeface="Times New Roman" pitchFamily="18" charset="0"/>
            </a:endParaRPr>
          </a:p>
          <a:p>
            <a:pPr lvl="1" algn="just"/>
            <a:r>
              <a:rPr lang="en-US" sz="2000" dirty="0">
                <a:latin typeface="Times New Roman" pitchFamily="18" charset="0"/>
                <a:cs typeface="Times New Roman" pitchFamily="18" charset="0"/>
              </a:rPr>
              <a:t>(1) the party is judicially estopped only if its position is clearly inconsistent with the previous one; </a:t>
            </a:r>
            <a:endParaRPr lang="en-US" sz="20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2) the court must have accepted the previous position; and </a:t>
            </a:r>
            <a:endParaRPr lang="en-US" sz="20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3) the non-disclosure must not have been inadvertent. </a:t>
            </a:r>
          </a:p>
          <a:p>
            <a:pPr lvl="1" algn="just"/>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47</a:t>
            </a:fld>
            <a:endParaRPr lang="en-US"/>
          </a:p>
        </p:txBody>
      </p:sp>
    </p:spTree>
    <p:extLst>
      <p:ext uri="{BB962C8B-B14F-4D97-AF65-F5344CB8AC3E}">
        <p14:creationId xmlns:p14="http://schemas.microsoft.com/office/powerpoint/2010/main" val="8119580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US" sz="2800" b="1" dirty="0" smtClean="0">
                <a:latin typeface="Times New Roman" panose="02020603050405020304" pitchFamily="18" charset="0"/>
                <a:cs typeface="Times New Roman" panose="02020603050405020304" pitchFamily="18" charset="0"/>
              </a:rPr>
              <a:t>B.R. 3002(a) &amp; (c)</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(Filing Proof of Claim or Interest)</a:t>
            </a:r>
            <a:endParaRPr lang="en-US" sz="2800"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867116"/>
              </p:ext>
            </p:extLst>
          </p:nvPr>
        </p:nvGraphicFramePr>
        <p:xfrm>
          <a:off x="457200" y="1600200"/>
          <a:ext cx="8229600" cy="5125720"/>
        </p:xfrm>
        <a:graphic>
          <a:graphicData uri="http://schemas.openxmlformats.org/drawingml/2006/table">
            <a:tbl>
              <a:tblPr firstRow="1" bandRow="1">
                <a:tableStyleId>{5C22544A-7EE6-4342-B048-85BDC9FD1C3A}</a:tableStyleId>
              </a:tblPr>
              <a:tblGrid>
                <a:gridCol w="1905000"/>
                <a:gridCol w="1828800"/>
                <a:gridCol w="2057400"/>
                <a:gridCol w="2438400"/>
              </a:tblGrid>
              <a:tr h="370840">
                <a:tc>
                  <a:txBody>
                    <a:bodyPr/>
                    <a:lstStyle/>
                    <a:p>
                      <a:pPr algn="ctr"/>
                      <a:r>
                        <a:rPr lang="en-US" dirty="0" smtClean="0">
                          <a:latin typeface="Times New Roman" panose="02020603050405020304" pitchFamily="18" charset="0"/>
                          <a:cs typeface="Times New Roman" panose="02020603050405020304" pitchFamily="18" charset="0"/>
                        </a:rPr>
                        <a:t>What</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How</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When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Observations</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Proof of claim by secured or</a:t>
                      </a:r>
                      <a:r>
                        <a:rPr lang="en-US" baseline="0" dirty="0" smtClean="0">
                          <a:latin typeface="Times New Roman" panose="02020603050405020304" pitchFamily="18" charset="0"/>
                          <a:cs typeface="Times New Roman" panose="02020603050405020304" pitchFamily="18" charset="0"/>
                        </a:rPr>
                        <a:t> unsecured creditor other than Govt. units</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Proof of Claim</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Chapter 13 – </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70 days after:</a:t>
                      </a:r>
                    </a:p>
                    <a:p>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Petition date or</a:t>
                      </a:r>
                    </a:p>
                    <a:p>
                      <a:pPr marL="0" indent="0">
                        <a:buFont typeface="Arial" panose="020B0604020202020204" pitchFamily="34" charset="0"/>
                        <a:buNone/>
                      </a:pPr>
                      <a:endParaRPr lang="en-US" baseline="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Date of the order of conversion to chapter 13</a:t>
                      </a:r>
                    </a:p>
                    <a:p>
                      <a:pPr marL="285750" indent="-285750">
                        <a:buFont typeface="Arial" panose="020B0604020202020204" pitchFamily="34" charset="0"/>
                        <a:buChar char="•"/>
                      </a:pPr>
                      <a:endParaRPr lang="en-US" baseline="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No change in bar date for Govt. units.</a:t>
                      </a:r>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Creditor (including secured</a:t>
                      </a:r>
                      <a:r>
                        <a:rPr lang="en-US" baseline="0" dirty="0" smtClean="0">
                          <a:latin typeface="Times New Roman" panose="02020603050405020304" pitchFamily="18" charset="0"/>
                          <a:cs typeface="Times New Roman" panose="02020603050405020304" pitchFamily="18" charset="0"/>
                        </a:rPr>
                        <a:t> creditor) must file a POC to have an allowed claim.</a:t>
                      </a:r>
                    </a:p>
                    <a:p>
                      <a:pPr marL="0" indent="0">
                        <a:buFont typeface="Arial" panose="020B0604020202020204" pitchFamily="34" charset="0"/>
                        <a:buNone/>
                      </a:pPr>
                      <a:endParaRPr lang="en-US" baseline="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  Bar date applies to secured creditors</a:t>
                      </a:r>
                    </a:p>
                    <a:p>
                      <a:pPr marL="285750" indent="-285750">
                        <a:buFont typeface="Arial" panose="020B0604020202020204" pitchFamily="34" charset="0"/>
                        <a:buChar char="•"/>
                      </a:pPr>
                      <a:endParaRPr lang="en-US" baseline="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“A lien that secures a claim against the debtor is not void due only to the failure of any entity to file a proof of claim.”</a:t>
                      </a:r>
                    </a:p>
                    <a:p>
                      <a:pPr marL="285750" indent="-285750">
                        <a:buFontTx/>
                        <a:buChar char="-"/>
                      </a:pPr>
                      <a:endParaRPr lang="en-US" dirty="0">
                        <a:latin typeface="Times New Roman" panose="02020603050405020304" pitchFamily="18" charset="0"/>
                        <a:cs typeface="Times New Roman" panose="02020603050405020304" pitchFamily="18" charset="0"/>
                      </a:endParaRPr>
                    </a:p>
                  </a:txBody>
                  <a:tcPr/>
                </a:tc>
              </a:tr>
            </a:tbl>
          </a:graphicData>
        </a:graphic>
      </p:graphicFrame>
      <p:sp>
        <p:nvSpPr>
          <p:cNvPr id="3" name="Slide Number Placeholder 2"/>
          <p:cNvSpPr>
            <a:spLocks noGrp="1"/>
          </p:cNvSpPr>
          <p:nvPr>
            <p:ph type="sldNum" sz="quarter" idx="12"/>
          </p:nvPr>
        </p:nvSpPr>
        <p:spPr/>
        <p:txBody>
          <a:bodyPr/>
          <a:lstStyle/>
          <a:p>
            <a:fld id="{8B9D0F5A-7AF7-4D12-827E-7C290E8F8E0D}" type="slidenum">
              <a:rPr lang="en-US" smtClean="0"/>
              <a:t>48</a:t>
            </a:fld>
            <a:endParaRPr lang="en-US"/>
          </a:p>
        </p:txBody>
      </p:sp>
    </p:spTree>
    <p:extLst>
      <p:ext uri="{BB962C8B-B14F-4D97-AF65-F5344CB8AC3E}">
        <p14:creationId xmlns:p14="http://schemas.microsoft.com/office/powerpoint/2010/main" val="14334182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US" sz="2800" b="1" dirty="0" smtClean="0">
                <a:latin typeface="Times New Roman" panose="02020603050405020304" pitchFamily="18" charset="0"/>
                <a:cs typeface="Times New Roman" panose="02020603050405020304" pitchFamily="18" charset="0"/>
              </a:rPr>
              <a:t>B.R. 3002(c)(7)</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(Filing Proof of Claim or Interest)</a:t>
            </a:r>
            <a:endParaRPr lang="en-US" sz="2800"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01794287"/>
              </p:ext>
            </p:extLst>
          </p:nvPr>
        </p:nvGraphicFramePr>
        <p:xfrm>
          <a:off x="457200" y="1600200"/>
          <a:ext cx="8229600" cy="4947920"/>
        </p:xfrm>
        <a:graphic>
          <a:graphicData uri="http://schemas.openxmlformats.org/drawingml/2006/table">
            <a:tbl>
              <a:tblPr firstRow="1" bandRow="1">
                <a:tableStyleId>{5C22544A-7EE6-4342-B048-85BDC9FD1C3A}</a:tableStyleId>
              </a:tblPr>
              <a:tblGrid>
                <a:gridCol w="1676400"/>
                <a:gridCol w="1371600"/>
                <a:gridCol w="2438400"/>
                <a:gridCol w="2743200"/>
              </a:tblGrid>
              <a:tr h="370840">
                <a:tc>
                  <a:txBody>
                    <a:bodyPr/>
                    <a:lstStyle/>
                    <a:p>
                      <a:pPr algn="ctr"/>
                      <a:r>
                        <a:rPr lang="en-US" dirty="0" smtClean="0">
                          <a:latin typeface="Times New Roman" panose="02020603050405020304" pitchFamily="18" charset="0"/>
                          <a:cs typeface="Times New Roman" panose="02020603050405020304" pitchFamily="18" charset="0"/>
                        </a:rPr>
                        <a:t>What</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How</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When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Observations</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Proof of claim by holder</a:t>
                      </a:r>
                      <a:r>
                        <a:rPr lang="en-US" baseline="0" dirty="0" smtClean="0">
                          <a:latin typeface="Times New Roman" panose="02020603050405020304" pitchFamily="18" charset="0"/>
                          <a:cs typeface="Times New Roman" panose="02020603050405020304" pitchFamily="18" charset="0"/>
                        </a:rPr>
                        <a:t> of a claim that is secured by a security interest in the </a:t>
                      </a:r>
                      <a:r>
                        <a:rPr lang="en-US" b="1" baseline="0" dirty="0" smtClean="0">
                          <a:latin typeface="Times New Roman" panose="02020603050405020304" pitchFamily="18" charset="0"/>
                          <a:cs typeface="Times New Roman" panose="02020603050405020304" pitchFamily="18" charset="0"/>
                        </a:rPr>
                        <a:t>debtor’s principal residence</a:t>
                      </a:r>
                      <a:endParaRPr lang="en-US" b="1"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Proof of Claim</a:t>
                      </a:r>
                      <a:r>
                        <a:rPr lang="en-US" baseline="0" dirty="0" smtClean="0">
                          <a:latin typeface="Times New Roman" panose="02020603050405020304" pitchFamily="18" charset="0"/>
                          <a:cs typeface="Times New Roman" panose="02020603050405020304" pitchFamily="18" charset="0"/>
                        </a:rPr>
                        <a:t> &amp; Attachments</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Chapter 13</a:t>
                      </a: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 70 days after</a:t>
                      </a:r>
                      <a:r>
                        <a:rPr lang="en-US" baseline="0" dirty="0" smtClean="0">
                          <a:latin typeface="Times New Roman" panose="02020603050405020304" pitchFamily="18" charset="0"/>
                          <a:cs typeface="Times New Roman" panose="02020603050405020304" pitchFamily="18" charset="0"/>
                        </a:rPr>
                        <a:t> order  for relief to file proof of claim and attachments required under B.R. 3001(c)(2)(c); and</a:t>
                      </a: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120 days after order for relief to file attachments required by B.R. 3001(c)(1) and (d) as a supplement to claim</a:t>
                      </a:r>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B.R.</a:t>
                      </a:r>
                      <a:r>
                        <a:rPr lang="en-US" baseline="0" dirty="0" smtClean="0">
                          <a:latin typeface="Times New Roman" panose="02020603050405020304" pitchFamily="18" charset="0"/>
                          <a:cs typeface="Times New Roman" panose="02020603050405020304" pitchFamily="18" charset="0"/>
                        </a:rPr>
                        <a:t> 3001(c)(2)(c) attachment is Mortgage Proof of Claim Attachment Form B410A and escrow statement if applicable.</a:t>
                      </a:r>
                    </a:p>
                    <a:p>
                      <a:pPr marL="0" indent="0">
                        <a:buFontTx/>
                        <a:buNone/>
                      </a:pPr>
                      <a:endParaRPr lang="en-US" baseline="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B.R. 3001(c)(1) requires a copy of the “writing” on which the claim is based.  </a:t>
                      </a:r>
                    </a:p>
                    <a:p>
                      <a:pPr marL="0" indent="0">
                        <a:buFontTx/>
                        <a:buNone/>
                      </a:pPr>
                      <a:endParaRPr lang="en-US" baseline="0" dirty="0" smtClean="0">
                        <a:latin typeface="Times New Roman" panose="02020603050405020304" pitchFamily="18" charset="0"/>
                        <a:cs typeface="Times New Roman" panose="02020603050405020304" pitchFamily="18" charset="0"/>
                      </a:endParaRPr>
                    </a:p>
                    <a:p>
                      <a:endParaRPr lang="en-US" baseline="0"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r>
            </a:tbl>
          </a:graphicData>
        </a:graphic>
      </p:graphicFrame>
      <p:sp>
        <p:nvSpPr>
          <p:cNvPr id="3" name="Slide Number Placeholder 2"/>
          <p:cNvSpPr>
            <a:spLocks noGrp="1"/>
          </p:cNvSpPr>
          <p:nvPr>
            <p:ph type="sldNum" sz="quarter" idx="12"/>
          </p:nvPr>
        </p:nvSpPr>
        <p:spPr/>
        <p:txBody>
          <a:bodyPr/>
          <a:lstStyle/>
          <a:p>
            <a:fld id="{8B9D0F5A-7AF7-4D12-827E-7C290E8F8E0D}" type="slidenum">
              <a:rPr lang="en-US" smtClean="0"/>
              <a:t>49</a:t>
            </a:fld>
            <a:endParaRPr lang="en-US"/>
          </a:p>
        </p:txBody>
      </p:sp>
    </p:spTree>
    <p:extLst>
      <p:ext uri="{BB962C8B-B14F-4D97-AF65-F5344CB8AC3E}">
        <p14:creationId xmlns:p14="http://schemas.microsoft.com/office/powerpoint/2010/main" val="23884401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No.1 </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7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400" b="1" dirty="0">
                <a:latin typeface="Times New Roman" pitchFamily="18" charset="0"/>
                <a:cs typeface="Times New Roman" pitchFamily="18" charset="0"/>
              </a:rPr>
              <a:t>Fifth Wheel: Does the debtor have any recourse after he reaffirms a secured claim that is cross-collateralized with another </a:t>
            </a:r>
            <a:r>
              <a:rPr lang="en-US" sz="2400" b="1" dirty="0" smtClean="0">
                <a:latin typeface="Times New Roman" pitchFamily="18" charset="0"/>
                <a:cs typeface="Times New Roman" pitchFamily="18" charset="0"/>
              </a:rPr>
              <a:t>debt </a:t>
            </a:r>
            <a:r>
              <a:rPr lang="en-US" sz="2400" b="1" dirty="0">
                <a:latin typeface="Times New Roman" pitchFamily="18" charset="0"/>
                <a:cs typeface="Times New Roman" pitchFamily="18" charset="0"/>
              </a:rPr>
              <a:t>he failed to reaffirm</a:t>
            </a:r>
            <a:r>
              <a:rPr lang="en-US" sz="2400" b="1" dirty="0" smtClean="0">
                <a:latin typeface="Times New Roman" pitchFamily="18" charset="0"/>
                <a:cs typeface="Times New Roman" pitchFamily="18" charset="0"/>
              </a:rPr>
              <a:t>?</a:t>
            </a:r>
          </a:p>
          <a:p>
            <a:pPr lvl="1" algn="just"/>
            <a:r>
              <a:rPr lang="en-US" sz="2000" dirty="0" smtClean="0">
                <a:latin typeface="Times New Roman" pitchFamily="18" charset="0"/>
                <a:cs typeface="Times New Roman" pitchFamily="18" charset="0"/>
              </a:rPr>
              <a:t>Debtor owns a car and a 5th Wheel</a:t>
            </a:r>
          </a:p>
          <a:p>
            <a:pPr lvl="1" algn="just"/>
            <a:r>
              <a:rPr lang="en-US" sz="2000" dirty="0" smtClean="0">
                <a:latin typeface="Times New Roman" pitchFamily="18" charset="0"/>
                <a:cs typeface="Times New Roman" pitchFamily="18" charset="0"/>
              </a:rPr>
              <a:t>Fifth Wheel is financed by Credit Union</a:t>
            </a:r>
          </a:p>
          <a:p>
            <a:pPr lvl="1" algn="just"/>
            <a:r>
              <a:rPr lang="en-US" sz="2000" dirty="0" smtClean="0">
                <a:latin typeface="Times New Roman" pitchFamily="18" charset="0"/>
                <a:cs typeface="Times New Roman" pitchFamily="18" charset="0"/>
              </a:rPr>
              <a:t>Also has unsecured loan at the Credit Union</a:t>
            </a:r>
          </a:p>
          <a:p>
            <a:pPr lvl="1" algn="just"/>
            <a:r>
              <a:rPr lang="en-US" sz="2000" dirty="0" smtClean="0">
                <a:latin typeface="Times New Roman" pitchFamily="18" charset="0"/>
                <a:cs typeface="Times New Roman" pitchFamily="18" charset="0"/>
              </a:rPr>
              <a:t>Fifth Wheel is reaffirmed 2 weeks after conclusion of § 341</a:t>
            </a:r>
          </a:p>
          <a:p>
            <a:pPr lvl="1" algn="just"/>
            <a:r>
              <a:rPr lang="en-US" sz="2000" dirty="0" smtClean="0">
                <a:latin typeface="Times New Roman" pitchFamily="18" charset="0"/>
                <a:cs typeface="Times New Roman" pitchFamily="18" charset="0"/>
              </a:rPr>
              <a:t>Discharge is granted</a:t>
            </a:r>
          </a:p>
          <a:p>
            <a:pPr lvl="1" algn="just"/>
            <a:r>
              <a:rPr lang="en-US" sz="2000" dirty="0" smtClean="0">
                <a:latin typeface="Times New Roman" pitchFamily="18" charset="0"/>
                <a:cs typeface="Times New Roman" pitchFamily="18" charset="0"/>
              </a:rPr>
              <a:t>Fifth Wheel is repossessed 2 weeks after discharge (due to cross- collateralization with unsecured debt that was not reaffirmed)</a:t>
            </a:r>
          </a:p>
          <a:p>
            <a:pPr lvl="1" algn="just"/>
            <a:r>
              <a:rPr lang="en-US" sz="2000" dirty="0" smtClean="0">
                <a:latin typeface="Times New Roman" pitchFamily="18" charset="0"/>
                <a:cs typeface="Times New Roman" pitchFamily="18" charset="0"/>
              </a:rPr>
              <a:t>Bank refuses payment arrangements.</a:t>
            </a:r>
          </a:p>
          <a:p>
            <a:pPr marL="0" indent="0" algn="just">
              <a:buNone/>
            </a:pP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5</a:t>
            </a:fld>
            <a:endParaRPr lang="en-US"/>
          </a:p>
        </p:txBody>
      </p:sp>
    </p:spTree>
    <p:extLst>
      <p:ext uri="{BB962C8B-B14F-4D97-AF65-F5344CB8AC3E}">
        <p14:creationId xmlns:p14="http://schemas.microsoft.com/office/powerpoint/2010/main" val="284715637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US" sz="2800" b="1" dirty="0" smtClean="0">
                <a:latin typeface="Times New Roman" panose="02020603050405020304" pitchFamily="18" charset="0"/>
                <a:cs typeface="Times New Roman" panose="02020603050405020304" pitchFamily="18" charset="0"/>
              </a:rPr>
              <a:t>B.R. 3002(c)(6)</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(Filing Proof of Claim or Interest)</a:t>
            </a:r>
            <a:endParaRPr lang="en-US" sz="2800"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4338572"/>
              </p:ext>
            </p:extLst>
          </p:nvPr>
        </p:nvGraphicFramePr>
        <p:xfrm>
          <a:off x="457200" y="1600200"/>
          <a:ext cx="8229600" cy="5770880"/>
        </p:xfrm>
        <a:graphic>
          <a:graphicData uri="http://schemas.openxmlformats.org/drawingml/2006/table">
            <a:tbl>
              <a:tblPr firstRow="1" bandRow="1">
                <a:tableStyleId>{5C22544A-7EE6-4342-B048-85BDC9FD1C3A}</a:tableStyleId>
              </a:tblPr>
              <a:tblGrid>
                <a:gridCol w="1676400"/>
                <a:gridCol w="1752600"/>
                <a:gridCol w="1981200"/>
                <a:gridCol w="2819400"/>
              </a:tblGrid>
              <a:tr h="370840">
                <a:tc>
                  <a:txBody>
                    <a:bodyPr/>
                    <a:lstStyle/>
                    <a:p>
                      <a:pPr algn="ctr"/>
                      <a:r>
                        <a:rPr lang="en-US" dirty="0" smtClean="0">
                          <a:latin typeface="Times New Roman" panose="02020603050405020304" pitchFamily="18" charset="0"/>
                          <a:cs typeface="Times New Roman" panose="02020603050405020304" pitchFamily="18" charset="0"/>
                        </a:rPr>
                        <a:t>What</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How</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When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Observations</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Proof of claim by creditor with insufficient notice of deadline</a:t>
                      </a:r>
                      <a:r>
                        <a:rPr lang="en-US" baseline="0" dirty="0" smtClean="0">
                          <a:latin typeface="Times New Roman" panose="02020603050405020304" pitchFamily="18" charset="0"/>
                          <a:cs typeface="Times New Roman" panose="02020603050405020304" pitchFamily="18" charset="0"/>
                        </a:rPr>
                        <a:t> to file claims.</a:t>
                      </a:r>
                      <a:endParaRPr lang="en-US" dirty="0">
                        <a:latin typeface="Times New Roman" panose="02020603050405020304" pitchFamily="18" charset="0"/>
                        <a:cs typeface="Times New Roman" panose="02020603050405020304" pitchFamily="18" charset="0"/>
                      </a:endParaRPr>
                    </a:p>
                  </a:txBody>
                  <a:tcPr/>
                </a:tc>
                <a:tc>
                  <a:txBody>
                    <a:bodyPr/>
                    <a:lstStyle/>
                    <a:p>
                      <a:r>
                        <a:rPr lang="en-US" dirty="0" smtClean="0">
                          <a:latin typeface="Times New Roman" panose="02020603050405020304" pitchFamily="18" charset="0"/>
                          <a:cs typeface="Times New Roman" panose="02020603050405020304" pitchFamily="18" charset="0"/>
                        </a:rPr>
                        <a:t>Motion to extend</a:t>
                      </a:r>
                      <a:r>
                        <a:rPr lang="en-US" baseline="0" dirty="0" smtClean="0">
                          <a:latin typeface="Times New Roman" panose="02020603050405020304" pitchFamily="18" charset="0"/>
                          <a:cs typeface="Times New Roman" panose="02020603050405020304" pitchFamily="18" charset="0"/>
                        </a:rPr>
                        <a:t> time for filing proof of claim, which must be granted before claim is filed.</a:t>
                      </a:r>
                      <a:endParaRPr lang="en-US"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Motion must be filed before or after bar date.</a:t>
                      </a:r>
                    </a:p>
                    <a:p>
                      <a:pPr marL="0" indent="0">
                        <a:buFont typeface="Arial" panose="020B0604020202020204" pitchFamily="34" charset="0"/>
                        <a:buNone/>
                      </a:pPr>
                      <a:endParaRPr lang="en-US" baseline="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Claim must be filed within 60 days after order is entered granting motion for extension to file the claim.</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Extension allowed if notice was insufficient to give creditor time to file claim:</a:t>
                      </a:r>
                    </a:p>
                    <a:p>
                      <a:pPr marL="0" indent="0">
                        <a:buFont typeface="Arial" panose="020B0604020202020204" pitchFamily="34" charset="0"/>
                        <a:buNone/>
                      </a:pPr>
                      <a:endParaRPr lang="en-US" baseline="0" dirty="0" smtClean="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 “because debtor failed to timely file the list of creditors’ names and addresses per B.R. 1007(a); or</a:t>
                      </a:r>
                    </a:p>
                    <a:p>
                      <a:pPr marL="457200" lvl="1" indent="0">
                        <a:buFont typeface="Arial" panose="020B0604020202020204" pitchFamily="34" charset="0"/>
                        <a:buNone/>
                      </a:pPr>
                      <a:endParaRPr lang="en-US" baseline="0" dirty="0" smtClean="0">
                        <a:latin typeface="Times New Roman" panose="02020603050405020304" pitchFamily="18" charset="0"/>
                        <a:cs typeface="Times New Roman" panose="02020603050405020304" pitchFamily="18" charset="0"/>
                      </a:endParaRPr>
                    </a:p>
                    <a:p>
                      <a:pPr marL="742950" lvl="1"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Notice was mailed to creditor at foreign address</a:t>
                      </a:r>
                    </a:p>
                    <a:p>
                      <a:pPr marL="0" indent="0">
                        <a:buFontTx/>
                        <a:buNone/>
                      </a:pPr>
                      <a:endParaRPr lang="en-US" baseline="0" dirty="0" smtClean="0">
                        <a:latin typeface="Times New Roman" panose="02020603050405020304" pitchFamily="18" charset="0"/>
                        <a:cs typeface="Times New Roman" panose="02020603050405020304" pitchFamily="18" charset="0"/>
                      </a:endParaRPr>
                    </a:p>
                    <a:p>
                      <a:endParaRPr lang="en-US" baseline="0"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r>
            </a:tbl>
          </a:graphicData>
        </a:graphic>
      </p:graphicFrame>
      <p:sp>
        <p:nvSpPr>
          <p:cNvPr id="3" name="Slide Number Placeholder 2"/>
          <p:cNvSpPr>
            <a:spLocks noGrp="1"/>
          </p:cNvSpPr>
          <p:nvPr>
            <p:ph type="sldNum" sz="quarter" idx="12"/>
          </p:nvPr>
        </p:nvSpPr>
        <p:spPr/>
        <p:txBody>
          <a:bodyPr/>
          <a:lstStyle/>
          <a:p>
            <a:fld id="{8B9D0F5A-7AF7-4D12-827E-7C290E8F8E0D}" type="slidenum">
              <a:rPr lang="en-US" smtClean="0"/>
              <a:t>50</a:t>
            </a:fld>
            <a:endParaRPr lang="en-US"/>
          </a:p>
        </p:txBody>
      </p:sp>
    </p:spTree>
    <p:extLst>
      <p:ext uri="{BB962C8B-B14F-4D97-AF65-F5344CB8AC3E}">
        <p14:creationId xmlns:p14="http://schemas.microsoft.com/office/powerpoint/2010/main" val="121305855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US" sz="2800" b="1" dirty="0" smtClean="0">
                <a:latin typeface="Times New Roman" panose="02020603050405020304" pitchFamily="18" charset="0"/>
                <a:cs typeface="Times New Roman" panose="02020603050405020304" pitchFamily="18" charset="0"/>
              </a:rPr>
              <a:t>B.R. 3007(a)</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(Objections to Claims)</a:t>
            </a:r>
            <a:endParaRPr lang="en-US" sz="2800"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8837591"/>
              </p:ext>
            </p:extLst>
          </p:nvPr>
        </p:nvGraphicFramePr>
        <p:xfrm>
          <a:off x="457200" y="1600200"/>
          <a:ext cx="8229600" cy="5770880"/>
        </p:xfrm>
        <a:graphic>
          <a:graphicData uri="http://schemas.openxmlformats.org/drawingml/2006/table">
            <a:tbl>
              <a:tblPr firstRow="1" bandRow="1">
                <a:tableStyleId>{5C22544A-7EE6-4342-B048-85BDC9FD1C3A}</a:tableStyleId>
              </a:tblPr>
              <a:tblGrid>
                <a:gridCol w="1295400"/>
                <a:gridCol w="1600200"/>
                <a:gridCol w="1752600"/>
                <a:gridCol w="3581400"/>
              </a:tblGrid>
              <a:tr h="370840">
                <a:tc>
                  <a:txBody>
                    <a:bodyPr/>
                    <a:lstStyle/>
                    <a:p>
                      <a:pPr algn="ctr"/>
                      <a:r>
                        <a:rPr lang="en-US" dirty="0" smtClean="0">
                          <a:latin typeface="Times New Roman" panose="02020603050405020304" pitchFamily="18" charset="0"/>
                          <a:cs typeface="Times New Roman" panose="02020603050405020304" pitchFamily="18" charset="0"/>
                        </a:rPr>
                        <a:t>What</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How</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When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Observations</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Objection to Proof of Claim</a:t>
                      </a:r>
                      <a:endParaRPr lang="en-US"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Objection; and </a:t>
                      </a:r>
                    </a:p>
                    <a:p>
                      <a:pPr marL="285750" indent="-285750">
                        <a:buFont typeface="Arial" panose="020B0604020202020204" pitchFamily="34" charset="0"/>
                        <a:buChar char="•"/>
                      </a:pP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Notice of Objection </a:t>
                      </a:r>
                      <a:endParaRPr lang="en-US"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Serve</a:t>
                      </a:r>
                      <a:r>
                        <a:rPr lang="en-US" baseline="0" dirty="0" smtClean="0">
                          <a:latin typeface="Times New Roman" panose="02020603050405020304" pitchFamily="18" charset="0"/>
                          <a:cs typeface="Times New Roman" panose="02020603050405020304" pitchFamily="18" charset="0"/>
                        </a:rPr>
                        <a:t> at least 30 days before:</a:t>
                      </a:r>
                    </a:p>
                    <a:p>
                      <a:pPr marL="285750" indent="-285750">
                        <a:buFont typeface="Arial" panose="020B0604020202020204" pitchFamily="34" charset="0"/>
                        <a:buChar char="•"/>
                      </a:pPr>
                      <a:endParaRPr lang="en-US" baseline="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Any scheduled hearing on the objection, or</a:t>
                      </a:r>
                    </a:p>
                    <a:p>
                      <a:pPr marL="285750" indent="-285750">
                        <a:buFont typeface="Arial" panose="020B0604020202020204" pitchFamily="34" charset="0"/>
                        <a:buChar char="•"/>
                      </a:pPr>
                      <a:endParaRPr lang="en-US" baseline="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Any deadline for claimant to request hearing</a:t>
                      </a:r>
                      <a:endParaRPr lang="en-US"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For service on U.S., mail copy to:</a:t>
                      </a:r>
                    </a:p>
                    <a:p>
                      <a:pPr marL="742950" lvl="1"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Civil process clerk at U.S. Attorney for district;</a:t>
                      </a:r>
                    </a:p>
                    <a:p>
                      <a:pPr marL="742950" lvl="1"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U.S. Attorney General, Washington D.C.</a:t>
                      </a:r>
                    </a:p>
                    <a:p>
                      <a:pPr marL="742950" lvl="1"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Affected agency or officer; and</a:t>
                      </a:r>
                    </a:p>
                    <a:p>
                      <a:pPr marL="742950" lvl="1"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If agency is a corp., to the attention of an officer or agent authorized to accept service of process.</a:t>
                      </a:r>
                    </a:p>
                    <a:p>
                      <a:pPr marL="742950" lvl="1" indent="-285750">
                        <a:buFont typeface="Arial" panose="020B0604020202020204" pitchFamily="34" charset="0"/>
                        <a:buChar char="•"/>
                      </a:pPr>
                      <a:endParaRPr lang="en-US" baseline="0" dirty="0" smtClean="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For service on insured depository institution: </a:t>
                      </a:r>
                    </a:p>
                    <a:p>
                      <a:pPr marL="742950" lvl="1"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Send by certified mail addressed to an officer.</a:t>
                      </a:r>
                    </a:p>
                    <a:p>
                      <a:endParaRPr lang="en-US" baseline="0"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r>
            </a:tbl>
          </a:graphicData>
        </a:graphic>
      </p:graphicFrame>
      <p:sp>
        <p:nvSpPr>
          <p:cNvPr id="3" name="Slide Number Placeholder 2"/>
          <p:cNvSpPr>
            <a:spLocks noGrp="1"/>
          </p:cNvSpPr>
          <p:nvPr>
            <p:ph type="sldNum" sz="quarter" idx="12"/>
          </p:nvPr>
        </p:nvSpPr>
        <p:spPr/>
        <p:txBody>
          <a:bodyPr/>
          <a:lstStyle/>
          <a:p>
            <a:fld id="{8B9D0F5A-7AF7-4D12-827E-7C290E8F8E0D}" type="slidenum">
              <a:rPr lang="en-US" smtClean="0"/>
              <a:t>51</a:t>
            </a:fld>
            <a:endParaRPr lang="en-US"/>
          </a:p>
        </p:txBody>
      </p:sp>
    </p:spTree>
    <p:extLst>
      <p:ext uri="{BB962C8B-B14F-4D97-AF65-F5344CB8AC3E}">
        <p14:creationId xmlns:p14="http://schemas.microsoft.com/office/powerpoint/2010/main" val="27059717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US" sz="2800" b="1" dirty="0" smtClean="0">
                <a:latin typeface="Times New Roman" panose="02020603050405020304" pitchFamily="18" charset="0"/>
                <a:cs typeface="Times New Roman" panose="02020603050405020304" pitchFamily="18" charset="0"/>
              </a:rPr>
              <a:t>B. R. 3012(a) &amp; (b)</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(Determining Amount of Secured &amp; Priority Claims)</a:t>
            </a:r>
            <a:endParaRPr lang="en-US" sz="2800"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98104519"/>
              </p:ext>
            </p:extLst>
          </p:nvPr>
        </p:nvGraphicFramePr>
        <p:xfrm>
          <a:off x="457200" y="1600200"/>
          <a:ext cx="8229600" cy="4399280"/>
        </p:xfrm>
        <a:graphic>
          <a:graphicData uri="http://schemas.openxmlformats.org/drawingml/2006/table">
            <a:tbl>
              <a:tblPr firstRow="1" bandRow="1">
                <a:tableStyleId>{5C22544A-7EE6-4342-B048-85BDC9FD1C3A}</a:tableStyleId>
              </a:tblPr>
              <a:tblGrid>
                <a:gridCol w="1600200"/>
                <a:gridCol w="1752600"/>
                <a:gridCol w="2590800"/>
                <a:gridCol w="2286000"/>
              </a:tblGrid>
              <a:tr h="370840">
                <a:tc>
                  <a:txBody>
                    <a:bodyPr/>
                    <a:lstStyle/>
                    <a:p>
                      <a:pPr algn="ctr"/>
                      <a:r>
                        <a:rPr lang="en-US" dirty="0" smtClean="0">
                          <a:latin typeface="Times New Roman" panose="02020603050405020304" pitchFamily="18" charset="0"/>
                          <a:cs typeface="Times New Roman" panose="02020603050405020304" pitchFamily="18" charset="0"/>
                        </a:rPr>
                        <a:t>What</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How</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When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Observations</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Determination of </a:t>
                      </a:r>
                      <a:r>
                        <a:rPr lang="en-US" baseline="0" dirty="0" smtClean="0">
                          <a:latin typeface="Times New Roman" panose="02020603050405020304" pitchFamily="18" charset="0"/>
                          <a:cs typeface="Times New Roman" panose="02020603050405020304" pitchFamily="18" charset="0"/>
                        </a:rPr>
                        <a:t> secured claim under §506(a), claims of </a:t>
                      </a:r>
                      <a:r>
                        <a:rPr lang="en-US" b="1" baseline="0" dirty="0" smtClean="0">
                          <a:latin typeface="Times New Roman" panose="02020603050405020304" pitchFamily="18" charset="0"/>
                          <a:cs typeface="Times New Roman" panose="02020603050405020304" pitchFamily="18" charset="0"/>
                        </a:rPr>
                        <a:t>Non Govt. </a:t>
                      </a:r>
                      <a:r>
                        <a:rPr lang="en-US" baseline="0" dirty="0" smtClean="0">
                          <a:latin typeface="Times New Roman" panose="02020603050405020304" pitchFamily="18" charset="0"/>
                          <a:cs typeface="Times New Roman" panose="02020603050405020304" pitchFamily="18" charset="0"/>
                        </a:rPr>
                        <a:t>units.</a:t>
                      </a:r>
                      <a:endParaRPr lang="en-US"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Motion;</a:t>
                      </a:r>
                      <a:r>
                        <a:rPr lang="en-US" baseline="0" dirty="0" smtClean="0">
                          <a:latin typeface="Times New Roman" panose="02020603050405020304" pitchFamily="18" charset="0"/>
                          <a:cs typeface="Times New Roman" panose="02020603050405020304" pitchFamily="18" charset="0"/>
                        </a:rPr>
                        <a:t> or</a:t>
                      </a:r>
                    </a:p>
                    <a:p>
                      <a:pPr marL="0" indent="0">
                        <a:buFont typeface="Arial" panose="020B0604020202020204" pitchFamily="34" charset="0"/>
                        <a:buNone/>
                      </a:pPr>
                      <a:endParaRPr lang="en-US" baseline="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Objection to Claim; </a:t>
                      </a:r>
                    </a:p>
                    <a:p>
                      <a:pPr marL="0" indent="0">
                        <a:buFont typeface="Arial" panose="020B0604020202020204" pitchFamily="34" charset="0"/>
                        <a:buNone/>
                      </a:pPr>
                      <a:endParaRPr lang="en-US" baseline="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In plan.</a:t>
                      </a:r>
                    </a:p>
                    <a:p>
                      <a:pPr marL="0" indent="0">
                        <a:buFont typeface="Arial" panose="020B0604020202020204" pitchFamily="34" charset="0"/>
                        <a:buNone/>
                      </a:pPr>
                      <a:endParaRPr lang="en-US" baseline="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But not by adversary proceeding, B.R. 7001(2)</a:t>
                      </a: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If by motion, give at least 7 days</a:t>
                      </a:r>
                      <a:r>
                        <a:rPr lang="en-US" baseline="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notice</a:t>
                      </a:r>
                      <a:r>
                        <a:rPr lang="en-US" baseline="0" dirty="0" smtClean="0">
                          <a:latin typeface="Times New Roman" panose="02020603050405020304" pitchFamily="18" charset="0"/>
                          <a:cs typeface="Times New Roman" panose="02020603050405020304" pitchFamily="18" charset="0"/>
                        </a:rPr>
                        <a:t> per B.R. 9006(d) or notice required by local rules.</a:t>
                      </a: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If by objection to claim, provide 30 days notice B.R. 3007;</a:t>
                      </a: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If in Plan, 21 days notice of deadline to object to confirmation and 28 days notice of confirmation B.R. 2002</a:t>
                      </a:r>
                      <a:endParaRPr lang="en-US"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Upon confirmation, “any determination in the plan made under B.R. 3012 about the amount of a secured claim is binding on the holder of the claim . . .”</a:t>
                      </a:r>
                    </a:p>
                    <a:p>
                      <a:endParaRPr lang="en-US" baseline="0"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r>
            </a:tbl>
          </a:graphicData>
        </a:graphic>
      </p:graphicFrame>
      <p:sp>
        <p:nvSpPr>
          <p:cNvPr id="3" name="Slide Number Placeholder 2"/>
          <p:cNvSpPr>
            <a:spLocks noGrp="1"/>
          </p:cNvSpPr>
          <p:nvPr>
            <p:ph type="sldNum" sz="quarter" idx="12"/>
          </p:nvPr>
        </p:nvSpPr>
        <p:spPr/>
        <p:txBody>
          <a:bodyPr/>
          <a:lstStyle/>
          <a:p>
            <a:fld id="{8B9D0F5A-7AF7-4D12-827E-7C290E8F8E0D}" type="slidenum">
              <a:rPr lang="en-US" smtClean="0"/>
              <a:t>52</a:t>
            </a:fld>
            <a:endParaRPr lang="en-US"/>
          </a:p>
        </p:txBody>
      </p:sp>
    </p:spTree>
    <p:extLst>
      <p:ext uri="{BB962C8B-B14F-4D97-AF65-F5344CB8AC3E}">
        <p14:creationId xmlns:p14="http://schemas.microsoft.com/office/powerpoint/2010/main" val="372523576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US" sz="2800" b="1" dirty="0" smtClean="0">
                <a:latin typeface="Times New Roman" panose="02020603050405020304" pitchFamily="18" charset="0"/>
                <a:cs typeface="Times New Roman" panose="02020603050405020304" pitchFamily="18" charset="0"/>
              </a:rPr>
              <a:t>B. R. 3012(a) &amp; (c)</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(Determining Amount of Secured &amp; Priority Claims)</a:t>
            </a:r>
            <a:endParaRPr lang="en-US" sz="2800"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85565139"/>
              </p:ext>
            </p:extLst>
          </p:nvPr>
        </p:nvGraphicFramePr>
        <p:xfrm>
          <a:off x="457200" y="1600200"/>
          <a:ext cx="8229600" cy="4947920"/>
        </p:xfrm>
        <a:graphic>
          <a:graphicData uri="http://schemas.openxmlformats.org/drawingml/2006/table">
            <a:tbl>
              <a:tblPr firstRow="1" bandRow="1">
                <a:tableStyleId>{5C22544A-7EE6-4342-B048-85BDC9FD1C3A}</a:tableStyleId>
              </a:tblPr>
              <a:tblGrid>
                <a:gridCol w="1524000"/>
                <a:gridCol w="1447800"/>
                <a:gridCol w="3048000"/>
                <a:gridCol w="2209800"/>
              </a:tblGrid>
              <a:tr h="370840">
                <a:tc>
                  <a:txBody>
                    <a:bodyPr/>
                    <a:lstStyle/>
                    <a:p>
                      <a:pPr algn="ctr"/>
                      <a:r>
                        <a:rPr lang="en-US" dirty="0" smtClean="0">
                          <a:latin typeface="Times New Roman" panose="02020603050405020304" pitchFamily="18" charset="0"/>
                          <a:cs typeface="Times New Roman" panose="02020603050405020304" pitchFamily="18" charset="0"/>
                        </a:rPr>
                        <a:t>What</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How</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When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Observations</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Determination of </a:t>
                      </a:r>
                      <a:r>
                        <a:rPr lang="en-US" baseline="0" dirty="0" smtClean="0">
                          <a:latin typeface="Times New Roman" panose="02020603050405020304" pitchFamily="18" charset="0"/>
                          <a:cs typeface="Times New Roman" panose="02020603050405020304" pitchFamily="18" charset="0"/>
                        </a:rPr>
                        <a:t> secured claim under §506(a), claims of  </a:t>
                      </a:r>
                      <a:r>
                        <a:rPr lang="en-US" b="1" baseline="0" dirty="0" smtClean="0">
                          <a:latin typeface="Times New Roman" panose="02020603050405020304" pitchFamily="18" charset="0"/>
                          <a:cs typeface="Times New Roman" panose="02020603050405020304" pitchFamily="18" charset="0"/>
                        </a:rPr>
                        <a:t>Govt. </a:t>
                      </a:r>
                      <a:r>
                        <a:rPr lang="en-US" baseline="0" dirty="0" smtClean="0">
                          <a:latin typeface="Times New Roman" panose="02020603050405020304" pitchFamily="18" charset="0"/>
                          <a:cs typeface="Times New Roman" panose="02020603050405020304" pitchFamily="18" charset="0"/>
                        </a:rPr>
                        <a:t>units.</a:t>
                      </a:r>
                      <a:endParaRPr lang="en-US"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Motion;</a:t>
                      </a:r>
                      <a:r>
                        <a:rPr lang="en-US" baseline="0" dirty="0" smtClean="0">
                          <a:latin typeface="Times New Roman" panose="02020603050405020304" pitchFamily="18" charset="0"/>
                          <a:cs typeface="Times New Roman" panose="02020603050405020304" pitchFamily="18" charset="0"/>
                        </a:rPr>
                        <a:t> or</a:t>
                      </a:r>
                    </a:p>
                    <a:p>
                      <a:pPr marL="0" indent="0">
                        <a:buFont typeface="Arial" panose="020B0604020202020204" pitchFamily="34" charset="0"/>
                        <a:buNone/>
                      </a:pPr>
                      <a:endParaRPr lang="en-US" baseline="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Objection to Claim.</a:t>
                      </a:r>
                    </a:p>
                  </a:txBody>
                  <a:tcPr/>
                </a:tc>
                <a:tc>
                  <a:txBody>
                    <a:bodyPr/>
                    <a:lstStyle/>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File after:</a:t>
                      </a:r>
                    </a:p>
                    <a:p>
                      <a:pPr marL="0" indent="0">
                        <a:buFont typeface="Arial" panose="020B0604020202020204" pitchFamily="34" charset="0"/>
                        <a:buNone/>
                      </a:pP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Govt. unit files claim</a:t>
                      </a:r>
                      <a:r>
                        <a:rPr lang="en-US" baseline="0" dirty="0" smtClean="0">
                          <a:latin typeface="Times New Roman" panose="02020603050405020304" pitchFamily="18" charset="0"/>
                          <a:cs typeface="Times New Roman" panose="02020603050405020304" pitchFamily="18" charset="0"/>
                        </a:rPr>
                        <a:t>; or </a:t>
                      </a: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Time for filing claim under B.R. 3002(c)(1) has expired.</a:t>
                      </a:r>
                    </a:p>
                    <a:p>
                      <a:pPr marL="0" indent="0">
                        <a:buFont typeface="Arial" panose="020B0604020202020204" pitchFamily="34" charset="0"/>
                        <a:buNone/>
                      </a:pP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If by motion, give at least 7 days notice</a:t>
                      </a:r>
                      <a:r>
                        <a:rPr lang="en-US" baseline="0" dirty="0" smtClean="0">
                          <a:latin typeface="Times New Roman" panose="02020603050405020304" pitchFamily="18" charset="0"/>
                          <a:cs typeface="Times New Roman" panose="02020603050405020304" pitchFamily="18" charset="0"/>
                        </a:rPr>
                        <a:t> per B.R. 9006(d) or notice required by local rules.</a:t>
                      </a:r>
                    </a:p>
                    <a:p>
                      <a:pPr marL="0" indent="0">
                        <a:buFont typeface="Arial" panose="020B0604020202020204" pitchFamily="34" charset="0"/>
                        <a:buNone/>
                      </a:pPr>
                      <a:endParaRPr lang="en-US" baseline="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If by objection to claim, provide 30 days notice B.R. 3007</a:t>
                      </a:r>
                    </a:p>
                  </a:txBody>
                  <a:tcPr/>
                </a:tc>
                <a:tc>
                  <a:txBody>
                    <a:bodyPr/>
                    <a:lstStyle/>
                    <a:p>
                      <a:r>
                        <a:rPr lang="en-US" baseline="0" dirty="0" smtClean="0">
                          <a:latin typeface="Times New Roman" panose="02020603050405020304" pitchFamily="18" charset="0"/>
                          <a:cs typeface="Times New Roman" panose="02020603050405020304" pitchFamily="18" charset="0"/>
                        </a:rPr>
                        <a:t>Claims bar date in B.R. 3002(c)(1) for Govt. units is not changed.</a:t>
                      </a:r>
                    </a:p>
                    <a:p>
                      <a:endParaRPr lang="en-US" baseline="0" dirty="0" smtClean="0">
                        <a:latin typeface="Times New Roman" panose="02020603050405020304" pitchFamily="18" charset="0"/>
                        <a:cs typeface="Times New Roman" panose="02020603050405020304" pitchFamily="18" charset="0"/>
                      </a:endParaRPr>
                    </a:p>
                    <a:p>
                      <a:r>
                        <a:rPr lang="en-US" baseline="0" dirty="0" smtClean="0">
                          <a:latin typeface="Times New Roman" panose="02020603050405020304" pitchFamily="18" charset="0"/>
                          <a:cs typeface="Times New Roman" panose="02020603050405020304" pitchFamily="18" charset="0"/>
                        </a:rPr>
                        <a:t>Amount of secured claim of Govt. units cannot be determined in plan.</a:t>
                      </a:r>
                    </a:p>
                    <a:p>
                      <a:endParaRPr lang="en-US" baseline="0"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r>
            </a:tbl>
          </a:graphicData>
        </a:graphic>
      </p:graphicFrame>
      <p:sp>
        <p:nvSpPr>
          <p:cNvPr id="3" name="Slide Number Placeholder 2"/>
          <p:cNvSpPr>
            <a:spLocks noGrp="1"/>
          </p:cNvSpPr>
          <p:nvPr>
            <p:ph type="sldNum" sz="quarter" idx="12"/>
          </p:nvPr>
        </p:nvSpPr>
        <p:spPr/>
        <p:txBody>
          <a:bodyPr/>
          <a:lstStyle/>
          <a:p>
            <a:fld id="{8B9D0F5A-7AF7-4D12-827E-7C290E8F8E0D}" type="slidenum">
              <a:rPr lang="en-US" smtClean="0"/>
              <a:t>53</a:t>
            </a:fld>
            <a:endParaRPr lang="en-US"/>
          </a:p>
        </p:txBody>
      </p:sp>
    </p:spTree>
    <p:extLst>
      <p:ext uri="{BB962C8B-B14F-4D97-AF65-F5344CB8AC3E}">
        <p14:creationId xmlns:p14="http://schemas.microsoft.com/office/powerpoint/2010/main" val="20845768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US" sz="2800" b="1" dirty="0" smtClean="0">
                <a:latin typeface="Times New Roman" panose="02020603050405020304" pitchFamily="18" charset="0"/>
                <a:cs typeface="Times New Roman" panose="02020603050405020304" pitchFamily="18" charset="0"/>
              </a:rPr>
              <a:t>B. R. 3012(a) &amp; (b)</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(Determining Amount of Secured &amp; Priority Claims)</a:t>
            </a:r>
            <a:endParaRPr lang="en-US" sz="2800"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80269131"/>
              </p:ext>
            </p:extLst>
          </p:nvPr>
        </p:nvGraphicFramePr>
        <p:xfrm>
          <a:off x="457200" y="1600200"/>
          <a:ext cx="8229600" cy="4124960"/>
        </p:xfrm>
        <a:graphic>
          <a:graphicData uri="http://schemas.openxmlformats.org/drawingml/2006/table">
            <a:tbl>
              <a:tblPr firstRow="1" bandRow="1">
                <a:tableStyleId>{5C22544A-7EE6-4342-B048-85BDC9FD1C3A}</a:tableStyleId>
              </a:tblPr>
              <a:tblGrid>
                <a:gridCol w="1676400"/>
                <a:gridCol w="1676400"/>
                <a:gridCol w="2590800"/>
                <a:gridCol w="2286000"/>
              </a:tblGrid>
              <a:tr h="370840">
                <a:tc>
                  <a:txBody>
                    <a:bodyPr/>
                    <a:lstStyle/>
                    <a:p>
                      <a:pPr algn="ctr"/>
                      <a:r>
                        <a:rPr lang="en-US" dirty="0" smtClean="0">
                          <a:latin typeface="Times New Roman" panose="02020603050405020304" pitchFamily="18" charset="0"/>
                          <a:cs typeface="Times New Roman" panose="02020603050405020304" pitchFamily="18" charset="0"/>
                        </a:rPr>
                        <a:t>What</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How</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When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Observations</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Determining</a:t>
                      </a:r>
                      <a:r>
                        <a:rPr lang="en-US" baseline="0" dirty="0" smtClean="0">
                          <a:latin typeface="Times New Roman" panose="02020603050405020304" pitchFamily="18" charset="0"/>
                          <a:cs typeface="Times New Roman" panose="02020603050405020304" pitchFamily="18" charset="0"/>
                        </a:rPr>
                        <a:t> amount entitled to priority.</a:t>
                      </a:r>
                      <a:endParaRPr lang="en-US"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Motion;</a:t>
                      </a:r>
                      <a:r>
                        <a:rPr lang="en-US" baseline="0" dirty="0" smtClean="0">
                          <a:latin typeface="Times New Roman" panose="02020603050405020304" pitchFamily="18" charset="0"/>
                          <a:cs typeface="Times New Roman" panose="02020603050405020304" pitchFamily="18" charset="0"/>
                        </a:rPr>
                        <a:t> or</a:t>
                      </a:r>
                    </a:p>
                    <a:p>
                      <a:pPr marL="0" indent="0">
                        <a:buFont typeface="Arial" panose="020B0604020202020204" pitchFamily="34" charset="0"/>
                        <a:buNone/>
                      </a:pPr>
                      <a:endParaRPr lang="en-US" baseline="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Objection to Claim.</a:t>
                      </a:r>
                    </a:p>
                  </a:txBody>
                  <a:tcPr/>
                </a:tc>
                <a:tc>
                  <a:txBody>
                    <a:bodyPr/>
                    <a:lstStyle/>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File motion</a:t>
                      </a:r>
                      <a:r>
                        <a:rPr lang="en-US" baseline="0" dirty="0" smtClean="0">
                          <a:latin typeface="Times New Roman" panose="02020603050405020304" pitchFamily="18" charset="0"/>
                          <a:cs typeface="Times New Roman" panose="02020603050405020304" pitchFamily="18" charset="0"/>
                        </a:rPr>
                        <a:t> or objection after claim has been filed.</a:t>
                      </a:r>
                    </a:p>
                    <a:p>
                      <a:pPr marL="0" indent="0">
                        <a:buFont typeface="Arial" panose="020B0604020202020204" pitchFamily="34" charset="0"/>
                        <a:buNone/>
                      </a:pP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If by motion, give at least 7 days notice</a:t>
                      </a:r>
                      <a:r>
                        <a:rPr lang="en-US" baseline="0" dirty="0" smtClean="0">
                          <a:latin typeface="Times New Roman" panose="02020603050405020304" pitchFamily="18" charset="0"/>
                          <a:cs typeface="Times New Roman" panose="02020603050405020304" pitchFamily="18" charset="0"/>
                        </a:rPr>
                        <a:t> per B.R. 9006(d) or notice required by local rules.</a:t>
                      </a:r>
                    </a:p>
                    <a:p>
                      <a:pPr marL="0" indent="0">
                        <a:buFont typeface="Arial" panose="020B0604020202020204" pitchFamily="34" charset="0"/>
                        <a:buNone/>
                      </a:pPr>
                      <a:endParaRPr lang="en-US" baseline="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If by objection to claim, provide 30 days notice B.R. 3007</a:t>
                      </a:r>
                    </a:p>
                  </a:txBody>
                  <a:tcPr/>
                </a:tc>
                <a:tc>
                  <a:txBody>
                    <a:bodyPr/>
                    <a:lstStyle/>
                    <a:p>
                      <a:r>
                        <a:rPr lang="en-US" baseline="0" dirty="0" smtClean="0">
                          <a:latin typeface="Times New Roman" panose="02020603050405020304" pitchFamily="18" charset="0"/>
                          <a:cs typeface="Times New Roman" panose="02020603050405020304" pitchFamily="18" charset="0"/>
                        </a:rPr>
                        <a:t>Amount of claim entitled to priority cannot be determined in the plan.</a:t>
                      </a:r>
                    </a:p>
                    <a:p>
                      <a:endParaRPr lang="en-US" baseline="0"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r>
            </a:tbl>
          </a:graphicData>
        </a:graphic>
      </p:graphicFrame>
      <p:sp>
        <p:nvSpPr>
          <p:cNvPr id="3" name="Slide Number Placeholder 2"/>
          <p:cNvSpPr>
            <a:spLocks noGrp="1"/>
          </p:cNvSpPr>
          <p:nvPr>
            <p:ph type="sldNum" sz="quarter" idx="12"/>
          </p:nvPr>
        </p:nvSpPr>
        <p:spPr/>
        <p:txBody>
          <a:bodyPr/>
          <a:lstStyle/>
          <a:p>
            <a:fld id="{8B9D0F5A-7AF7-4D12-827E-7C290E8F8E0D}" type="slidenum">
              <a:rPr lang="en-US" smtClean="0"/>
              <a:t>54</a:t>
            </a:fld>
            <a:endParaRPr lang="en-US"/>
          </a:p>
        </p:txBody>
      </p:sp>
    </p:spTree>
    <p:extLst>
      <p:ext uri="{BB962C8B-B14F-4D97-AF65-F5344CB8AC3E}">
        <p14:creationId xmlns:p14="http://schemas.microsoft.com/office/powerpoint/2010/main" val="424907195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US" sz="2800" b="1" dirty="0" smtClean="0">
                <a:latin typeface="Times New Roman" panose="02020603050405020304" pitchFamily="18" charset="0"/>
                <a:cs typeface="Times New Roman" panose="02020603050405020304" pitchFamily="18" charset="0"/>
              </a:rPr>
              <a:t>B. R. 3015(f)</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(Objection to Confirmation)</a:t>
            </a:r>
            <a:endParaRPr lang="en-US" sz="2800"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75105535"/>
              </p:ext>
            </p:extLst>
          </p:nvPr>
        </p:nvGraphicFramePr>
        <p:xfrm>
          <a:off x="457200" y="1600200"/>
          <a:ext cx="8229600" cy="4124960"/>
        </p:xfrm>
        <a:graphic>
          <a:graphicData uri="http://schemas.openxmlformats.org/drawingml/2006/table">
            <a:tbl>
              <a:tblPr firstRow="1" bandRow="1">
                <a:tableStyleId>{5C22544A-7EE6-4342-B048-85BDC9FD1C3A}</a:tableStyleId>
              </a:tblPr>
              <a:tblGrid>
                <a:gridCol w="1676400"/>
                <a:gridCol w="1676400"/>
                <a:gridCol w="2209800"/>
                <a:gridCol w="2667000"/>
              </a:tblGrid>
              <a:tr h="370840">
                <a:tc>
                  <a:txBody>
                    <a:bodyPr/>
                    <a:lstStyle/>
                    <a:p>
                      <a:pPr algn="ctr"/>
                      <a:r>
                        <a:rPr lang="en-US" dirty="0" smtClean="0">
                          <a:latin typeface="Times New Roman" panose="02020603050405020304" pitchFamily="18" charset="0"/>
                          <a:cs typeface="Times New Roman" panose="02020603050405020304" pitchFamily="18" charset="0"/>
                        </a:rPr>
                        <a:t>What</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How</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When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Observations</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Objection to confirmation</a:t>
                      </a:r>
                      <a:endParaRPr lang="en-US"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Objection to plan</a:t>
                      </a:r>
                    </a:p>
                  </a:txBody>
                  <a:tcPr/>
                </a:tc>
                <a:tc>
                  <a:txBody>
                    <a:bodyPr/>
                    <a:lstStyle/>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File objection at least</a:t>
                      </a:r>
                      <a:r>
                        <a:rPr lang="en-US" baseline="0" dirty="0" smtClean="0">
                          <a:latin typeface="Times New Roman" panose="02020603050405020304" pitchFamily="18" charset="0"/>
                          <a:cs typeface="Times New Roman" panose="02020603050405020304" pitchFamily="18" charset="0"/>
                        </a:rPr>
                        <a:t> 7 days before the date set for hearing on confirmation unless court orders otherwise.</a:t>
                      </a:r>
                    </a:p>
                  </a:txBody>
                  <a:tcPr/>
                </a:tc>
                <a:tc>
                  <a:txBody>
                    <a:bodyPr/>
                    <a:lstStyle/>
                    <a:p>
                      <a:r>
                        <a:rPr lang="en-US" baseline="0" dirty="0" smtClean="0">
                          <a:latin typeface="Times New Roman" panose="02020603050405020304" pitchFamily="18" charset="0"/>
                          <a:cs typeface="Times New Roman" panose="02020603050405020304" pitchFamily="18" charset="0"/>
                        </a:rPr>
                        <a:t>Creditors get:</a:t>
                      </a:r>
                    </a:p>
                    <a:p>
                      <a:endParaRPr lang="en-US" baseline="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21 days notice of the deadline to file objections to confirmation, B.R. 2002(a)(9); and</a:t>
                      </a:r>
                    </a:p>
                    <a:p>
                      <a:pPr marL="0" indent="0">
                        <a:buFont typeface="Arial" panose="020B0604020202020204" pitchFamily="34" charset="0"/>
                        <a:buNone/>
                      </a:pPr>
                      <a:endParaRPr lang="en-US" baseline="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28 days’ notice of the confirmation hearing. B.R. 2002(b)(3).</a:t>
                      </a:r>
                    </a:p>
                    <a:p>
                      <a:endParaRPr lang="en-US" dirty="0">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r>
            </a:tbl>
          </a:graphicData>
        </a:graphic>
      </p:graphicFrame>
      <p:sp>
        <p:nvSpPr>
          <p:cNvPr id="3" name="Slide Number Placeholder 2"/>
          <p:cNvSpPr>
            <a:spLocks noGrp="1"/>
          </p:cNvSpPr>
          <p:nvPr>
            <p:ph type="sldNum" sz="quarter" idx="12"/>
          </p:nvPr>
        </p:nvSpPr>
        <p:spPr/>
        <p:txBody>
          <a:bodyPr/>
          <a:lstStyle/>
          <a:p>
            <a:fld id="{8B9D0F5A-7AF7-4D12-827E-7C290E8F8E0D}" type="slidenum">
              <a:rPr lang="en-US" smtClean="0"/>
              <a:t>55</a:t>
            </a:fld>
            <a:endParaRPr lang="en-US"/>
          </a:p>
        </p:txBody>
      </p:sp>
    </p:spTree>
    <p:extLst>
      <p:ext uri="{BB962C8B-B14F-4D97-AF65-F5344CB8AC3E}">
        <p14:creationId xmlns:p14="http://schemas.microsoft.com/office/powerpoint/2010/main" val="354015813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US" sz="2800" b="1" dirty="0" smtClean="0">
                <a:latin typeface="Times New Roman" panose="02020603050405020304" pitchFamily="18" charset="0"/>
                <a:cs typeface="Times New Roman" panose="02020603050405020304" pitchFamily="18" charset="0"/>
              </a:rPr>
              <a:t>B. R. 4003(d)</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(Avoidance by debtor of transfers of exempt property)</a:t>
            </a:r>
            <a:endParaRPr lang="en-US" sz="2800"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73690434"/>
              </p:ext>
            </p:extLst>
          </p:nvPr>
        </p:nvGraphicFramePr>
        <p:xfrm>
          <a:off x="457200" y="1600200"/>
          <a:ext cx="8229600" cy="3850640"/>
        </p:xfrm>
        <a:graphic>
          <a:graphicData uri="http://schemas.openxmlformats.org/drawingml/2006/table">
            <a:tbl>
              <a:tblPr firstRow="1" bandRow="1">
                <a:tableStyleId>{5C22544A-7EE6-4342-B048-85BDC9FD1C3A}</a:tableStyleId>
              </a:tblPr>
              <a:tblGrid>
                <a:gridCol w="1676400"/>
                <a:gridCol w="1676400"/>
                <a:gridCol w="2667000"/>
                <a:gridCol w="2209800"/>
              </a:tblGrid>
              <a:tr h="370840">
                <a:tc>
                  <a:txBody>
                    <a:bodyPr/>
                    <a:lstStyle/>
                    <a:p>
                      <a:pPr algn="ctr"/>
                      <a:r>
                        <a:rPr lang="en-US" dirty="0" smtClean="0">
                          <a:latin typeface="Times New Roman" panose="02020603050405020304" pitchFamily="18" charset="0"/>
                          <a:cs typeface="Times New Roman" panose="02020603050405020304" pitchFamily="18" charset="0"/>
                        </a:rPr>
                        <a:t>What</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How</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When </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Observations</a:t>
                      </a:r>
                      <a:endParaRPr lang="en-US" dirty="0">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anose="02020603050405020304" pitchFamily="18" charset="0"/>
                          <a:cs typeface="Times New Roman" panose="02020603050405020304" pitchFamily="18" charset="0"/>
                        </a:rPr>
                        <a:t>Avoid a lien or other transfer of exempt property under §522(f)</a:t>
                      </a:r>
                      <a:endParaRPr lang="en-US" dirty="0">
                        <a:latin typeface="Times New Roman" panose="02020603050405020304" pitchFamily="18" charset="0"/>
                        <a:cs typeface="Times New Roman" panose="02020603050405020304" pitchFamily="18" charset="0"/>
                      </a:endParaRPr>
                    </a:p>
                  </a:txBody>
                  <a:tcPr/>
                </a:tc>
                <a:tc>
                  <a:txBody>
                    <a:bodyPr/>
                    <a:lstStyle/>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Motion; or</a:t>
                      </a:r>
                    </a:p>
                    <a:p>
                      <a:pPr marL="0" indent="0">
                        <a:buFont typeface="Arial" panose="020B0604020202020204" pitchFamily="34" charset="0"/>
                        <a:buNone/>
                      </a:pPr>
                      <a:endParaRPr lang="en-US" baseline="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In plan, </a:t>
                      </a:r>
                    </a:p>
                    <a:p>
                      <a:pPr marL="0" indent="0">
                        <a:buFont typeface="Arial" panose="020B0604020202020204" pitchFamily="34" charset="0"/>
                        <a:buNone/>
                      </a:pPr>
                      <a:endParaRPr lang="en-US" baseline="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But not by adversary proceeding.</a:t>
                      </a:r>
                    </a:p>
                  </a:txBody>
                  <a:tcPr/>
                </a:tc>
                <a:tc>
                  <a:txBody>
                    <a:bodyPr/>
                    <a:lstStyle/>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If by motion, give at least 7 days notice</a:t>
                      </a:r>
                      <a:r>
                        <a:rPr lang="en-US" baseline="0" dirty="0" smtClean="0">
                          <a:latin typeface="Times New Roman" panose="02020603050405020304" pitchFamily="18" charset="0"/>
                          <a:cs typeface="Times New Roman" panose="02020603050405020304" pitchFamily="18" charset="0"/>
                        </a:rPr>
                        <a:t> per B.R. 9006(d) or notice required by local rules.</a:t>
                      </a:r>
                    </a:p>
                    <a:p>
                      <a:pPr marL="0" indent="0">
                        <a:buFont typeface="Arial" panose="020B0604020202020204" pitchFamily="34" charset="0"/>
                        <a:buNone/>
                      </a:pPr>
                      <a:endParaRPr lang="en-US" baseline="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aseline="0" dirty="0" smtClean="0">
                          <a:latin typeface="Times New Roman" panose="02020603050405020304" pitchFamily="18" charset="0"/>
                          <a:cs typeface="Times New Roman" panose="02020603050405020304" pitchFamily="18" charset="0"/>
                        </a:rPr>
                        <a:t>If in Plan, 21 days notice of deadline to object to confirmation and 28 days notice of confirmation B.R. 2002</a:t>
                      </a:r>
                      <a:endParaRPr lang="en-US"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aseline="0" dirty="0" smtClean="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c>
                  <a:txBody>
                    <a:bodyPr/>
                    <a:lstStyle/>
                    <a:p>
                      <a:endParaRPr lang="en-US" dirty="0">
                        <a:latin typeface="Times New Roman" panose="02020603050405020304" pitchFamily="18" charset="0"/>
                        <a:cs typeface="Times New Roman" panose="02020603050405020304" pitchFamily="18" charset="0"/>
                      </a:endParaRPr>
                    </a:p>
                  </a:txBody>
                  <a:tcPr/>
                </a:tc>
              </a:tr>
            </a:tbl>
          </a:graphicData>
        </a:graphic>
      </p:graphicFrame>
      <p:sp>
        <p:nvSpPr>
          <p:cNvPr id="3" name="Slide Number Placeholder 2"/>
          <p:cNvSpPr>
            <a:spLocks noGrp="1"/>
          </p:cNvSpPr>
          <p:nvPr>
            <p:ph type="sldNum" sz="quarter" idx="12"/>
          </p:nvPr>
        </p:nvSpPr>
        <p:spPr/>
        <p:txBody>
          <a:bodyPr/>
          <a:lstStyle/>
          <a:p>
            <a:fld id="{8B9D0F5A-7AF7-4D12-827E-7C290E8F8E0D}" type="slidenum">
              <a:rPr lang="en-US" smtClean="0"/>
              <a:t>56</a:t>
            </a:fld>
            <a:endParaRPr lang="en-US"/>
          </a:p>
        </p:txBody>
      </p:sp>
    </p:spTree>
    <p:extLst>
      <p:ext uri="{BB962C8B-B14F-4D97-AF65-F5344CB8AC3E}">
        <p14:creationId xmlns:p14="http://schemas.microsoft.com/office/powerpoint/2010/main" val="719631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No.1 </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7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sz="2400" b="1" dirty="0" smtClean="0">
                <a:latin typeface="Times New Roman" pitchFamily="18" charset="0"/>
                <a:cs typeface="Times New Roman" pitchFamily="18" charset="0"/>
              </a:rPr>
              <a:t>Applicable Rules or Law?</a:t>
            </a:r>
          </a:p>
          <a:p>
            <a:pPr lvl="1" algn="just"/>
            <a:r>
              <a:rPr lang="en-US" sz="2000" dirty="0" smtClean="0">
                <a:latin typeface="Times New Roman" pitchFamily="18" charset="0"/>
                <a:cs typeface="Times New Roman" pitchFamily="18" charset="0"/>
              </a:rPr>
              <a:t>B.R. </a:t>
            </a:r>
            <a:r>
              <a:rPr lang="en-US" sz="2000" dirty="0">
                <a:latin typeface="Times New Roman" pitchFamily="18" charset="0"/>
                <a:cs typeface="Times New Roman" pitchFamily="18" charset="0"/>
              </a:rPr>
              <a:t>1009(b) the statement of intention may be amended by the debtor at any time before the expiration of the period provided in § 521(a)(2) of the Code (within 30 days after petition date or on or before the 341 meeting –whichever is earlier or as within such additional time as the court for cause within such period fixes</a:t>
            </a:r>
            <a:r>
              <a:rPr lang="en-US" sz="2000" dirty="0" smtClean="0">
                <a:latin typeface="Times New Roman" pitchFamily="18" charset="0"/>
                <a:cs typeface="Times New Roman" pitchFamily="18" charset="0"/>
              </a:rPr>
              <a:t>.</a:t>
            </a:r>
          </a:p>
          <a:p>
            <a:pPr lvl="1" algn="just"/>
            <a:r>
              <a:rPr lang="en-US" sz="2000" dirty="0" smtClean="0">
                <a:latin typeface="Times New Roman" pitchFamily="18" charset="0"/>
                <a:cs typeface="Times New Roman" pitchFamily="18" charset="0"/>
              </a:rPr>
              <a:t>11 </a:t>
            </a:r>
            <a:r>
              <a:rPr lang="en-US" sz="2000" dirty="0">
                <a:latin typeface="Times New Roman" pitchFamily="18" charset="0"/>
                <a:cs typeface="Times New Roman" pitchFamily="18" charset="0"/>
              </a:rPr>
              <a:t>USC </a:t>
            </a:r>
            <a:r>
              <a:rPr lang="en-US" sz="2000" dirty="0" smtClean="0">
                <a:latin typeface="Times New Roman" pitchFamily="18" charset="0"/>
                <a:cs typeface="Times New Roman" pitchFamily="18" charset="0"/>
              </a:rPr>
              <a:t>§524(c</a:t>
            </a:r>
            <a:r>
              <a:rPr lang="en-US" sz="2000" dirty="0">
                <a:latin typeface="Times New Roman" pitchFamily="18" charset="0"/>
                <a:cs typeface="Times New Roman" pitchFamily="18" charset="0"/>
              </a:rPr>
              <a:t>)(4</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allows a debtor the right to rescind a reaffirmation agreement prior to discharge or within 60 days after the reaffirmation was filed with the court, whichever occurs later. </a:t>
            </a:r>
            <a:endParaRPr lang="en-US" sz="2000" dirty="0" smtClean="0">
              <a:latin typeface="Times New Roman" pitchFamily="18" charset="0"/>
              <a:cs typeface="Times New Roman" pitchFamily="18" charset="0"/>
            </a:endParaRPr>
          </a:p>
          <a:p>
            <a:pPr algn="just"/>
            <a:r>
              <a:rPr lang="en-US" sz="2600" b="1" dirty="0" smtClean="0">
                <a:latin typeface="Times New Roman" pitchFamily="18" charset="0"/>
                <a:cs typeface="Times New Roman" pitchFamily="18" charset="0"/>
              </a:rPr>
              <a:t>Outcome:</a:t>
            </a:r>
          </a:p>
          <a:p>
            <a:pPr lvl="1" algn="just"/>
            <a:r>
              <a:rPr lang="en-US" sz="2000" dirty="0" smtClean="0">
                <a:latin typeface="Times New Roman" pitchFamily="18" charset="0"/>
                <a:cs typeface="Times New Roman" pitchFamily="18" charset="0"/>
              </a:rPr>
              <a:t>Debtor is out of time to amend Statement of Intention.</a:t>
            </a:r>
          </a:p>
          <a:p>
            <a:pPr lvl="1" algn="just"/>
            <a:r>
              <a:rPr lang="en-US" sz="2000" dirty="0">
                <a:latin typeface="Times New Roman" pitchFamily="18" charset="0"/>
                <a:cs typeface="Times New Roman" pitchFamily="18" charset="0"/>
              </a:rPr>
              <a:t>Although the discharge order has been issued, it has been less than </a:t>
            </a:r>
            <a:r>
              <a:rPr lang="en-US" sz="2000" dirty="0" smtClean="0">
                <a:latin typeface="Times New Roman" pitchFamily="18" charset="0"/>
                <a:cs typeface="Times New Roman" pitchFamily="18" charset="0"/>
              </a:rPr>
              <a:t>60 </a:t>
            </a:r>
            <a:r>
              <a:rPr lang="en-US" sz="2000" dirty="0">
                <a:latin typeface="Times New Roman" pitchFamily="18" charset="0"/>
                <a:cs typeface="Times New Roman" pitchFamily="18" charset="0"/>
              </a:rPr>
              <a:t>days since the reaffirmation agreement was filed and the debtor has time to rescind.  The debtor should file a proper notice of rescission and notify the creditor.</a:t>
            </a:r>
          </a:p>
          <a:p>
            <a:pPr lvl="1" algn="just"/>
            <a:endParaRPr lang="en-US" sz="20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6</a:t>
            </a:fld>
            <a:endParaRPr lang="en-US"/>
          </a:p>
        </p:txBody>
      </p:sp>
    </p:spTree>
    <p:extLst>
      <p:ext uri="{BB962C8B-B14F-4D97-AF65-F5344CB8AC3E}">
        <p14:creationId xmlns:p14="http://schemas.microsoft.com/office/powerpoint/2010/main" val="338246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US" sz="2800" b="1" dirty="0" smtClean="0">
                <a:latin typeface="Times New Roman" panose="02020603050405020304" pitchFamily="18" charset="0"/>
                <a:cs typeface="Times New Roman" panose="02020603050405020304" pitchFamily="18" charset="0"/>
              </a:rPr>
              <a:t>11 U.S.C. § 523(a)(</a:t>
            </a:r>
            <a:r>
              <a:rPr lang="en-US" sz="2800" b="1" dirty="0">
                <a:latin typeface="Times New Roman" panose="02020603050405020304" pitchFamily="18" charset="0"/>
                <a:cs typeface="Times New Roman" panose="02020603050405020304" pitchFamily="18" charset="0"/>
              </a:rPr>
              <a:t>3</a:t>
            </a:r>
            <a:r>
              <a:rPr lang="en-US" sz="2800" b="1" dirty="0" smtClean="0">
                <a:latin typeface="Times New Roman" panose="02020603050405020304" pitchFamily="18" charset="0"/>
                <a:cs typeface="Times New Roman" panose="02020603050405020304" pitchFamily="18" charset="0"/>
              </a:rPr>
              <a:t>)</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(Exceptions to Discharge) </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2000" dirty="0">
                <a:latin typeface="Times New Roman" pitchFamily="18" charset="0"/>
                <a:cs typeface="Times New Roman" pitchFamily="18" charset="0"/>
              </a:rPr>
              <a:t>A discharge under </a:t>
            </a:r>
            <a:r>
              <a:rPr lang="en-US" sz="2000" dirty="0" smtClean="0">
                <a:latin typeface="Times New Roman" pitchFamily="18" charset="0"/>
                <a:cs typeface="Times New Roman" pitchFamily="18" charset="0"/>
              </a:rPr>
              <a:t>§§ 727, 1141, 1228(a), 1228(b) or 1328(b) of </a:t>
            </a:r>
            <a:r>
              <a:rPr lang="en-US" sz="2000" dirty="0">
                <a:latin typeface="Times New Roman" pitchFamily="18" charset="0"/>
                <a:cs typeface="Times New Roman" pitchFamily="18" charset="0"/>
              </a:rPr>
              <a:t>this title does not discharge an individual debtor from any </a:t>
            </a:r>
            <a:r>
              <a:rPr lang="en-US" sz="2000" dirty="0" smtClean="0">
                <a:latin typeface="Times New Roman" pitchFamily="18" charset="0"/>
                <a:cs typeface="Times New Roman" pitchFamily="18" charset="0"/>
              </a:rPr>
              <a:t>debt—</a:t>
            </a:r>
          </a:p>
          <a:p>
            <a:r>
              <a:rPr lang="en-US" sz="2000" b="1" dirty="0">
                <a:latin typeface="Times New Roman" pitchFamily="18" charset="0"/>
                <a:cs typeface="Times New Roman" pitchFamily="18" charset="0"/>
              </a:rPr>
              <a:t>3)</a:t>
            </a:r>
            <a:r>
              <a:rPr lang="en-US" sz="2000" dirty="0">
                <a:latin typeface="Times New Roman" pitchFamily="18" charset="0"/>
                <a:cs typeface="Times New Roman" pitchFamily="18" charset="0"/>
              </a:rPr>
              <a:t> </a:t>
            </a:r>
            <a:r>
              <a:rPr lang="en-US" sz="2000" b="1" u="sng" dirty="0">
                <a:latin typeface="Times New Roman" pitchFamily="18" charset="0"/>
                <a:cs typeface="Times New Roman" pitchFamily="18" charset="0"/>
              </a:rPr>
              <a:t>neither listed nor scheduled </a:t>
            </a:r>
            <a:r>
              <a:rPr lang="en-US" sz="2000" dirty="0">
                <a:latin typeface="Times New Roman" pitchFamily="18" charset="0"/>
                <a:cs typeface="Times New Roman" pitchFamily="18" charset="0"/>
              </a:rPr>
              <a:t>under </a:t>
            </a:r>
            <a:r>
              <a:rPr lang="en-US" sz="2000" dirty="0" smtClean="0">
                <a:latin typeface="Times New Roman" pitchFamily="18" charset="0"/>
                <a:cs typeface="Times New Roman" pitchFamily="18" charset="0"/>
              </a:rPr>
              <a:t>§521(a)(1) of </a:t>
            </a:r>
            <a:r>
              <a:rPr lang="en-US" sz="2000" dirty="0">
                <a:latin typeface="Times New Roman" pitchFamily="18" charset="0"/>
                <a:cs typeface="Times New Roman" pitchFamily="18" charset="0"/>
              </a:rPr>
              <a:t>this title, with the name, if known to the debtor, of the creditor to whom such debt is owed, in time to permit-</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en-US" sz="2000" b="1" dirty="0">
                <a:latin typeface="Times New Roman" pitchFamily="18" charset="0"/>
                <a:cs typeface="Times New Roman" pitchFamily="18" charset="0"/>
              </a:rPr>
              <a:t>(A)</a:t>
            </a:r>
            <a:r>
              <a:rPr lang="en-US" sz="2000" dirty="0">
                <a:latin typeface="Times New Roman" pitchFamily="18" charset="0"/>
                <a:cs typeface="Times New Roman" pitchFamily="18" charset="0"/>
              </a:rPr>
              <a:t> if such debt is not of a kind specified in paragraph (2), (4), or (6) of this subsection, timely filing of a proof of claim, unless such creditor had notice or actual knowledge of the case in time for such timely filing; </a:t>
            </a:r>
            <a:endParaRPr lang="en-US" sz="2000" dirty="0" smtClean="0">
              <a:latin typeface="Times New Roman" pitchFamily="18" charset="0"/>
              <a:cs typeface="Times New Roman" pitchFamily="18" charset="0"/>
            </a:endParaRPr>
          </a:p>
          <a:p>
            <a:pPr lvl="1"/>
            <a:r>
              <a:rPr lang="en-US" sz="1600" dirty="0" smtClean="0">
                <a:latin typeface="Times New Roman" pitchFamily="18" charset="0"/>
                <a:cs typeface="Times New Roman" pitchFamily="18" charset="0"/>
              </a:rPr>
              <a:t>(2) for money, property or services, … obtained by fraud, or use of a statement in writing that is false, respecting the debtor’s financial condition…</a:t>
            </a:r>
          </a:p>
          <a:p>
            <a:pPr lvl="1"/>
            <a:r>
              <a:rPr lang="en-US" sz="1600" dirty="0" smtClean="0">
                <a:latin typeface="Times New Roman" pitchFamily="18" charset="0"/>
                <a:cs typeface="Times New Roman" pitchFamily="18" charset="0"/>
              </a:rPr>
              <a:t>(4) for fraud or defalcation while acting in a fiduciary capacity</a:t>
            </a:r>
          </a:p>
          <a:p>
            <a:pPr lvl="1"/>
            <a:r>
              <a:rPr lang="en-US" sz="1600" dirty="0" smtClean="0">
                <a:latin typeface="Times New Roman" pitchFamily="18" charset="0"/>
                <a:cs typeface="Times New Roman" pitchFamily="18" charset="0"/>
              </a:rPr>
              <a:t>(6) for willful and malicious injury by the debtor to another </a:t>
            </a:r>
            <a:endParaRPr lang="en-US" sz="1600" dirty="0">
              <a:latin typeface="Times New Roman" pitchFamily="18" charset="0"/>
              <a:cs typeface="Times New Roman" pitchFamily="18" charset="0"/>
            </a:endParaRPr>
          </a:p>
          <a:p>
            <a:r>
              <a:rPr lang="en-US" sz="2000" b="1" dirty="0" smtClean="0">
                <a:solidFill>
                  <a:srgbClr val="FF0000"/>
                </a:solidFill>
                <a:latin typeface="Times New Roman" pitchFamily="18" charset="0"/>
                <a:cs typeface="Times New Roman" pitchFamily="18" charset="0"/>
              </a:rPr>
              <a:t>or</a:t>
            </a:r>
          </a:p>
          <a:p>
            <a:endParaRPr lang="en-US" sz="2000" dirty="0">
              <a:latin typeface="Times New Roman" pitchFamily="18" charset="0"/>
              <a:cs typeface="Times New Roman" pitchFamily="18" charset="0"/>
            </a:endParaRPr>
          </a:p>
          <a:p>
            <a:pPr marL="0" indent="0" algn="just">
              <a:buNone/>
            </a:pP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7</a:t>
            </a:fld>
            <a:endParaRPr lang="en-US"/>
          </a:p>
        </p:txBody>
      </p:sp>
    </p:spTree>
    <p:extLst>
      <p:ext uri="{BB962C8B-B14F-4D97-AF65-F5344CB8AC3E}">
        <p14:creationId xmlns:p14="http://schemas.microsoft.com/office/powerpoint/2010/main" val="3781619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en-US" sz="2800" b="1" dirty="0" smtClean="0">
                <a:latin typeface="Times New Roman" panose="02020603050405020304" pitchFamily="18" charset="0"/>
                <a:cs typeface="Times New Roman" panose="02020603050405020304" pitchFamily="18" charset="0"/>
              </a:rPr>
              <a:t>11 U.S.C. § 523(a)(</a:t>
            </a:r>
            <a:r>
              <a:rPr lang="en-US" sz="2800" b="1" dirty="0">
                <a:latin typeface="Times New Roman" panose="02020603050405020304" pitchFamily="18" charset="0"/>
                <a:cs typeface="Times New Roman" panose="02020603050405020304" pitchFamily="18" charset="0"/>
              </a:rPr>
              <a:t>3</a:t>
            </a:r>
            <a:r>
              <a:rPr lang="en-US" sz="2800" b="1" dirty="0" smtClean="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2000" b="1" dirty="0">
                <a:latin typeface="Times New Roman" pitchFamily="18" charset="0"/>
                <a:cs typeface="Times New Roman" pitchFamily="18" charset="0"/>
              </a:rPr>
              <a:t>(B)</a:t>
            </a:r>
            <a:r>
              <a:rPr lang="en-US" sz="2000" dirty="0">
                <a:latin typeface="Times New Roman" pitchFamily="18" charset="0"/>
                <a:cs typeface="Times New Roman" pitchFamily="18" charset="0"/>
              </a:rPr>
              <a:t> if such debt is of a kind specified in paragraph (2), (4), or (6) of this subsection, timely filing of a proof of claim and timely request for a determination of dischargeability of such debt under one of such paragraphs, unless such creditor had notice or actual knowledge of the case in time for such timely filing and request;</a:t>
            </a:r>
          </a:p>
          <a:p>
            <a:pPr marL="0" indent="0" algn="just">
              <a:buNone/>
            </a:pP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8</a:t>
            </a:fld>
            <a:endParaRPr lang="en-US"/>
          </a:p>
        </p:txBody>
      </p:sp>
    </p:spTree>
    <p:extLst>
      <p:ext uri="{BB962C8B-B14F-4D97-AF65-F5344CB8AC3E}">
        <p14:creationId xmlns:p14="http://schemas.microsoft.com/office/powerpoint/2010/main" val="3226283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Autofit/>
          </a:bodyPr>
          <a:lstStyle/>
          <a:p>
            <a:r>
              <a:rPr lang="en-US" sz="3600" b="1" dirty="0" smtClean="0">
                <a:solidFill>
                  <a:schemeClr val="bg1"/>
                </a:solidFill>
                <a:latin typeface="Times New Roman" pitchFamily="18" charset="0"/>
                <a:cs typeface="Times New Roman" panose="02020603050405020304" pitchFamily="18" charset="0"/>
              </a:rPr>
              <a:t>Hypothetical No.1A </a:t>
            </a:r>
            <a:r>
              <a:rPr lang="en-US" sz="1800" b="1" dirty="0">
                <a:latin typeface="Times New Roman" pitchFamily="18" charset="0"/>
                <a:cs typeface="Times New Roman" pitchFamily="18" charset="0"/>
              </a:rPr>
              <a:t/>
            </a:r>
            <a:br>
              <a:rPr lang="en-US" sz="1800" b="1" dirty="0">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(Chapter 7 Case)</a:t>
            </a:r>
            <a:r>
              <a:rPr lang="en-US" sz="1800" b="1" dirty="0">
                <a:latin typeface="Times New Roman" panose="02020603050405020304" pitchFamily="18" charset="0"/>
                <a:cs typeface="Times New Roman" panose="02020603050405020304" pitchFamily="18" charset="0"/>
              </a:rPr>
              <a:t/>
            </a:r>
            <a:br>
              <a:rPr lang="en-US" sz="1800" b="1" dirty="0">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en-US" sz="2200" b="1" dirty="0">
                <a:latin typeface="Times New Roman" pitchFamily="18" charset="0"/>
                <a:cs typeface="Times New Roman" pitchFamily="18" charset="0"/>
              </a:rPr>
              <a:t>Fifth Wheel</a:t>
            </a:r>
            <a:r>
              <a:rPr lang="en-US" sz="2200" b="1" dirty="0" smtClean="0">
                <a:latin typeface="Times New Roman" pitchFamily="18" charset="0"/>
                <a:cs typeface="Times New Roman" pitchFamily="18" charset="0"/>
              </a:rPr>
              <a:t>: </a:t>
            </a:r>
            <a:r>
              <a:rPr lang="en-US" sz="2200" b="1" dirty="0">
                <a:latin typeface="Times New Roman" pitchFamily="18" charset="0"/>
                <a:cs typeface="Times New Roman" pitchFamily="18" charset="0"/>
              </a:rPr>
              <a:t>Was the Debtor required to list the VA as a creditor if all the VA did was provide a guarantee to the credit union that it would pay if the Debtor did not? </a:t>
            </a:r>
            <a:endParaRPr lang="en-US" sz="2200" b="1" dirty="0" smtClean="0">
              <a:latin typeface="Times New Roman" pitchFamily="18" charset="0"/>
              <a:cs typeface="Times New Roman" pitchFamily="18" charset="0"/>
            </a:endParaRPr>
          </a:p>
          <a:p>
            <a:pPr marL="0" indent="0" algn="just">
              <a:buNone/>
            </a:pPr>
            <a:endParaRPr lang="en-US" sz="2200" b="1" dirty="0" smtClean="0">
              <a:latin typeface="Times New Roman" pitchFamily="18" charset="0"/>
              <a:cs typeface="Times New Roman" pitchFamily="18" charset="0"/>
            </a:endParaRPr>
          </a:p>
          <a:p>
            <a:pPr algn="just"/>
            <a:r>
              <a:rPr lang="en-US" sz="2200" b="1" dirty="0" smtClean="0">
                <a:latin typeface="Times New Roman" pitchFamily="18" charset="0"/>
                <a:cs typeface="Times New Roman" pitchFamily="18" charset="0"/>
              </a:rPr>
              <a:t>Assuming </a:t>
            </a:r>
            <a:r>
              <a:rPr lang="en-US" sz="2200" b="1" dirty="0">
                <a:latin typeface="Times New Roman" pitchFamily="18" charset="0"/>
                <a:cs typeface="Times New Roman" pitchFamily="18" charset="0"/>
              </a:rPr>
              <a:t>the Debtor was required to list the VA, may the VA reduce the disability </a:t>
            </a:r>
            <a:r>
              <a:rPr lang="en-US" sz="2200" b="1" dirty="0" smtClean="0">
                <a:latin typeface="Times New Roman" pitchFamily="18" charset="0"/>
                <a:cs typeface="Times New Roman" pitchFamily="18" charset="0"/>
              </a:rPr>
              <a:t>payments?</a:t>
            </a:r>
            <a:endParaRPr lang="en-US" sz="2200" b="1" dirty="0">
              <a:latin typeface="Times New Roman" pitchFamily="18" charset="0"/>
              <a:cs typeface="Times New Roman" pitchFamily="18" charset="0"/>
            </a:endParaRPr>
          </a:p>
          <a:p>
            <a:pPr marL="0" indent="0" algn="just">
              <a:buNone/>
            </a:pPr>
            <a:endParaRPr lang="en-US" sz="2400" b="1" dirty="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A </a:t>
            </a:r>
            <a:r>
              <a:rPr lang="en-US" sz="2000" dirty="0">
                <a:latin typeface="Times New Roman" pitchFamily="18" charset="0"/>
                <a:cs typeface="Times New Roman" pitchFamily="18" charset="0"/>
              </a:rPr>
              <a:t>year goes by and Debtor applies for Veterans Disability benefits and is approved for partial disability.  </a:t>
            </a:r>
            <a:endParaRPr lang="en-US" sz="2000" dirty="0" smtClean="0">
              <a:latin typeface="Times New Roman" pitchFamily="18" charset="0"/>
              <a:cs typeface="Times New Roman" pitchFamily="18" charset="0"/>
            </a:endParaRPr>
          </a:p>
          <a:p>
            <a:pPr marL="457200" lvl="1" indent="0" algn="just">
              <a:buNone/>
            </a:pPr>
            <a:endParaRPr lang="en-US" sz="20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However</a:t>
            </a:r>
            <a:r>
              <a:rPr lang="en-US" sz="2000" dirty="0">
                <a:latin typeface="Times New Roman" pitchFamily="18" charset="0"/>
                <a:cs typeface="Times New Roman" pitchFamily="18" charset="0"/>
              </a:rPr>
              <a:t>, the VA began garnishing his disability income because it had guaranteed the loan for the </a:t>
            </a:r>
            <a:r>
              <a:rPr lang="en-US" sz="2000" dirty="0" smtClean="0">
                <a:latin typeface="Times New Roman" pitchFamily="18" charset="0"/>
                <a:cs typeface="Times New Roman" pitchFamily="18" charset="0"/>
              </a:rPr>
              <a:t>Fifth </a:t>
            </a:r>
            <a:r>
              <a:rPr lang="en-US" sz="2000" dirty="0">
                <a:latin typeface="Times New Roman" pitchFamily="18" charset="0"/>
                <a:cs typeface="Times New Roman" pitchFamily="18" charset="0"/>
              </a:rPr>
              <a:t>W</a:t>
            </a:r>
            <a:r>
              <a:rPr lang="en-US" sz="2000" dirty="0" smtClean="0">
                <a:latin typeface="Times New Roman" pitchFamily="18" charset="0"/>
                <a:cs typeface="Times New Roman" pitchFamily="18" charset="0"/>
              </a:rPr>
              <a:t>heel</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457200" lvl="1" indent="0" algn="just">
              <a:buNone/>
            </a:pPr>
            <a:endParaRPr lang="en-US" sz="20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Debtor </a:t>
            </a:r>
            <a:r>
              <a:rPr lang="en-US" sz="2000" dirty="0">
                <a:latin typeface="Times New Roman" pitchFamily="18" charset="0"/>
                <a:cs typeface="Times New Roman" pitchFamily="18" charset="0"/>
              </a:rPr>
              <a:t>remembers a few days after filing his case that the VA had guaranteed the loan.  Debtor informs his attorney and an amended Schedule F was filed before the 341 notice was mailed.   Debtors counsel did not send a separate notice.   </a:t>
            </a:r>
          </a:p>
          <a:p>
            <a:pPr algn="just"/>
            <a:endParaRPr lang="en-US" sz="2400" dirty="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8B9D0F5A-7AF7-4D12-827E-7C290E8F8E0D}" type="slidenum">
              <a:rPr lang="en-US" smtClean="0"/>
              <a:t>9</a:t>
            </a:fld>
            <a:endParaRPr lang="en-US"/>
          </a:p>
        </p:txBody>
      </p:sp>
    </p:spTree>
    <p:extLst>
      <p:ext uri="{BB962C8B-B14F-4D97-AF65-F5344CB8AC3E}">
        <p14:creationId xmlns:p14="http://schemas.microsoft.com/office/powerpoint/2010/main" val="3783518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2453</TotalTime>
  <Words>6732</Words>
  <Application>Microsoft Office PowerPoint</Application>
  <PresentationFormat>On-screen Show (4:3)</PresentationFormat>
  <Paragraphs>561</Paragraphs>
  <Slides>56</Slides>
  <Notes>0</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Southern District of Texas  Bench Bar Conference Corpus Christi Texas May 10, 2018</vt:lpstr>
      <vt:lpstr>B.R. 1007(h)  (Lists, Schedules, Statements,  &amp; Other Documents: Time Limits)</vt:lpstr>
      <vt:lpstr>11 U.S.C. § 524(c)(4) (Effect of Discharge)  </vt:lpstr>
      <vt:lpstr>Bankruptcy Rule 1009(b)  </vt:lpstr>
      <vt:lpstr>Hypothetical No.1  (Chapter 7 Case) </vt:lpstr>
      <vt:lpstr>Hypothetical No.1  (Chapter 7 Case) </vt:lpstr>
      <vt:lpstr>11 U.S.C. § 523(a)(3) (Exceptions to Discharge)  </vt:lpstr>
      <vt:lpstr>11 U.S.C. § 523(a)(3)  </vt:lpstr>
      <vt:lpstr>Hypothetical No.1A  (Chapter 7 Case) </vt:lpstr>
      <vt:lpstr>Hypothetical No.1A  (Chapter 7 Case) </vt:lpstr>
      <vt:lpstr>Bankruptcy Rule 1009(a) (Amendments of voluntary Petitions,  Lists, Schedules &amp; Statements)  </vt:lpstr>
      <vt:lpstr>Hypothetical No.2  (Chapter 11 Case) </vt:lpstr>
      <vt:lpstr>Hypothetical No.2  (Chapter 11 Case) </vt:lpstr>
      <vt:lpstr>11 U.S.C. 348(f)(1) (Effect of Conversion)  </vt:lpstr>
      <vt:lpstr>Hypothetical No.3  (Chapter 13 Case) </vt:lpstr>
      <vt:lpstr>Hypothetical No.3  (Chapter 13 Case) </vt:lpstr>
      <vt:lpstr>Hypothetical No.3  (Chapter 13 Case) </vt:lpstr>
      <vt:lpstr>11 U.S.C. § 1306  (Property of The Estate) </vt:lpstr>
      <vt:lpstr>Hypothetical No.4  (Chapter 13 Case) </vt:lpstr>
      <vt:lpstr>Hypothetical No.4  (Chapter 13 Case) </vt:lpstr>
      <vt:lpstr>Hypothetical No.4  (Chapter 13 Case) </vt:lpstr>
      <vt:lpstr>Hypothetical No.4A  (Chapter 7 Case) </vt:lpstr>
      <vt:lpstr>Hypothetical No.4A  (Chapter 7 Case) </vt:lpstr>
      <vt:lpstr>Hypothetical No.4A  (Chapter 13 Case) </vt:lpstr>
      <vt:lpstr>Hypothetical No.4A  (Chapter 13 Case) </vt:lpstr>
      <vt:lpstr>Hypothetical No.4B  (Chapter 7 Converted to Chapter 13) </vt:lpstr>
      <vt:lpstr>Hypothetical No.4B  (Chapter 7 Case) </vt:lpstr>
      <vt:lpstr>Hypothetical No.4C  (Chapter 13 Conversion to Chapter 7) </vt:lpstr>
      <vt:lpstr>Hypothetical No.5 (Chapter 13 Case) </vt:lpstr>
      <vt:lpstr>Hypothetical No.5 (Chapter 13 Case) </vt:lpstr>
      <vt:lpstr>Hypothetical No.6 (Chapter 13 Case) </vt:lpstr>
      <vt:lpstr>Federal Rule of Civil Procedure 15 (c)(1)(C):  </vt:lpstr>
      <vt:lpstr>Hypothetical No.7 (Chapter 11 Case) </vt:lpstr>
      <vt:lpstr>Hypothetical No.7 (Chapter 11 Case) </vt:lpstr>
      <vt:lpstr>Hypothetical No.7 (Chapter 11 Case) </vt:lpstr>
      <vt:lpstr>Hypothetical No.7 (Chapter 11 Case) </vt:lpstr>
      <vt:lpstr>Hypothetical No.7 (Chapter 11 Case) </vt:lpstr>
      <vt:lpstr>  Hypothetical No.8  </vt:lpstr>
      <vt:lpstr>Hypothetical No.8  </vt:lpstr>
      <vt:lpstr> Rule 60(b)  </vt:lpstr>
      <vt:lpstr> Rule 60(c)  </vt:lpstr>
      <vt:lpstr> Hypothetical No.9 (Chapter 11)  </vt:lpstr>
      <vt:lpstr> Hypothetical No.9 (Chapter 11)  </vt:lpstr>
      <vt:lpstr> Hypothetical No.9 (Chapter 11)  </vt:lpstr>
      <vt:lpstr> Hypothetical No.9 (Chapter 11)  </vt:lpstr>
      <vt:lpstr> Hypothetical No.9 (Chapter 11)  </vt:lpstr>
      <vt:lpstr>Judicial Estoppel  </vt:lpstr>
      <vt:lpstr>B.R. 3002(a) &amp; (c) (Filing Proof of Claim or Interest)</vt:lpstr>
      <vt:lpstr>B.R. 3002(c)(7) (Filing Proof of Claim or Interest)</vt:lpstr>
      <vt:lpstr>B.R. 3002(c)(6) (Filing Proof of Claim or Interest)</vt:lpstr>
      <vt:lpstr>B.R. 3007(a) (Objections to Claims)</vt:lpstr>
      <vt:lpstr>B. R. 3012(a) &amp; (b) (Determining Amount of Secured &amp; Priority Claims)</vt:lpstr>
      <vt:lpstr>B. R. 3012(a) &amp; (c) (Determining Amount of Secured &amp; Priority Claims)</vt:lpstr>
      <vt:lpstr>B. R. 3012(a) &amp; (b) (Determining Amount of Secured &amp; Priority Claims)</vt:lpstr>
      <vt:lpstr>B. R. 3015(f) (Objection to Confirmation)</vt:lpstr>
      <vt:lpstr>B. R. 4003(d) (Avoidance by debtor of transfers of exempt property)</vt:lpstr>
    </vt:vector>
  </TitlesOfParts>
  <Company>usdc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eduardorodriguez</dc:creator>
  <cp:lastModifiedBy>elizabethfreeman</cp:lastModifiedBy>
  <cp:revision>278</cp:revision>
  <dcterms:created xsi:type="dcterms:W3CDTF">2018-04-16T14:54:42Z</dcterms:created>
  <dcterms:modified xsi:type="dcterms:W3CDTF">2018-05-08T15:23:06Z</dcterms:modified>
</cp:coreProperties>
</file>