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6" r:id="rId4"/>
    <p:sldId id="263" r:id="rId5"/>
    <p:sldId id="278" r:id="rId6"/>
    <p:sldId id="259" r:id="rId7"/>
    <p:sldId id="258" r:id="rId8"/>
    <p:sldId id="260" r:id="rId9"/>
    <p:sldId id="281" r:id="rId10"/>
    <p:sldId id="265" r:id="rId11"/>
    <p:sldId id="283" r:id="rId12"/>
    <p:sldId id="284" r:id="rId13"/>
    <p:sldId id="285" r:id="rId14"/>
    <p:sldId id="266" r:id="rId15"/>
    <p:sldId id="269" r:id="rId16"/>
    <p:sldId id="272" r:id="rId17"/>
    <p:sldId id="270" r:id="rId18"/>
    <p:sldId id="273" r:id="rId19"/>
    <p:sldId id="299" r:id="rId20"/>
    <p:sldId id="287" r:id="rId21"/>
    <p:sldId id="295" r:id="rId22"/>
    <p:sldId id="276" r:id="rId23"/>
    <p:sldId id="289" r:id="rId24"/>
    <p:sldId id="294" r:id="rId25"/>
    <p:sldId id="262" r:id="rId26"/>
    <p:sldId id="282" r:id="rId27"/>
    <p:sldId id="288" r:id="rId28"/>
    <p:sldId id="296" r:id="rId29"/>
    <p:sldId id="291" r:id="rId30"/>
    <p:sldId id="292" r:id="rId31"/>
    <p:sldId id="298" r:id="rId32"/>
    <p:sldId id="293" r:id="rId33"/>
    <p:sldId id="297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4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5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D69F-2F80-4FA1-9310-AB1B052C9EB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EDBB-C3F3-4AD9-A9DC-E423887F8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922" y="717339"/>
            <a:ext cx="5043342" cy="2280385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We’re from the Government, and We’re Here to Help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1506" y="3725038"/>
            <a:ext cx="3657600" cy="93225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Really!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315" y="5014734"/>
            <a:ext cx="1102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States Attorney’s Office	Civil Chief Daniel Hu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Southern District of Texas		AUSA Rick Kincheloe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-87"/>
          <a:stretch/>
        </p:blipFill>
        <p:spPr>
          <a:xfrm>
            <a:off x="462252" y="623070"/>
            <a:ext cx="5774052" cy="41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05256" y="2065846"/>
            <a:ext cx="6236208" cy="4106354"/>
          </a:xfrm>
        </p:spPr>
        <p:txBody>
          <a:bodyPr>
            <a:normAutofit/>
          </a:bodyPr>
          <a:lstStyle/>
          <a:p>
            <a:pPr algn="just"/>
            <a:r>
              <a:rPr lang="en-US" sz="2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Attorney’s Office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Louisiana St., Ste. 2300</a:t>
            </a:r>
          </a:p>
          <a:p>
            <a:pPr algn="just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Houston, TX 77002</a:t>
            </a: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intake and assignment is handled by the Houston office.  Please do not send service to branch addresses.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6412992" y="2065846"/>
            <a:ext cx="375208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407408" y="2065846"/>
            <a:ext cx="340156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16" y="2398967"/>
            <a:ext cx="3972687" cy="28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6412992" y="2065846"/>
            <a:ext cx="375208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407408" y="2065846"/>
            <a:ext cx="340156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>
            <a:normAutofit/>
          </a:bodyPr>
          <a:lstStyle/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Attorney General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950 Pennsylvania Avenue, NW</a:t>
            </a: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20530-0001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42" y="2065846"/>
            <a:ext cx="3197301" cy="39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6412992" y="2065846"/>
            <a:ext cx="375208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407408" y="2065846"/>
            <a:ext cx="340156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969008"/>
            <a:ext cx="2831592" cy="2831592"/>
          </a:xfrm>
          <a:prstGeom prst="rect">
            <a:avLst/>
          </a:prstGeom>
        </p:spPr>
      </p:pic>
      <p:sp>
        <p:nvSpPr>
          <p:cNvPr id="13" name="Subtitle 6"/>
          <p:cNvSpPr>
            <a:spLocks noGrp="1"/>
          </p:cNvSpPr>
          <p:nvPr>
            <p:ph type="subTitle" idx="1"/>
          </p:nvPr>
        </p:nvSpPr>
        <p:spPr>
          <a:xfrm>
            <a:off x="4210812" y="1818958"/>
            <a:ext cx="4078224" cy="41063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 C.F.R. 10.63(c))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1111 Constitution Avenue, NW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20224</a:t>
            </a: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Copies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 cases: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1919 Smith Street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M/S 5022HOU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Houston, TX 77002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Texas cases: </a:t>
            </a:r>
          </a:p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E 8th Street</a:t>
            </a:r>
          </a:p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M/S 5026 AUS</a:t>
            </a:r>
          </a:p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Austin, TX 78701</a:t>
            </a:r>
          </a:p>
          <a:p>
            <a:pPr algn="just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71" y="1969008"/>
            <a:ext cx="3636611" cy="24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6412992" y="2065846"/>
            <a:ext cx="375208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407408" y="2065846"/>
            <a:ext cx="340156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" y="4163568"/>
            <a:ext cx="2008632" cy="2008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" y="1877568"/>
            <a:ext cx="2008632" cy="2008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72" y="1877568"/>
            <a:ext cx="2008632" cy="2008632"/>
          </a:xfrm>
          <a:prstGeom prst="rect">
            <a:avLst/>
          </a:prstGeom>
        </p:spPr>
      </p:pic>
      <p:sp>
        <p:nvSpPr>
          <p:cNvPr id="13" name="Subtitle 6"/>
          <p:cNvSpPr txBox="1">
            <a:spLocks/>
          </p:cNvSpPr>
          <p:nvPr/>
        </p:nvSpPr>
        <p:spPr>
          <a:xfrm>
            <a:off x="3118104" y="2110391"/>
            <a:ext cx="2990088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Maryland Avenue, SW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20202</a:t>
            </a:r>
          </a:p>
          <a:p>
            <a:pPr algn="just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 Constitution Ave. NW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20210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409 3rd St., SW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20416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ubtitle 6"/>
          <p:cNvSpPr txBox="1">
            <a:spLocks/>
          </p:cNvSpPr>
          <p:nvPr/>
        </p:nvSpPr>
        <p:spPr>
          <a:xfrm>
            <a:off x="6217920" y="2065846"/>
            <a:ext cx="3191256" cy="41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1200 Pennsylvania Ave., NW</a:t>
            </a: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20460</a:t>
            </a: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Customs and</a:t>
            </a:r>
          </a:p>
          <a:p>
            <a:pPr algn="just"/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 Protection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1300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Pennsylvania Ave., NW</a:t>
            </a:r>
          </a:p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Washington, DC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20229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9" y="4163568"/>
            <a:ext cx="1994916" cy="21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can/can’t we help?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can/can’t we help?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331720"/>
            <a:ext cx="9144000" cy="3840480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of Process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AUSAs cannot waive service requirements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service on the United States is a jurisdictional requirement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AUSAs do not accept service on behalf of the United States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courtesy copies by e-mail are still appreciated and will usually generate a quicker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response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 Process Clerk is in Houston</a:t>
            </a: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can/can’t we help?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331720"/>
            <a:ext cx="9144000" cy="3840480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extend deadlines in litigation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extend regulatory and administrative deadlines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 Suspensions of production</a:t>
            </a: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can/can’t we help?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 Period for Priority Tax Claims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U.S.C. § 1129(a)(9)(C)(ii)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months from the </a:t>
            </a:r>
            <a:r>
              <a:rPr lang="en-US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petition date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but…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possible in an </a:t>
            </a:r>
            <a:r>
              <a:rPr lang="en-US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exceptional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enough to propose more recovery than a liquidation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Balloon payments problematic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can/can’t we help?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331720"/>
            <a:ext cx="9144000" cy="3840480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Date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U.S.C. § 502(b)(9)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“180 days after the date of the order for relief . . .”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can/can’t we help?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331720"/>
            <a:ext cx="9144000" cy="3840480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“offers in compromise” within the meaning of the Internal Revenue Code are not entertained </a:t>
            </a:r>
            <a:r>
              <a: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bankruptcy 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compromise aspects of SBA loans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 language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 concerned about preserving the ability of states to enforce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19762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Disclaimer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7904" y="2029968"/>
            <a:ext cx="9150096" cy="432511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this information is subject to change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Assignments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check that this information is current before relying on it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is geared exclusively to bankruptcy matters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/>
          <a:lstStyle/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help?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594359" y="1792224"/>
            <a:ext cx="9194409" cy="410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Bankruptcy Specialists (IRS)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Assigned by case type, claim size, and debtor name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 the person who signed the proof of claim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stop to resolve IRS proof of claim issues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unfiled tax returns should be filed with the bankruptcy specialist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cannot reach assigned specialist after several attempts, contact Annie Ray (346) 227-6540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65" y="1184031"/>
            <a:ext cx="10600494" cy="46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help?</a:t>
            </a:r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Unfiled Returns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an appointment with the bankruptcy specialist in advance to hand deliver a return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bankruptcy specialist will accept the return by mail, mail it to the specialist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send returns to the service center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Typically takes longer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Harder to find out about the status of the return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Give the IRS time to process late-filed returns </a:t>
            </a:r>
          </a:p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help?</a:t>
            </a:r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disputes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work with the bankruptcy specialist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them what your client disputes and why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out what information they need to correct any mistakes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13816" y="2065846"/>
            <a:ext cx="7653528" cy="4106354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Fed. R.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P. 9014(b)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motion shall be served in the manner provided . . . By Rule 7004 . . .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just"/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Fed. R.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P. 3007(a)(2)(A)(i)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Objection is to a claim of the United States . . . in the manner provided . . . by Rule 7004(b)(4) or (5)</a:t>
            </a:r>
          </a:p>
          <a:p>
            <a:pPr marL="0" lvl="1" algn="just"/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13" y="1890172"/>
            <a:ext cx="2766823" cy="29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s://uspsblog.com/wp-content/uploads/2015/11/USPS_Eagle-Symbol-web-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9" y="2359153"/>
            <a:ext cx="3296511" cy="27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3995928" y="2065846"/>
            <a:ext cx="7278624" cy="4106354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Fed. R.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P. 7004(b)(4) and (5)</a:t>
            </a:r>
          </a:p>
          <a:p>
            <a:pPr algn="just"/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 claim objection, motion, or complaint and summons to: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Attorney’s Office for the Southern District of Texas</a:t>
            </a:r>
          </a:p>
          <a:p>
            <a:pPr marL="1371600" lvl="1" indent="-4572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ATTN: Civil Process Clerk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Attorney General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 (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i.e.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IRS, Dept. of Education, etc.)</a:t>
            </a:r>
          </a:p>
        </p:txBody>
      </p:sp>
    </p:spTree>
    <p:extLst>
      <p:ext uri="{BB962C8B-B14F-4D97-AF65-F5344CB8AC3E}">
        <p14:creationId xmlns:p14="http://schemas.microsoft.com/office/powerpoint/2010/main" val="5020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communication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name and number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 trying to accomplish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have you been dealing with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deal with a large number of agencies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has happened </a:t>
            </a:r>
          </a:p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Issues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Issues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7857744" cy="4106354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Late-Filed Individual Tax Returns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U.S.C. § 523(a)(*)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re McCoy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666 F.3d 924, 927 (5th Cir. 2012)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Late-filed returns are not “returns”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liabilities for years with late filed returns are not dischargeable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return filed – 11 U.S.C. § 523(a)(1)(B)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7" t="1" b="-574"/>
          <a:stretch/>
        </p:blipFill>
        <p:spPr>
          <a:xfrm>
            <a:off x="9674352" y="2543048"/>
            <a:ext cx="2075180" cy="23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7904" y="1629508"/>
            <a:ext cx="9150096" cy="472557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we are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 can help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you can help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problems</a:t>
            </a:r>
          </a:p>
        </p:txBody>
      </p:sp>
    </p:spTree>
    <p:extLst>
      <p:ext uri="{BB962C8B-B14F-4D97-AF65-F5344CB8AC3E}">
        <p14:creationId xmlns:p14="http://schemas.microsoft.com/office/powerpoint/2010/main" val="38212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Issues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Interest Rate on Tax Claims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U.S.C. § 6621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“Federal short-term rate” plus 3%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Secretary shall determine the Federal short-term rate for the first month in each calendar quarter.”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U.S.C. § 1274(d)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IR-2018-43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Interest rate is currently 5% for most underpayments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at the beginning of a new quarter 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https://www.irs.gov/newsroom/interest-rates-increase-for-the-second-quarter-of-2018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claims in chapter 13 cases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Issues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Collateral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liens attach to all assets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U.S.C. § 6321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“. . . all property and rights to property . . . .”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Secured tax claim means cash collateral issues in chapter 11 and 13 cases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of tax lien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U.S.C. § 6323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“First in time”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Issues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2058098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Concerns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Midlantic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National Bank v. New Jersey Department of Environmental Protection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474 U.S. 494 (1986)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States often relies on states to enforce environmental laws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11015"/>
            <a:ext cx="88392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Issues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4106354"/>
          </a:xfrm>
        </p:spPr>
        <p:txBody>
          <a:bodyPr/>
          <a:lstStyle/>
          <a:p>
            <a:pPr algn="just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Anything else?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USAO/SDTX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048256"/>
            <a:ext cx="5233416" cy="41148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 the United States in most bankruptcy matters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components of the U.S. Department of Justice may represent the United States in certain cases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Division, Civil Division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48" y="1837944"/>
            <a:ext cx="4055364" cy="4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Division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7904" y="1852246"/>
            <a:ext cx="9150096" cy="4502834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USAM 6-5.610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Exceptions: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Substantive tax issues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Prominent individuals or corporations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Dischargeability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actions involving attempt to evade a tax or a fraudulent return 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Bankruptcy matters normally handled by USAO if Tax Division is already involved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Appeals involving the tax matters 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Sometimes Tax Division will refer matters to the USAO even if they would normally handle them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Assignments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364992" y="2521266"/>
            <a:ext cx="7303008" cy="365093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Houston:</a:t>
            </a: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Jones:		Rick Kincheloe</a:t>
            </a: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Rodriguez:		Rick Kincheloe</a:t>
            </a: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Isgur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	Liz Karpati</a:t>
            </a: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Bohm:		Jose Vela</a:t>
            </a: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Norman:		Chad Cowan</a:t>
            </a: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Complex Cases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		Rick Kincheloe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3" y="2521267"/>
            <a:ext cx="2175892" cy="22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731520"/>
            <a:ext cx="9028176" cy="1191069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Assignments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364992" y="2521266"/>
            <a:ext cx="7303008" cy="365093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Corpus Christi:			Lance Duke</a:t>
            </a:r>
          </a:p>
          <a:p>
            <a:pPr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Brownsville:			Nancy Masso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McAllen:				David Guerra</a:t>
            </a: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Laredo:				Hector Ramirez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3" y="2521267"/>
            <a:ext cx="2175892" cy="22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Information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7904" y="2029968"/>
            <a:ext cx="9150096" cy="432511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Rick Kincheloe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Richard.Kincheloe@usdoj.gov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(713) 567-9422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Liz Karpati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Elizabeth.Karpati@usdoj.gov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(713) 567-9767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Jose Vela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Jose.Vela@usdoj.gov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(713) 567-9510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Chad Cowan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Chad.Cowan@usdoj.gov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(713) 567-9569</a:t>
            </a:r>
          </a:p>
        </p:txBody>
      </p:sp>
    </p:spTree>
    <p:extLst>
      <p:ext uri="{BB962C8B-B14F-4D97-AF65-F5344CB8AC3E}">
        <p14:creationId xmlns:p14="http://schemas.microsoft.com/office/powerpoint/2010/main" val="21013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1912" y="683451"/>
            <a:ext cx="9028176" cy="916749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Information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7904" y="2029968"/>
            <a:ext cx="9150096" cy="432511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Lance Duke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Lance.Duke@usdoj.gov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(361) 903-7911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Nancy Masso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Nancy.Masso@usdoj.gov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(956) 983-6014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Guerra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David.Guerra@usdoj.gov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(956) 992-9353	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Hector Ramirez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Hector.Ramirez@usdoj.gov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(956) 721-4963</a:t>
            </a:r>
          </a:p>
        </p:txBody>
      </p:sp>
    </p:spTree>
    <p:extLst>
      <p:ext uri="{BB962C8B-B14F-4D97-AF65-F5344CB8AC3E}">
        <p14:creationId xmlns:p14="http://schemas.microsoft.com/office/powerpoint/2010/main" val="38534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971</TotalTime>
  <Words>1107</Words>
  <Application>Microsoft Office PowerPoint</Application>
  <PresentationFormat>Custom</PresentationFormat>
  <Paragraphs>237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We’re from the Government, and We’re Here to Help</vt:lpstr>
      <vt:lpstr>Disclaimer</vt:lpstr>
      <vt:lpstr>PowerPoint Presentation</vt:lpstr>
      <vt:lpstr>USAO/SDTX</vt:lpstr>
      <vt:lpstr>Tax Division</vt:lpstr>
      <vt:lpstr>Judge Assignments</vt:lpstr>
      <vt:lpstr>Judge Assignments </vt:lpstr>
      <vt:lpstr>Contact Information</vt:lpstr>
      <vt:lpstr>Contact Information</vt:lpstr>
      <vt:lpstr>Addresses</vt:lpstr>
      <vt:lpstr>Addresses</vt:lpstr>
      <vt:lpstr>Addresses</vt:lpstr>
      <vt:lpstr>Addresses</vt:lpstr>
      <vt:lpstr>How can/can’t we help?</vt:lpstr>
      <vt:lpstr>How can/can’t we help?</vt:lpstr>
      <vt:lpstr>How can/can’t we help?</vt:lpstr>
      <vt:lpstr>How can/can’t we help?</vt:lpstr>
      <vt:lpstr>How can/can’t we help?</vt:lpstr>
      <vt:lpstr>How can/can’t we help?</vt:lpstr>
      <vt:lpstr>How can you help?</vt:lpstr>
      <vt:lpstr>How can you help?</vt:lpstr>
      <vt:lpstr>PowerPoint Presentation</vt:lpstr>
      <vt:lpstr>How can you help?</vt:lpstr>
      <vt:lpstr>How can you help?</vt:lpstr>
      <vt:lpstr>Service</vt:lpstr>
      <vt:lpstr>Service</vt:lpstr>
      <vt:lpstr>How can you help?</vt:lpstr>
      <vt:lpstr>Common Issues</vt:lpstr>
      <vt:lpstr>Common Issues</vt:lpstr>
      <vt:lpstr>Common Issues</vt:lpstr>
      <vt:lpstr>Common Issues</vt:lpstr>
      <vt:lpstr>Common Issues</vt:lpstr>
      <vt:lpstr>Common Issues</vt:lpstr>
      <vt:lpstr>Conclusion</vt:lpstr>
    </vt:vector>
  </TitlesOfParts>
  <Company>US Attorneys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from the Government, and We’re Here to Help</dc:title>
  <dc:creator>Kincheloe, Richard (USATXS)</dc:creator>
  <cp:lastModifiedBy>elizabethfreeman</cp:lastModifiedBy>
  <cp:revision>79</cp:revision>
  <dcterms:created xsi:type="dcterms:W3CDTF">2018-03-22T22:11:47Z</dcterms:created>
  <dcterms:modified xsi:type="dcterms:W3CDTF">2018-05-08T15:40:01Z</dcterms:modified>
</cp:coreProperties>
</file>