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75" r:id="rId10"/>
    <p:sldId id="267" r:id="rId11"/>
    <p:sldId id="268" r:id="rId12"/>
    <p:sldId id="264" r:id="rId13"/>
    <p:sldId id="265" r:id="rId14"/>
    <p:sldId id="266"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3A5E7A-D815-4E7F-B8E8-FFA4A839A199}"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20AFF-E45C-499D-ABCE-9BB80747AC2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3A5E7A-D815-4E7F-B8E8-FFA4A839A199}"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20AFF-E45C-499D-ABCE-9BB80747AC2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3A5E7A-D815-4E7F-B8E8-FFA4A839A199}"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20AFF-E45C-499D-ABCE-9BB80747AC2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3A5E7A-D815-4E7F-B8E8-FFA4A839A199}"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20AFF-E45C-499D-ABCE-9BB80747AC2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3A5E7A-D815-4E7F-B8E8-FFA4A839A199}"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20AFF-E45C-499D-ABCE-9BB80747AC2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23A5E7A-D815-4E7F-B8E8-FFA4A839A199}" type="datetimeFigureOut">
              <a:rPr lang="en-US" smtClean="0"/>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520AFF-E45C-499D-ABCE-9BB80747AC2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3A5E7A-D815-4E7F-B8E8-FFA4A839A199}" type="datetimeFigureOut">
              <a:rPr lang="en-US" smtClean="0"/>
              <a:t>4/18/2016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520AFF-E45C-499D-ABCE-9BB80747AC2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3A5E7A-D815-4E7F-B8E8-FFA4A839A199}" type="datetimeFigureOut">
              <a:rPr lang="en-US" smtClean="0"/>
              <a:t>4/18/2016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520AFF-E45C-499D-ABCE-9BB80747AC2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3A5E7A-D815-4E7F-B8E8-FFA4A839A199}" type="datetimeFigureOut">
              <a:rPr lang="en-US" smtClean="0"/>
              <a:t>4/18/2016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520AFF-E45C-499D-ABCE-9BB80747AC2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3A5E7A-D815-4E7F-B8E8-FFA4A839A199}" type="datetimeFigureOut">
              <a:rPr lang="en-US" smtClean="0"/>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520AFF-E45C-499D-ABCE-9BB80747AC2C}"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23A5E7A-D815-4E7F-B8E8-FFA4A839A199}" type="datetimeFigureOut">
              <a:rPr lang="en-US" smtClean="0"/>
              <a:t>4/18/2016</a:t>
            </a:fld>
            <a:endParaRPr lang="en-US"/>
          </a:p>
        </p:txBody>
      </p:sp>
      <p:sp>
        <p:nvSpPr>
          <p:cNvPr id="9" name="Slide Number Placeholder 8"/>
          <p:cNvSpPr>
            <a:spLocks noGrp="1"/>
          </p:cNvSpPr>
          <p:nvPr>
            <p:ph type="sldNum" sz="quarter" idx="11"/>
          </p:nvPr>
        </p:nvSpPr>
        <p:spPr/>
        <p:txBody>
          <a:bodyPr/>
          <a:lstStyle/>
          <a:p>
            <a:fld id="{CF520AFF-E45C-499D-ABCE-9BB80747AC2C}"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F520AFF-E45C-499D-ABCE-9BB80747AC2C}"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23A5E7A-D815-4E7F-B8E8-FFA4A839A199}" type="datetimeFigureOut">
              <a:rPr lang="en-US" smtClean="0"/>
              <a:t>4/18/2016</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jp@walkerandpatterson.com" TargetMode="External"/><Relationship Id="rId2" Type="http://schemas.openxmlformats.org/officeDocument/2006/relationships/hyperlink" Target="mailto:rwilhite@fullenweider.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543800" cy="4346575"/>
          </a:xfrm>
        </p:spPr>
        <p:txBody>
          <a:bodyPr/>
          <a:lstStyle/>
          <a:p>
            <a:r>
              <a:rPr lang="en-US" dirty="0" smtClean="0"/>
              <a:t>The Intersection Of Bankruptcy And Family Law</a:t>
            </a:r>
            <a:br>
              <a:rPr lang="en-US" dirty="0" smtClean="0"/>
            </a:br>
            <a:endParaRPr lang="en-US" dirty="0"/>
          </a:p>
        </p:txBody>
      </p:sp>
      <p:sp>
        <p:nvSpPr>
          <p:cNvPr id="3" name="Subtitle 2"/>
          <p:cNvSpPr>
            <a:spLocks noGrp="1"/>
          </p:cNvSpPr>
          <p:nvPr>
            <p:ph type="subTitle" idx="1"/>
          </p:nvPr>
        </p:nvSpPr>
        <p:spPr>
          <a:xfrm>
            <a:off x="685800" y="3505200"/>
            <a:ext cx="6461760" cy="2133600"/>
          </a:xfrm>
        </p:spPr>
        <p:txBody>
          <a:bodyPr>
            <a:normAutofit fontScale="92500" lnSpcReduction="20000"/>
          </a:bodyPr>
          <a:lstStyle/>
          <a:p>
            <a:r>
              <a:rPr lang="en-US" dirty="0" smtClean="0"/>
              <a:t>Randy </a:t>
            </a:r>
            <a:r>
              <a:rPr lang="en-US" dirty="0" err="1" smtClean="0"/>
              <a:t>Wilhite</a:t>
            </a:r>
            <a:endParaRPr lang="en-US" dirty="0" smtClean="0"/>
          </a:p>
          <a:p>
            <a:r>
              <a:rPr lang="en-US" dirty="0" err="1" smtClean="0"/>
              <a:t>Fullenweider</a:t>
            </a:r>
            <a:r>
              <a:rPr lang="en-US" dirty="0" smtClean="0"/>
              <a:t> </a:t>
            </a:r>
            <a:r>
              <a:rPr lang="en-US" dirty="0" err="1" smtClean="0"/>
              <a:t>Wilhite</a:t>
            </a:r>
            <a:r>
              <a:rPr lang="en-US" dirty="0" smtClean="0"/>
              <a:t>, P.C.</a:t>
            </a:r>
            <a:endParaRPr lang="en-US" dirty="0"/>
          </a:p>
          <a:p>
            <a:r>
              <a:rPr lang="en-US" dirty="0" smtClean="0">
                <a:hlinkClick r:id="rId2"/>
              </a:rPr>
              <a:t>rwilhite@fullenweider.com</a:t>
            </a:r>
            <a:endParaRPr lang="en-US" dirty="0" smtClean="0"/>
          </a:p>
          <a:p>
            <a:endParaRPr lang="en-US" dirty="0" smtClean="0"/>
          </a:p>
          <a:p>
            <a:r>
              <a:rPr lang="en-US" dirty="0" err="1" smtClean="0"/>
              <a:t>Johnie</a:t>
            </a:r>
            <a:r>
              <a:rPr lang="en-US" dirty="0" smtClean="0"/>
              <a:t> Patterson</a:t>
            </a:r>
          </a:p>
          <a:p>
            <a:r>
              <a:rPr lang="en-US" dirty="0" smtClean="0"/>
              <a:t>Walker &amp; Patterson, P.C.</a:t>
            </a:r>
          </a:p>
          <a:p>
            <a:r>
              <a:rPr lang="en-US" dirty="0" smtClean="0">
                <a:hlinkClick r:id="rId3"/>
              </a:rPr>
              <a:t>jjp@walkerandpatterson.com</a:t>
            </a:r>
            <a:endParaRPr lang="en-US" dirty="0" smtClean="0"/>
          </a:p>
          <a:p>
            <a:endParaRPr lang="en-US" dirty="0"/>
          </a:p>
        </p:txBody>
      </p:sp>
    </p:spTree>
    <p:extLst>
      <p:ext uri="{BB962C8B-B14F-4D97-AF65-F5344CB8AC3E}">
        <p14:creationId xmlns:p14="http://schemas.microsoft.com/office/powerpoint/2010/main" val="3350252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Spousal Liability</a:t>
            </a:r>
            <a:endParaRPr lang="en-US" dirty="0"/>
          </a:p>
        </p:txBody>
      </p:sp>
      <p:sp>
        <p:nvSpPr>
          <p:cNvPr id="3" name="Content Placeholder 2"/>
          <p:cNvSpPr>
            <a:spLocks noGrp="1"/>
          </p:cNvSpPr>
          <p:nvPr>
            <p:ph idx="1"/>
          </p:nvPr>
        </p:nvSpPr>
        <p:spPr/>
        <p:txBody>
          <a:bodyPr>
            <a:noAutofit/>
          </a:bodyPr>
          <a:lstStyle/>
          <a:p>
            <a:pPr algn="just"/>
            <a:r>
              <a:rPr lang="en-US" sz="2800" dirty="0" smtClean="0"/>
              <a:t>Joint Liability Debt - All property of either spouse.</a:t>
            </a:r>
          </a:p>
          <a:p>
            <a:pPr algn="just"/>
            <a:r>
              <a:rPr lang="en-US" sz="2800" dirty="0" smtClean="0"/>
              <a:t>Husband’s separate property is subject to husband’s separate debts.</a:t>
            </a:r>
          </a:p>
          <a:p>
            <a:pPr algn="just"/>
            <a:r>
              <a:rPr lang="en-US" sz="2800" dirty="0" smtClean="0"/>
              <a:t>Wife’s separate property is subject to wife’s separate debts.</a:t>
            </a:r>
          </a:p>
          <a:p>
            <a:pPr algn="just"/>
            <a:r>
              <a:rPr lang="en-US" sz="2800" dirty="0" smtClean="0"/>
              <a:t>Husband’s separate property, sole managed community property, and joint managed community property, liable for husband’s pre-marital liabilities and husband’s </a:t>
            </a:r>
            <a:r>
              <a:rPr lang="en-US" sz="2800" dirty="0" err="1" smtClean="0"/>
              <a:t>nontortious</a:t>
            </a:r>
            <a:r>
              <a:rPr lang="en-US" sz="2800" dirty="0" smtClean="0"/>
              <a:t> (contractual) liabilities during marriage.</a:t>
            </a:r>
          </a:p>
        </p:txBody>
      </p:sp>
    </p:spTree>
    <p:extLst>
      <p:ext uri="{BB962C8B-B14F-4D97-AF65-F5344CB8AC3E}">
        <p14:creationId xmlns:p14="http://schemas.microsoft.com/office/powerpoint/2010/main" val="2735987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Spousal Liability</a:t>
            </a:r>
          </a:p>
        </p:txBody>
      </p:sp>
      <p:sp>
        <p:nvSpPr>
          <p:cNvPr id="3" name="Content Placeholder 2"/>
          <p:cNvSpPr>
            <a:spLocks noGrp="1"/>
          </p:cNvSpPr>
          <p:nvPr>
            <p:ph idx="1"/>
          </p:nvPr>
        </p:nvSpPr>
        <p:spPr/>
        <p:txBody>
          <a:bodyPr/>
          <a:lstStyle/>
          <a:p>
            <a:pPr algn="just"/>
            <a:r>
              <a:rPr lang="en-US" sz="3200" dirty="0" smtClean="0"/>
              <a:t>Wife’s separate property, sole managed community property, and joint managed community property is liable for wife’s premarital liabilities and wife’s non-tortious (contractual) liabilities during marriage.</a:t>
            </a:r>
          </a:p>
          <a:p>
            <a:pPr algn="just"/>
            <a:r>
              <a:rPr lang="en-US" sz="3200" dirty="0" smtClean="0"/>
              <a:t>Tort liability incurred  during marriage, all property other than the separate property of the non-offending spouse is liable.</a:t>
            </a:r>
          </a:p>
          <a:p>
            <a:endParaRPr lang="en-US" dirty="0"/>
          </a:p>
        </p:txBody>
      </p:sp>
    </p:spTree>
    <p:extLst>
      <p:ext uri="{BB962C8B-B14F-4D97-AF65-F5344CB8AC3E}">
        <p14:creationId xmlns:p14="http://schemas.microsoft.com/office/powerpoint/2010/main" val="3892506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Spousal Liability</a:t>
            </a:r>
          </a:p>
        </p:txBody>
      </p:sp>
      <p:sp>
        <p:nvSpPr>
          <p:cNvPr id="3" name="Content Placeholder 2"/>
          <p:cNvSpPr>
            <a:spLocks noGrp="1"/>
          </p:cNvSpPr>
          <p:nvPr>
            <p:ph idx="1"/>
          </p:nvPr>
        </p:nvSpPr>
        <p:spPr/>
        <p:txBody>
          <a:bodyPr>
            <a:normAutofit/>
          </a:bodyPr>
          <a:lstStyle/>
          <a:p>
            <a:pPr algn="just"/>
            <a:r>
              <a:rPr lang="en-US" dirty="0" smtClean="0"/>
              <a:t>Section 3.201, entitled "Spousal Liability," provides:</a:t>
            </a:r>
          </a:p>
          <a:p>
            <a:pPr algn="just"/>
            <a:r>
              <a:rPr lang="en-US" dirty="0" smtClean="0"/>
              <a:t>(a) A person is personally liable for the acts of the person's spouse only if:</a:t>
            </a:r>
          </a:p>
          <a:p>
            <a:pPr lvl="1" algn="just"/>
            <a:r>
              <a:rPr lang="en-US" dirty="0" smtClean="0"/>
              <a:t>(1) the spouse acts as an </a:t>
            </a:r>
            <a:r>
              <a:rPr lang="en-US" b="1" dirty="0" smtClean="0"/>
              <a:t>agent</a:t>
            </a:r>
            <a:r>
              <a:rPr lang="en-US" dirty="0" smtClean="0"/>
              <a:t> for the person; or</a:t>
            </a:r>
          </a:p>
          <a:p>
            <a:pPr lvl="1" algn="just"/>
            <a:r>
              <a:rPr lang="en-US" dirty="0" smtClean="0"/>
              <a:t>(2) the spouse incurs a debt for </a:t>
            </a:r>
            <a:r>
              <a:rPr lang="en-US" b="1" dirty="0" smtClean="0"/>
              <a:t>necessaries</a:t>
            </a:r>
            <a:r>
              <a:rPr lang="en-US" dirty="0" smtClean="0"/>
              <a:t> as provided by Subchapter F, Chapter 2.</a:t>
            </a:r>
          </a:p>
          <a:p>
            <a:pPr lvl="1" algn="just"/>
            <a:r>
              <a:rPr lang="en-US" dirty="0" smtClean="0"/>
              <a:t>(b) Except as provided by this subchapter, community property is not subject to a liability that arises from an act of a spouse.</a:t>
            </a:r>
          </a:p>
          <a:p>
            <a:pPr lvl="1" algn="just"/>
            <a:r>
              <a:rPr lang="en-US" dirty="0" smtClean="0"/>
              <a:t>(c) A spouse does not act as an agent for the other spouse solely because of the marriage relationship.</a:t>
            </a:r>
          </a:p>
          <a:p>
            <a:r>
              <a:rPr lang="en-US" cap="small" dirty="0" smtClean="0"/>
              <a:t>Tex. Fam. Code</a:t>
            </a:r>
            <a:r>
              <a:rPr lang="en-US" dirty="0" smtClean="0"/>
              <a:t> § 3.201</a:t>
            </a:r>
          </a:p>
          <a:p>
            <a:r>
              <a:rPr lang="en-US" i="1" dirty="0" smtClean="0"/>
              <a:t>In re Trammell</a:t>
            </a:r>
            <a:r>
              <a:rPr lang="en-US" dirty="0" smtClean="0"/>
              <a:t>, 399 B.R. 177 (</a:t>
            </a:r>
            <a:r>
              <a:rPr lang="en-US" dirty="0" err="1" smtClean="0"/>
              <a:t>Bankr</a:t>
            </a:r>
            <a:r>
              <a:rPr lang="en-US" dirty="0" smtClean="0"/>
              <a:t>. N.D. </a:t>
            </a:r>
            <a:r>
              <a:rPr lang="en-US" dirty="0" err="1" smtClean="0"/>
              <a:t>Tex</a:t>
            </a:r>
            <a:r>
              <a:rPr lang="en-US" dirty="0" smtClean="0"/>
              <a:t> 2007)</a:t>
            </a:r>
            <a:endParaRPr lang="en-US" dirty="0"/>
          </a:p>
        </p:txBody>
      </p:sp>
    </p:spTree>
    <p:extLst>
      <p:ext uri="{BB962C8B-B14F-4D97-AF65-F5344CB8AC3E}">
        <p14:creationId xmlns:p14="http://schemas.microsoft.com/office/powerpoint/2010/main" val="625595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Spousal Liability</a:t>
            </a:r>
          </a:p>
        </p:txBody>
      </p:sp>
      <p:sp>
        <p:nvSpPr>
          <p:cNvPr id="3" name="Content Placeholder 2"/>
          <p:cNvSpPr>
            <a:spLocks noGrp="1"/>
          </p:cNvSpPr>
          <p:nvPr>
            <p:ph idx="1"/>
          </p:nvPr>
        </p:nvSpPr>
        <p:spPr/>
        <p:txBody>
          <a:bodyPr>
            <a:normAutofit/>
          </a:bodyPr>
          <a:lstStyle/>
          <a:p>
            <a:r>
              <a:rPr lang="en-US" sz="3200" dirty="0" smtClean="0"/>
              <a:t>Agency</a:t>
            </a:r>
          </a:p>
          <a:p>
            <a:endParaRPr lang="en-US" sz="3200" dirty="0" smtClean="0"/>
          </a:p>
          <a:p>
            <a:r>
              <a:rPr lang="en-US" sz="3200" dirty="0" smtClean="0"/>
              <a:t>Necessaries</a:t>
            </a:r>
          </a:p>
          <a:p>
            <a:endParaRPr lang="en-US" sz="3200" i="1" dirty="0" smtClean="0"/>
          </a:p>
          <a:p>
            <a:r>
              <a:rPr lang="en-US" sz="3200" i="1" dirty="0" err="1" smtClean="0"/>
              <a:t>Cockerham</a:t>
            </a:r>
            <a:r>
              <a:rPr lang="en-US" sz="3200" i="1" dirty="0" smtClean="0"/>
              <a:t> v. </a:t>
            </a:r>
            <a:r>
              <a:rPr lang="en-US" sz="3200" i="1" dirty="0" err="1" smtClean="0"/>
              <a:t>Cockerham</a:t>
            </a:r>
            <a:r>
              <a:rPr lang="en-US" sz="3200" dirty="0" smtClean="0"/>
              <a:t>, 527 S.W.2d 162 (Tex.1975)</a:t>
            </a:r>
            <a:endParaRPr lang="en-US" sz="3200" dirty="0"/>
          </a:p>
        </p:txBody>
      </p:sp>
    </p:spTree>
    <p:extLst>
      <p:ext uri="{BB962C8B-B14F-4D97-AF65-F5344CB8AC3E}">
        <p14:creationId xmlns:p14="http://schemas.microsoft.com/office/powerpoint/2010/main" val="2836327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Identifying</a:t>
            </a:r>
            <a:r>
              <a:rPr lang="en-US" dirty="0" smtClean="0"/>
              <a:t> Creditors</a:t>
            </a:r>
            <a:endParaRPr lang="en-US" dirty="0"/>
          </a:p>
        </p:txBody>
      </p:sp>
      <p:sp>
        <p:nvSpPr>
          <p:cNvPr id="3" name="Content Placeholder 2"/>
          <p:cNvSpPr>
            <a:spLocks noGrp="1"/>
          </p:cNvSpPr>
          <p:nvPr>
            <p:ph idx="1"/>
          </p:nvPr>
        </p:nvSpPr>
        <p:spPr/>
        <p:txBody>
          <a:bodyPr>
            <a:normAutofit/>
          </a:bodyPr>
          <a:lstStyle/>
          <a:p>
            <a:pPr algn="just"/>
            <a:r>
              <a:rPr lang="en-US" sz="3200" dirty="0" smtClean="0"/>
              <a:t>Claims/Creditors</a:t>
            </a:r>
          </a:p>
          <a:p>
            <a:pPr lvl="1" algn="just"/>
            <a:r>
              <a:rPr lang="en-US" sz="3200" dirty="0" smtClean="0"/>
              <a:t>Creditor</a:t>
            </a:r>
          </a:p>
          <a:p>
            <a:pPr lvl="2" algn="just"/>
            <a:r>
              <a:rPr lang="en-US" sz="3200" dirty="0" smtClean="0"/>
              <a:t>Has a claim as of the entry of an order for relief;</a:t>
            </a:r>
          </a:p>
          <a:p>
            <a:pPr lvl="2" algn="just"/>
            <a:r>
              <a:rPr lang="en-US" sz="3200" dirty="0" smtClean="0"/>
              <a:t>Claim pursuant to 348(d), 502(f), 502(g), 502(h), 502(</a:t>
            </a:r>
            <a:r>
              <a:rPr lang="en-US" sz="3200" dirty="0" err="1" smtClean="0"/>
              <a:t>i</a:t>
            </a:r>
            <a:r>
              <a:rPr lang="en-US" sz="3200" dirty="0" smtClean="0"/>
              <a:t>);</a:t>
            </a:r>
          </a:p>
          <a:p>
            <a:pPr lvl="2" algn="just"/>
            <a:r>
              <a:rPr lang="en-US" sz="3200" dirty="0" smtClean="0"/>
              <a:t>Has a community claim.</a:t>
            </a:r>
          </a:p>
          <a:p>
            <a:pPr lvl="1" algn="just"/>
            <a:r>
              <a:rPr lang="en-US" sz="3200" dirty="0" smtClean="0"/>
              <a:t>11 U.S.C. § 101(10)</a:t>
            </a:r>
            <a:endParaRPr lang="en-US" sz="3200" dirty="0"/>
          </a:p>
        </p:txBody>
      </p:sp>
    </p:spTree>
    <p:extLst>
      <p:ext uri="{BB962C8B-B14F-4D97-AF65-F5344CB8AC3E}">
        <p14:creationId xmlns:p14="http://schemas.microsoft.com/office/powerpoint/2010/main" val="2365373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Identifying Creditors</a:t>
            </a:r>
          </a:p>
        </p:txBody>
      </p:sp>
      <p:sp>
        <p:nvSpPr>
          <p:cNvPr id="3" name="Content Placeholder 2"/>
          <p:cNvSpPr>
            <a:spLocks noGrp="1"/>
          </p:cNvSpPr>
          <p:nvPr>
            <p:ph idx="1"/>
          </p:nvPr>
        </p:nvSpPr>
        <p:spPr/>
        <p:txBody>
          <a:bodyPr>
            <a:normAutofit/>
          </a:bodyPr>
          <a:lstStyle/>
          <a:p>
            <a:pPr algn="just"/>
            <a:r>
              <a:rPr lang="en-US" sz="3600" dirty="0" smtClean="0"/>
              <a:t>Community Claim</a:t>
            </a:r>
          </a:p>
          <a:p>
            <a:pPr lvl="1" algn="just"/>
            <a:r>
              <a:rPr lang="en-US" sz="3600" dirty="0" smtClean="0"/>
              <a:t>Prepetition claim for which property described in 541(a)(2) is liable, whether or not such property actually exists</a:t>
            </a:r>
          </a:p>
          <a:p>
            <a:pPr lvl="1" algn="just"/>
            <a:endParaRPr lang="en-US" sz="3600" dirty="0"/>
          </a:p>
          <a:p>
            <a:pPr lvl="1" algn="just"/>
            <a:r>
              <a:rPr lang="en-US" sz="3600" dirty="0" smtClean="0"/>
              <a:t>11 U.S.C. § 101(7)</a:t>
            </a:r>
            <a:endParaRPr lang="en-US" sz="3600" dirty="0"/>
          </a:p>
        </p:txBody>
      </p:sp>
    </p:spTree>
    <p:extLst>
      <p:ext uri="{BB962C8B-B14F-4D97-AF65-F5344CB8AC3E}">
        <p14:creationId xmlns:p14="http://schemas.microsoft.com/office/powerpoint/2010/main" val="3061801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Identifying Creditors</a:t>
            </a:r>
          </a:p>
        </p:txBody>
      </p:sp>
      <p:sp>
        <p:nvSpPr>
          <p:cNvPr id="3" name="Content Placeholder 2"/>
          <p:cNvSpPr>
            <a:spLocks noGrp="1"/>
          </p:cNvSpPr>
          <p:nvPr>
            <p:ph idx="1"/>
          </p:nvPr>
        </p:nvSpPr>
        <p:spPr/>
        <p:txBody>
          <a:bodyPr>
            <a:normAutofit lnSpcReduction="10000"/>
          </a:bodyPr>
          <a:lstStyle/>
          <a:p>
            <a:r>
              <a:rPr lang="en-US" sz="2800" dirty="0" smtClean="0"/>
              <a:t>Community Claim</a:t>
            </a:r>
          </a:p>
          <a:p>
            <a:pPr lvl="1" algn="just"/>
            <a:r>
              <a:rPr lang="en-US" sz="2800" dirty="0" smtClean="0"/>
              <a:t>Does not modify definition of property of the estate.</a:t>
            </a:r>
          </a:p>
          <a:p>
            <a:pPr lvl="2" algn="just"/>
            <a:r>
              <a:rPr lang="en-US" sz="2800" i="1" dirty="0" err="1" smtClean="0"/>
              <a:t>Buescher</a:t>
            </a:r>
            <a:r>
              <a:rPr lang="en-US" sz="2800" i="1" dirty="0" smtClean="0"/>
              <a:t> v. First United Bank and Trust (In re </a:t>
            </a:r>
            <a:r>
              <a:rPr lang="en-US" sz="2800" i="1" dirty="0" err="1" smtClean="0"/>
              <a:t>Buescher</a:t>
            </a:r>
            <a:r>
              <a:rPr lang="en-US" sz="2800" i="1" dirty="0" smtClean="0"/>
              <a:t>)</a:t>
            </a:r>
            <a:r>
              <a:rPr lang="en-US" sz="2800" dirty="0" smtClean="0"/>
              <a:t>, 783 F.3d 302 (5</a:t>
            </a:r>
            <a:r>
              <a:rPr lang="en-US" sz="2800" baseline="30000" dirty="0" smtClean="0"/>
              <a:t>th</a:t>
            </a:r>
            <a:r>
              <a:rPr lang="en-US" sz="2800" dirty="0" smtClean="0"/>
              <a:t> Cir. 2015)</a:t>
            </a:r>
          </a:p>
          <a:p>
            <a:pPr lvl="1" algn="just"/>
            <a:r>
              <a:rPr lang="en-US" sz="2800" dirty="0"/>
              <a:t>A</a:t>
            </a:r>
            <a:r>
              <a:rPr lang="en-US" sz="2800" dirty="0" smtClean="0"/>
              <a:t>llows state law creditors of the </a:t>
            </a:r>
            <a:r>
              <a:rPr lang="en-US" sz="2800" dirty="0" err="1" smtClean="0"/>
              <a:t>nondebtor</a:t>
            </a:r>
            <a:r>
              <a:rPr lang="en-US" sz="2800" dirty="0" smtClean="0"/>
              <a:t> spouse access to community property for the satisfaction of their community claims and allows them to participate in the distribution of estate assets. </a:t>
            </a:r>
            <a:r>
              <a:rPr lang="en-US" sz="2800" i="1" dirty="0" smtClean="0"/>
              <a:t>In re Miller</a:t>
            </a:r>
            <a:r>
              <a:rPr lang="en-US" sz="2800" dirty="0" smtClean="0"/>
              <a:t>, 167 B.R. 202 (</a:t>
            </a:r>
            <a:r>
              <a:rPr lang="en-US" sz="2800" dirty="0" err="1" smtClean="0"/>
              <a:t>Bankr</a:t>
            </a:r>
            <a:r>
              <a:rPr lang="en-US" sz="2800" dirty="0" smtClean="0"/>
              <a:t>. C.D. Cal.1994)</a:t>
            </a:r>
          </a:p>
          <a:p>
            <a:pPr lvl="2"/>
            <a:endParaRPr lang="en-US" dirty="0"/>
          </a:p>
        </p:txBody>
      </p:sp>
    </p:spTree>
    <p:extLst>
      <p:ext uri="{BB962C8B-B14F-4D97-AF65-F5344CB8AC3E}">
        <p14:creationId xmlns:p14="http://schemas.microsoft.com/office/powerpoint/2010/main" val="3484681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Split (Community) Discharge </a:t>
            </a:r>
            <a:r>
              <a:rPr lang="en-US" dirty="0" smtClean="0"/>
              <a:t> </a:t>
            </a:r>
            <a:endParaRPr lang="en-US" dirty="0"/>
          </a:p>
        </p:txBody>
      </p:sp>
      <p:sp>
        <p:nvSpPr>
          <p:cNvPr id="3" name="Content Placeholder 2"/>
          <p:cNvSpPr>
            <a:spLocks noGrp="1"/>
          </p:cNvSpPr>
          <p:nvPr>
            <p:ph idx="1"/>
          </p:nvPr>
        </p:nvSpPr>
        <p:spPr/>
        <p:txBody>
          <a:bodyPr>
            <a:noAutofit/>
          </a:bodyPr>
          <a:lstStyle/>
          <a:p>
            <a:pPr algn="just"/>
            <a:r>
              <a:rPr lang="en-US" sz="2400" dirty="0" smtClean="0"/>
              <a:t>Community Discharge</a:t>
            </a:r>
          </a:p>
          <a:p>
            <a:pPr lvl="1" algn="just"/>
            <a:r>
              <a:rPr lang="en-US" sz="2400" dirty="0" smtClean="0"/>
              <a:t>11 U.S.C. §   524(a)(3)</a:t>
            </a:r>
          </a:p>
          <a:p>
            <a:pPr lvl="2" algn="just"/>
            <a:r>
              <a:rPr lang="en-US" sz="2400" dirty="0" smtClean="0"/>
              <a:t>A discharge operates as an injunction  against the commencement or continuation of an action  to collect or recover from property of the debtor as defined in section 541(a)(2) that is acquired after the commencement of a case, on account of an allowable community claim, except a community claim that is excepted from discharge, or that would be so excepted, in a case concerning the debtor’s spouse commenced on the date of the filing of the debtor’s case, whether or not discharge of the debt based on the community claim is waived.</a:t>
            </a:r>
            <a:endParaRPr lang="en-US" sz="2400" dirty="0"/>
          </a:p>
        </p:txBody>
      </p:sp>
    </p:spTree>
    <p:extLst>
      <p:ext uri="{BB962C8B-B14F-4D97-AF65-F5344CB8AC3E}">
        <p14:creationId xmlns:p14="http://schemas.microsoft.com/office/powerpoint/2010/main" val="2711510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Split (Community) Discharge</a:t>
            </a:r>
            <a:endParaRPr lang="en-US" dirty="0"/>
          </a:p>
        </p:txBody>
      </p:sp>
      <p:sp>
        <p:nvSpPr>
          <p:cNvPr id="3" name="Content Placeholder 2"/>
          <p:cNvSpPr>
            <a:spLocks noGrp="1"/>
          </p:cNvSpPr>
          <p:nvPr>
            <p:ph idx="1"/>
          </p:nvPr>
        </p:nvSpPr>
        <p:spPr/>
        <p:txBody>
          <a:bodyPr>
            <a:noAutofit/>
          </a:bodyPr>
          <a:lstStyle/>
          <a:p>
            <a:pPr algn="just"/>
            <a:r>
              <a:rPr lang="en-US" sz="2800" dirty="0" smtClean="0"/>
              <a:t>"Subsection (a) also codifies the split discharge for debtors in community property states. If community property was in the estate and community claims were discharged, the discharge is effective against community creditors of the non-debtor spouse as well as of the debtor spouse.“</a:t>
            </a:r>
          </a:p>
          <a:p>
            <a:pPr lvl="1" algn="just"/>
            <a:r>
              <a:rPr lang="en-US" sz="2800" dirty="0" smtClean="0"/>
              <a:t>House Report No. 95-595, 95th Congress, 1st Session (1977) 365-6 and Senate Report No. 95-989, 95th Congress, 2nd Session (1978) 80, </a:t>
            </a:r>
            <a:r>
              <a:rPr lang="en-US" sz="2800" dirty="0" err="1" smtClean="0"/>
              <a:t>U.S.Code</a:t>
            </a:r>
            <a:r>
              <a:rPr lang="en-US" sz="2800" dirty="0" smtClean="0"/>
              <a:t> Cong. &amp; </a:t>
            </a:r>
            <a:r>
              <a:rPr lang="en-US" sz="2800" dirty="0" err="1" smtClean="0"/>
              <a:t>Admin.News</a:t>
            </a:r>
            <a:r>
              <a:rPr lang="en-US" sz="2800" dirty="0" smtClean="0"/>
              <a:t> 1978, pp. 5787, 5866, 6321.</a:t>
            </a:r>
            <a:endParaRPr lang="en-US" sz="2800" dirty="0"/>
          </a:p>
        </p:txBody>
      </p:sp>
    </p:spTree>
    <p:extLst>
      <p:ext uri="{BB962C8B-B14F-4D97-AF65-F5344CB8AC3E}">
        <p14:creationId xmlns:p14="http://schemas.microsoft.com/office/powerpoint/2010/main" val="882078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Split (Community) Discharge</a:t>
            </a:r>
            <a:endParaRPr lang="en-US" dirty="0"/>
          </a:p>
        </p:txBody>
      </p:sp>
      <p:sp>
        <p:nvSpPr>
          <p:cNvPr id="3" name="Content Placeholder 2"/>
          <p:cNvSpPr>
            <a:spLocks noGrp="1"/>
          </p:cNvSpPr>
          <p:nvPr>
            <p:ph idx="1"/>
          </p:nvPr>
        </p:nvSpPr>
        <p:spPr/>
        <p:txBody>
          <a:bodyPr/>
          <a:lstStyle/>
          <a:p>
            <a:pPr algn="just"/>
            <a:r>
              <a:rPr lang="en-US" sz="3200" dirty="0" smtClean="0"/>
              <a:t>Community Claim Holders have a duty to object to the non-filing spouse’s hypothetical discharge.</a:t>
            </a:r>
          </a:p>
          <a:p>
            <a:pPr lvl="1" algn="just"/>
            <a:r>
              <a:rPr lang="en-US" sz="3200" i="1" dirty="0" smtClean="0"/>
              <a:t>In re </a:t>
            </a:r>
            <a:r>
              <a:rPr lang="en-US" sz="3200" i="1" dirty="0" err="1" smtClean="0"/>
              <a:t>Karber</a:t>
            </a:r>
            <a:r>
              <a:rPr lang="en-US" sz="3200" dirty="0" smtClean="0"/>
              <a:t>, 25 B.R. 9, 12 (</a:t>
            </a:r>
            <a:r>
              <a:rPr lang="en-US" sz="3200" dirty="0" err="1" smtClean="0"/>
              <a:t>Bankr</a:t>
            </a:r>
            <a:r>
              <a:rPr lang="en-US" sz="3200" dirty="0" smtClean="0"/>
              <a:t>. N.D. Tex. 1982)</a:t>
            </a:r>
          </a:p>
          <a:p>
            <a:pPr lvl="1" algn="just"/>
            <a:endParaRPr lang="en-US" dirty="0"/>
          </a:p>
        </p:txBody>
      </p:sp>
    </p:spTree>
    <p:extLst>
      <p:ext uri="{BB962C8B-B14F-4D97-AF65-F5344CB8AC3E}">
        <p14:creationId xmlns:p14="http://schemas.microsoft.com/office/powerpoint/2010/main" val="83302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Identifying Estate Property</a:t>
            </a:r>
            <a:endParaRPr lang="en-US" dirty="0"/>
          </a:p>
        </p:txBody>
      </p:sp>
      <p:sp>
        <p:nvSpPr>
          <p:cNvPr id="3" name="Content Placeholder 2"/>
          <p:cNvSpPr>
            <a:spLocks noGrp="1"/>
          </p:cNvSpPr>
          <p:nvPr>
            <p:ph idx="1"/>
          </p:nvPr>
        </p:nvSpPr>
        <p:spPr/>
        <p:txBody>
          <a:bodyPr>
            <a:normAutofit/>
          </a:bodyPr>
          <a:lstStyle/>
          <a:p>
            <a:pPr algn="just"/>
            <a:r>
              <a:rPr lang="en-US" sz="3200" dirty="0" smtClean="0"/>
              <a:t>Property of the Estate Includes:</a:t>
            </a:r>
          </a:p>
          <a:p>
            <a:pPr algn="just"/>
            <a:endParaRPr lang="en-US" sz="3200" dirty="0" smtClean="0"/>
          </a:p>
          <a:p>
            <a:pPr lvl="1" algn="just"/>
            <a:r>
              <a:rPr lang="en-US" sz="3200" dirty="0" smtClean="0"/>
              <a:t>The Debtor’s Separate Property;</a:t>
            </a:r>
          </a:p>
          <a:p>
            <a:pPr lvl="1" algn="just"/>
            <a:r>
              <a:rPr lang="en-US" sz="3200" dirty="0" smtClean="0"/>
              <a:t>Sole Managed Community Property Of The Debtor;</a:t>
            </a:r>
          </a:p>
          <a:p>
            <a:pPr lvl="1" algn="just"/>
            <a:r>
              <a:rPr lang="en-US" sz="3200" dirty="0" smtClean="0"/>
              <a:t>Joint Managed Community Property.</a:t>
            </a:r>
          </a:p>
          <a:p>
            <a:pPr lvl="1" algn="just"/>
            <a:endParaRPr lang="en-US" sz="3200" dirty="0" smtClean="0"/>
          </a:p>
          <a:p>
            <a:pPr algn="just"/>
            <a:r>
              <a:rPr lang="en-US" sz="3200" dirty="0" smtClean="0"/>
              <a:t>11 U.S.C. § 541(a)(2)</a:t>
            </a:r>
            <a:endParaRPr lang="en-US" sz="3200" dirty="0"/>
          </a:p>
        </p:txBody>
      </p:sp>
    </p:spTree>
    <p:extLst>
      <p:ext uri="{BB962C8B-B14F-4D97-AF65-F5344CB8AC3E}">
        <p14:creationId xmlns:p14="http://schemas.microsoft.com/office/powerpoint/2010/main" val="1969772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Split (Community) Discharge</a:t>
            </a:r>
            <a:endParaRPr lang="en-US" dirty="0"/>
          </a:p>
        </p:txBody>
      </p:sp>
      <p:sp>
        <p:nvSpPr>
          <p:cNvPr id="3" name="Content Placeholder 2"/>
          <p:cNvSpPr>
            <a:spLocks noGrp="1"/>
          </p:cNvSpPr>
          <p:nvPr>
            <p:ph idx="1"/>
          </p:nvPr>
        </p:nvSpPr>
        <p:spPr/>
        <p:txBody>
          <a:bodyPr>
            <a:normAutofit/>
          </a:bodyPr>
          <a:lstStyle/>
          <a:p>
            <a:r>
              <a:rPr lang="en-US" sz="2800" dirty="0" smtClean="0"/>
              <a:t>Exception</a:t>
            </a:r>
          </a:p>
          <a:p>
            <a:pPr lvl="1" algn="just"/>
            <a:r>
              <a:rPr lang="en-US" sz="2800" dirty="0" smtClean="0"/>
              <a:t>11 U.S.C. § 524(b)</a:t>
            </a:r>
          </a:p>
          <a:p>
            <a:pPr lvl="2" algn="just"/>
            <a:r>
              <a:rPr lang="en-US" sz="2800" dirty="0" smtClean="0"/>
              <a:t>The Debtor’s spouse was a debtor in a case commenced within 6 years of the petition in Debtor’s case, and was denied a discharge, or</a:t>
            </a:r>
          </a:p>
          <a:p>
            <a:pPr lvl="2" algn="just"/>
            <a:r>
              <a:rPr lang="en-US" sz="2800" dirty="0" smtClean="0"/>
              <a:t>The Debtor’s spouse would be denied a discharge under a chapter 7 if the spouse filed a case on the petition date of the Debtor.  Deadlines apply.</a:t>
            </a:r>
            <a:endParaRPr lang="en-US" sz="2800" dirty="0"/>
          </a:p>
        </p:txBody>
      </p:sp>
    </p:spTree>
    <p:extLst>
      <p:ext uri="{BB962C8B-B14F-4D97-AF65-F5344CB8AC3E}">
        <p14:creationId xmlns:p14="http://schemas.microsoft.com/office/powerpoint/2010/main" val="289040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Identifying Estate Property</a:t>
            </a:r>
          </a:p>
        </p:txBody>
      </p:sp>
      <p:sp>
        <p:nvSpPr>
          <p:cNvPr id="3" name="Content Placeholder 2"/>
          <p:cNvSpPr>
            <a:spLocks noGrp="1"/>
          </p:cNvSpPr>
          <p:nvPr>
            <p:ph idx="1"/>
          </p:nvPr>
        </p:nvSpPr>
        <p:spPr/>
        <p:txBody>
          <a:bodyPr>
            <a:normAutofit/>
          </a:bodyPr>
          <a:lstStyle/>
          <a:p>
            <a:pPr algn="just"/>
            <a:r>
              <a:rPr lang="en-US" sz="3200" dirty="0" smtClean="0"/>
              <a:t>Does Not Include:</a:t>
            </a:r>
          </a:p>
          <a:p>
            <a:pPr algn="just"/>
            <a:endParaRPr lang="en-US" sz="3200" dirty="0"/>
          </a:p>
          <a:p>
            <a:pPr lvl="1" algn="just"/>
            <a:r>
              <a:rPr lang="en-US" sz="3200" dirty="0" smtClean="0"/>
              <a:t>Separate Property Of The Non-Filing Spouse;</a:t>
            </a:r>
          </a:p>
          <a:p>
            <a:pPr lvl="1" algn="just"/>
            <a:endParaRPr lang="en-US" sz="3200" dirty="0"/>
          </a:p>
          <a:p>
            <a:pPr lvl="1" algn="just"/>
            <a:r>
              <a:rPr lang="en-US" sz="3200" dirty="0" smtClean="0"/>
              <a:t>Sole Managed Community Property Of The Non-Filing Spouse</a:t>
            </a:r>
            <a:endParaRPr lang="en-US" sz="3200" dirty="0"/>
          </a:p>
        </p:txBody>
      </p:sp>
    </p:spTree>
    <p:extLst>
      <p:ext uri="{BB962C8B-B14F-4D97-AF65-F5344CB8AC3E}">
        <p14:creationId xmlns:p14="http://schemas.microsoft.com/office/powerpoint/2010/main" val="1120640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Identifying Estate Property</a:t>
            </a:r>
          </a:p>
        </p:txBody>
      </p:sp>
      <p:sp>
        <p:nvSpPr>
          <p:cNvPr id="3" name="Content Placeholder 2"/>
          <p:cNvSpPr>
            <a:spLocks noGrp="1"/>
          </p:cNvSpPr>
          <p:nvPr>
            <p:ph idx="1"/>
          </p:nvPr>
        </p:nvSpPr>
        <p:spPr/>
        <p:txBody>
          <a:bodyPr/>
          <a:lstStyle/>
          <a:p>
            <a:pPr algn="just"/>
            <a:r>
              <a:rPr lang="en-US" sz="3600" dirty="0" smtClean="0"/>
              <a:t>Debtor’s Interest In Property Is Determined Under State Law</a:t>
            </a:r>
          </a:p>
          <a:p>
            <a:pPr lvl="1" algn="just"/>
            <a:r>
              <a:rPr lang="en-US" sz="3600" i="1" dirty="0" smtClean="0"/>
              <a:t>Butner v. U.S</a:t>
            </a:r>
            <a:r>
              <a:rPr lang="en-US" sz="3600" dirty="0" smtClean="0"/>
              <a:t>., 440 U.S. 48 (1979)</a:t>
            </a:r>
          </a:p>
          <a:p>
            <a:endParaRPr lang="en-US" dirty="0"/>
          </a:p>
        </p:txBody>
      </p:sp>
    </p:spTree>
    <p:extLst>
      <p:ext uri="{BB962C8B-B14F-4D97-AF65-F5344CB8AC3E}">
        <p14:creationId xmlns:p14="http://schemas.microsoft.com/office/powerpoint/2010/main" val="211823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Identifying Estate Property</a:t>
            </a:r>
          </a:p>
        </p:txBody>
      </p:sp>
      <p:sp>
        <p:nvSpPr>
          <p:cNvPr id="3" name="Content Placeholder 2"/>
          <p:cNvSpPr>
            <a:spLocks noGrp="1"/>
          </p:cNvSpPr>
          <p:nvPr>
            <p:ph idx="1"/>
          </p:nvPr>
        </p:nvSpPr>
        <p:spPr/>
        <p:txBody>
          <a:bodyPr>
            <a:normAutofit/>
          </a:bodyPr>
          <a:lstStyle/>
          <a:p>
            <a:pPr algn="just"/>
            <a:r>
              <a:rPr lang="en-US" sz="3200" dirty="0" smtClean="0"/>
              <a:t>“Community property consists of the property, other than separate property, acquired by either spouse during marriage.”</a:t>
            </a:r>
            <a:endParaRPr lang="en-US" sz="3200" dirty="0"/>
          </a:p>
          <a:p>
            <a:pPr lvl="1" algn="just"/>
            <a:r>
              <a:rPr lang="en-US" sz="3200" cap="small" dirty="0" smtClean="0"/>
              <a:t>Tex. Fam. Code §</a:t>
            </a:r>
            <a:r>
              <a:rPr lang="en-US" sz="3200" dirty="0" smtClean="0"/>
              <a:t> 3.002</a:t>
            </a:r>
          </a:p>
          <a:p>
            <a:pPr lvl="1" algn="just"/>
            <a:endParaRPr lang="en-US" sz="3200" dirty="0"/>
          </a:p>
          <a:p>
            <a:pPr lvl="2" algn="just"/>
            <a:r>
              <a:rPr lang="en-US" sz="3200" dirty="0" smtClean="0"/>
              <a:t>The presumption is rebuttable by clear and convincing evidence.</a:t>
            </a:r>
            <a:endParaRPr lang="en-US" sz="3200" dirty="0"/>
          </a:p>
        </p:txBody>
      </p:sp>
    </p:spTree>
    <p:extLst>
      <p:ext uri="{BB962C8B-B14F-4D97-AF65-F5344CB8AC3E}">
        <p14:creationId xmlns:p14="http://schemas.microsoft.com/office/powerpoint/2010/main" val="3094780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Identifying Estate Property</a:t>
            </a:r>
          </a:p>
        </p:txBody>
      </p:sp>
      <p:sp>
        <p:nvSpPr>
          <p:cNvPr id="3" name="Content Placeholder 2"/>
          <p:cNvSpPr>
            <a:spLocks noGrp="1"/>
          </p:cNvSpPr>
          <p:nvPr>
            <p:ph idx="1"/>
          </p:nvPr>
        </p:nvSpPr>
        <p:spPr/>
        <p:txBody>
          <a:bodyPr>
            <a:normAutofit/>
          </a:bodyPr>
          <a:lstStyle/>
          <a:p>
            <a:pPr algn="just"/>
            <a:r>
              <a:rPr lang="en-US" sz="2800" dirty="0" smtClean="0"/>
              <a:t>“During the marriage, property is presumed to be subject to the sole management, control, and disposition of a spouse </a:t>
            </a:r>
            <a:r>
              <a:rPr lang="en-US" sz="2800" b="1" i="1" dirty="0" smtClean="0"/>
              <a:t>if it is held in that spouse’s name, as shown by </a:t>
            </a:r>
            <a:r>
              <a:rPr lang="en-US" sz="2800" b="1" i="1" dirty="0" err="1" smtClean="0"/>
              <a:t>muniment</a:t>
            </a:r>
            <a:r>
              <a:rPr lang="en-US" sz="2800" b="1" i="1" dirty="0" smtClean="0"/>
              <a:t>, contract, deposit of funds, or other evidence of ownership, or if it is in that spouse’s possession</a:t>
            </a:r>
            <a:r>
              <a:rPr lang="en-US" sz="2800" dirty="0" smtClean="0"/>
              <a:t> and is not subject to such evidence of ownership.”</a:t>
            </a:r>
          </a:p>
          <a:p>
            <a:pPr lvl="1"/>
            <a:r>
              <a:rPr lang="en-US" sz="2800" cap="small" dirty="0" smtClean="0"/>
              <a:t>Tex. Fam. Code § </a:t>
            </a:r>
            <a:r>
              <a:rPr lang="en-US" sz="2800" dirty="0" smtClean="0"/>
              <a:t>3.104(a) (emphasis added)</a:t>
            </a:r>
            <a:endParaRPr lang="en-US" sz="2800" dirty="0"/>
          </a:p>
        </p:txBody>
      </p:sp>
    </p:spTree>
    <p:extLst>
      <p:ext uri="{BB962C8B-B14F-4D97-AF65-F5344CB8AC3E}">
        <p14:creationId xmlns:p14="http://schemas.microsoft.com/office/powerpoint/2010/main" val="305794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Identifying Estate Property</a:t>
            </a:r>
          </a:p>
        </p:txBody>
      </p:sp>
      <p:sp>
        <p:nvSpPr>
          <p:cNvPr id="3" name="Content Placeholder 2"/>
          <p:cNvSpPr>
            <a:spLocks noGrp="1"/>
          </p:cNvSpPr>
          <p:nvPr>
            <p:ph idx="1"/>
          </p:nvPr>
        </p:nvSpPr>
        <p:spPr>
          <a:xfrm>
            <a:off x="457200" y="1524000"/>
            <a:ext cx="7620000" cy="4876800"/>
          </a:xfrm>
        </p:spPr>
        <p:txBody>
          <a:bodyPr>
            <a:noAutofit/>
          </a:bodyPr>
          <a:lstStyle/>
          <a:p>
            <a:pPr algn="just"/>
            <a:r>
              <a:rPr lang="en-US" sz="2800" dirty="0" smtClean="0"/>
              <a:t>Sole Managed Community Property:</a:t>
            </a:r>
          </a:p>
          <a:p>
            <a:pPr algn="just"/>
            <a:endParaRPr lang="en-US" sz="2800" dirty="0"/>
          </a:p>
          <a:p>
            <a:pPr lvl="1" algn="just"/>
            <a:r>
              <a:rPr lang="en-US" sz="2800" dirty="0" smtClean="0"/>
              <a:t>Basically, if the property has a title – a deed to real property, a certificate of title on a car or boat, a bank account, </a:t>
            </a:r>
            <a:r>
              <a:rPr lang="en-US" sz="2800" i="1" dirty="0" smtClean="0"/>
              <a:t>etc.</a:t>
            </a:r>
            <a:r>
              <a:rPr lang="en-US" sz="2800" dirty="0" smtClean="0"/>
              <a:t> – and the asset in question is titled in the name of only one spouse, it is under the sole management of that spouse, even though it is community property. </a:t>
            </a:r>
          </a:p>
          <a:p>
            <a:pPr lvl="1" algn="just"/>
            <a:r>
              <a:rPr lang="en-US" sz="2800" dirty="0" smtClean="0"/>
              <a:t>See, e.g., </a:t>
            </a:r>
            <a:r>
              <a:rPr lang="en-US" sz="2800" i="1" dirty="0" smtClean="0"/>
              <a:t>In re McCloy</a:t>
            </a:r>
            <a:r>
              <a:rPr lang="en-US" sz="2800" dirty="0" smtClean="0"/>
              <a:t>, 296 F.3d 370 (5th Cir.2002)</a:t>
            </a:r>
            <a:endParaRPr lang="en-US" sz="2800" dirty="0"/>
          </a:p>
        </p:txBody>
      </p:sp>
    </p:spTree>
    <p:extLst>
      <p:ext uri="{BB962C8B-B14F-4D97-AF65-F5344CB8AC3E}">
        <p14:creationId xmlns:p14="http://schemas.microsoft.com/office/powerpoint/2010/main" val="3839529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Identifying Estate Property</a:t>
            </a:r>
          </a:p>
        </p:txBody>
      </p:sp>
      <p:sp>
        <p:nvSpPr>
          <p:cNvPr id="3" name="Content Placeholder 2"/>
          <p:cNvSpPr>
            <a:spLocks noGrp="1"/>
          </p:cNvSpPr>
          <p:nvPr>
            <p:ph idx="1"/>
          </p:nvPr>
        </p:nvSpPr>
        <p:spPr/>
        <p:txBody>
          <a:bodyPr>
            <a:normAutofit/>
          </a:bodyPr>
          <a:lstStyle/>
          <a:p>
            <a:pPr algn="just"/>
            <a:r>
              <a:rPr lang="en-US" sz="2800" dirty="0" smtClean="0"/>
              <a:t>One More – All interests of the Debtor and the Debtor’s Spouse in community property as of the commencement of the case that is:</a:t>
            </a:r>
          </a:p>
          <a:p>
            <a:pPr lvl="1" algn="just"/>
            <a:r>
              <a:rPr lang="en-US" sz="2800" dirty="0" smtClean="0"/>
              <a:t>Liable for an allowable claim against the Debtor, or for both an allowable claim against the Debtor and an allowable claim against the Debtor’s spouse, to the extent that such interest is so liable.</a:t>
            </a:r>
          </a:p>
          <a:p>
            <a:pPr lvl="1"/>
            <a:r>
              <a:rPr lang="en-US" sz="2800" dirty="0" smtClean="0"/>
              <a:t>11 U.S.C. § 541(a)(2)(B)</a:t>
            </a:r>
            <a:endParaRPr lang="en-US" sz="2800" dirty="0"/>
          </a:p>
        </p:txBody>
      </p:sp>
    </p:spTree>
    <p:extLst>
      <p:ext uri="{BB962C8B-B14F-4D97-AF65-F5344CB8AC3E}">
        <p14:creationId xmlns:p14="http://schemas.microsoft.com/office/powerpoint/2010/main" val="3057788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Identifying Estate Property</a:t>
            </a:r>
          </a:p>
        </p:txBody>
      </p:sp>
      <p:sp>
        <p:nvSpPr>
          <p:cNvPr id="3" name="Content Placeholder 2"/>
          <p:cNvSpPr>
            <a:spLocks noGrp="1"/>
          </p:cNvSpPr>
          <p:nvPr>
            <p:ph idx="1"/>
          </p:nvPr>
        </p:nvSpPr>
        <p:spPr/>
        <p:txBody>
          <a:bodyPr>
            <a:normAutofit/>
          </a:bodyPr>
          <a:lstStyle/>
          <a:p>
            <a:r>
              <a:rPr lang="en-US" sz="2000" dirty="0" smtClean="0"/>
              <a:t>And – After Acquired Property.  11 U.S.C. § 541(a)(5)</a:t>
            </a:r>
          </a:p>
          <a:p>
            <a:pPr lvl="1"/>
            <a:r>
              <a:rPr lang="en-US" dirty="0" smtClean="0"/>
              <a:t>Any interest in property that would have been property  of the estate that the debtor acquires within 180 days </a:t>
            </a:r>
          </a:p>
          <a:p>
            <a:pPr lvl="2"/>
            <a:r>
              <a:rPr lang="en-US" sz="2000" dirty="0" smtClean="0"/>
              <a:t>As a result of a property settlement agreement with the debtor’s spouse  or of an interlocutory or final divorce decree.</a:t>
            </a:r>
          </a:p>
          <a:p>
            <a:pPr lvl="2"/>
            <a:endParaRPr lang="en-US" sz="2000" dirty="0"/>
          </a:p>
          <a:p>
            <a:pPr lvl="1" algn="just"/>
            <a:r>
              <a:rPr lang="en-US" dirty="0" smtClean="0"/>
              <a:t>Also see section 1306(a)(1)</a:t>
            </a:r>
          </a:p>
          <a:p>
            <a:pPr lvl="2" algn="just"/>
            <a:r>
              <a:rPr lang="en-US" sz="2000" dirty="0" smtClean="0"/>
              <a:t>Majority of cases interpret 1306(a)(1) to include property acquired beyond 180 days.</a:t>
            </a:r>
          </a:p>
          <a:p>
            <a:pPr lvl="2" algn="just"/>
            <a:r>
              <a:rPr lang="en-US" sz="2000" dirty="0" smtClean="0"/>
              <a:t>See, </a:t>
            </a:r>
            <a:r>
              <a:rPr lang="en-US" sz="2000" dirty="0"/>
              <a:t>e.g., </a:t>
            </a:r>
            <a:r>
              <a:rPr lang="en-US" sz="2000" i="1" dirty="0" smtClean="0"/>
              <a:t>Carroll </a:t>
            </a:r>
            <a:r>
              <a:rPr lang="en-US" sz="2000" i="1" dirty="0"/>
              <a:t>v. Logan (In re Carroll)</a:t>
            </a:r>
            <a:r>
              <a:rPr lang="en-US" sz="2000" dirty="0"/>
              <a:t>, 735 F.3d 147, 150-152 (4th Cir. 2013) (Inheritance acquired by chapter 13 debtor beyond the 180 day period in § 541(a)(5) is property of the chapter 13 estate)</a:t>
            </a:r>
          </a:p>
        </p:txBody>
      </p:sp>
    </p:spTree>
    <p:extLst>
      <p:ext uri="{BB962C8B-B14F-4D97-AF65-F5344CB8AC3E}">
        <p14:creationId xmlns:p14="http://schemas.microsoft.com/office/powerpoint/2010/main" val="3717161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170</TotalTime>
  <Words>1260</Words>
  <Application>Microsoft Office PowerPoint</Application>
  <PresentationFormat>On-screen Show (4:3)</PresentationFormat>
  <Paragraphs>105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The Intersection Of Bankruptcy And Family Law </vt:lpstr>
      <vt:lpstr>Identifying Estate Property</vt:lpstr>
      <vt:lpstr>Identifying Estate Property</vt:lpstr>
      <vt:lpstr>Identifying Estate Property</vt:lpstr>
      <vt:lpstr>Identifying Estate Property</vt:lpstr>
      <vt:lpstr>Identifying Estate Property</vt:lpstr>
      <vt:lpstr>Identifying Estate Property</vt:lpstr>
      <vt:lpstr>Identifying Estate Property</vt:lpstr>
      <vt:lpstr>Identifying Estate Property</vt:lpstr>
      <vt:lpstr>Spousal Liability</vt:lpstr>
      <vt:lpstr>Spousal Liability</vt:lpstr>
      <vt:lpstr>Spousal Liability</vt:lpstr>
      <vt:lpstr>Spousal Liability</vt:lpstr>
      <vt:lpstr>Identifying Creditors</vt:lpstr>
      <vt:lpstr>Identifying Creditors</vt:lpstr>
      <vt:lpstr>Identifying Creditors</vt:lpstr>
      <vt:lpstr>Split (Community) Discharge  </vt:lpstr>
      <vt:lpstr>Split (Community) Discharge</vt:lpstr>
      <vt:lpstr>Split (Community) Discharge</vt:lpstr>
      <vt:lpstr>Split (Community) Discharge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johnie</dc:creator>
  <cp:lastModifiedBy>johnie</cp:lastModifiedBy>
  <cp:revision>23</cp:revision>
  <dcterms:created xsi:type="dcterms:W3CDTF">2016-04-19T03:29:40Z</dcterms:created>
  <dcterms:modified xsi:type="dcterms:W3CDTF">2016-04-19T06:20:25Z</dcterms:modified>
</cp:coreProperties>
</file>