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sldIdLst>
    <p:sldId id="275" r:id="rId3"/>
    <p:sldId id="272" r:id="rId4"/>
    <p:sldId id="283" r:id="rId5"/>
    <p:sldId id="287" r:id="rId6"/>
    <p:sldId id="286" r:id="rId7"/>
    <p:sldId id="284" r:id="rId8"/>
    <p:sldId id="276" r:id="rId9"/>
    <p:sldId id="280" r:id="rId10"/>
    <p:sldId id="281" r:id="rId11"/>
    <p:sldId id="282" r:id="rId12"/>
    <p:sldId id="288" r:id="rId13"/>
    <p:sldId id="269" r:id="rId14"/>
    <p:sldId id="270"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3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D071B3-25CA-4830-BAEC-9EAD1E7717CF}"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76E75-9C42-40A7-A5FD-A5A81D39473F}" type="slidenum">
              <a:rPr lang="en-US" smtClean="0"/>
              <a:t>‹#›</a:t>
            </a:fld>
            <a:endParaRPr lang="en-US"/>
          </a:p>
        </p:txBody>
      </p:sp>
    </p:spTree>
    <p:extLst>
      <p:ext uri="{BB962C8B-B14F-4D97-AF65-F5344CB8AC3E}">
        <p14:creationId xmlns:p14="http://schemas.microsoft.com/office/powerpoint/2010/main" val="83560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D071B3-25CA-4830-BAEC-9EAD1E7717CF}"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76E75-9C42-40A7-A5FD-A5A81D39473F}" type="slidenum">
              <a:rPr lang="en-US" smtClean="0"/>
              <a:t>‹#›</a:t>
            </a:fld>
            <a:endParaRPr lang="en-US"/>
          </a:p>
        </p:txBody>
      </p:sp>
    </p:spTree>
    <p:extLst>
      <p:ext uri="{BB962C8B-B14F-4D97-AF65-F5344CB8AC3E}">
        <p14:creationId xmlns:p14="http://schemas.microsoft.com/office/powerpoint/2010/main" val="134650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D071B3-25CA-4830-BAEC-9EAD1E7717CF}"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76E75-9C42-40A7-A5FD-A5A81D39473F}" type="slidenum">
              <a:rPr lang="en-US" smtClean="0"/>
              <a:t>‹#›</a:t>
            </a:fld>
            <a:endParaRPr lang="en-US"/>
          </a:p>
        </p:txBody>
      </p:sp>
    </p:spTree>
    <p:extLst>
      <p:ext uri="{BB962C8B-B14F-4D97-AF65-F5344CB8AC3E}">
        <p14:creationId xmlns:p14="http://schemas.microsoft.com/office/powerpoint/2010/main" val="816108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57F37CF-DC38-4E1D-B786-A24B84A9F232}" type="datetimeFigureOut">
              <a:rPr lang="en-US" smtClean="0">
                <a:solidFill>
                  <a:srgbClr val="ECE9C6"/>
                </a:solidFill>
              </a:rPr>
              <a:pPr/>
              <a:t>5/8/2018</a:t>
            </a:fld>
            <a:endParaRPr lang="en-US">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E908ABD-0656-4911-9F64-735EA1EA57B0}" type="slidenum">
              <a:rPr lang="en-US" smtClean="0">
                <a:solidFill>
                  <a:srgbClr val="ECE9C6"/>
                </a:solidFill>
              </a:rPr>
              <a:pPr/>
              <a:t>‹#›</a:t>
            </a:fld>
            <a:endParaRPr lang="en-US">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6187652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F37CF-DC38-4E1D-B786-A24B84A9F232}" type="datetimeFigureOut">
              <a:rPr lang="en-US" smtClean="0">
                <a:solidFill>
                  <a:srgbClr val="895D1D"/>
                </a:solidFill>
              </a:rPr>
              <a:pPr/>
              <a:t>5/8/2018</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5E908ABD-0656-4911-9F64-735EA1EA57B0}"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521137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7F37CF-DC38-4E1D-B786-A24B84A9F232}" type="datetimeFigureOut">
              <a:rPr lang="en-US" smtClean="0">
                <a:solidFill>
                  <a:srgbClr val="895D1D"/>
                </a:solidFill>
              </a:rPr>
              <a:pPr/>
              <a:t>5/8/2018</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5E908ABD-0656-4911-9F64-735EA1EA57B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6346645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7F37CF-DC38-4E1D-B786-A24B84A9F232}" type="datetimeFigureOut">
              <a:rPr lang="en-US" smtClean="0">
                <a:solidFill>
                  <a:srgbClr val="895D1D"/>
                </a:solidFill>
              </a:rPr>
              <a:pPr/>
              <a:t>5/8/2018</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5E908ABD-0656-4911-9F64-735EA1EA57B0}"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7804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7F37CF-DC38-4E1D-B786-A24B84A9F232}" type="datetimeFigureOut">
              <a:rPr lang="en-US" smtClean="0">
                <a:solidFill>
                  <a:srgbClr val="895D1D"/>
                </a:solidFill>
              </a:rPr>
              <a:pPr/>
              <a:t>5/8/2018</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5E908ABD-0656-4911-9F64-735EA1EA57B0}"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2510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7F37CF-DC38-4E1D-B786-A24B84A9F232}" type="datetimeFigureOut">
              <a:rPr lang="en-US" smtClean="0">
                <a:solidFill>
                  <a:srgbClr val="895D1D"/>
                </a:solidFill>
              </a:rPr>
              <a:pPr/>
              <a:t>5/8/2018</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5E908ABD-0656-4911-9F64-735EA1EA57B0}"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0676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F37CF-DC38-4E1D-B786-A24B84A9F232}" type="datetimeFigureOut">
              <a:rPr lang="en-US" smtClean="0">
                <a:solidFill>
                  <a:srgbClr val="895D1D"/>
                </a:solidFill>
              </a:rPr>
              <a:pPr/>
              <a:t>5/8/2018</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5E908ABD-0656-4911-9F64-735EA1EA57B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854284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F37CF-DC38-4E1D-B786-A24B84A9F232}" type="datetimeFigureOut">
              <a:rPr lang="en-US" smtClean="0">
                <a:solidFill>
                  <a:srgbClr val="895D1D"/>
                </a:solidFill>
              </a:rPr>
              <a:pPr/>
              <a:t>5/8/2018</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5E908ABD-0656-4911-9F64-735EA1EA57B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73593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D071B3-25CA-4830-BAEC-9EAD1E7717CF}"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76E75-9C42-40A7-A5FD-A5A81D39473F}" type="slidenum">
              <a:rPr lang="en-US" smtClean="0"/>
              <a:t>‹#›</a:t>
            </a:fld>
            <a:endParaRPr lang="en-US"/>
          </a:p>
        </p:txBody>
      </p:sp>
    </p:spTree>
    <p:extLst>
      <p:ext uri="{BB962C8B-B14F-4D97-AF65-F5344CB8AC3E}">
        <p14:creationId xmlns:p14="http://schemas.microsoft.com/office/powerpoint/2010/main" val="1790032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F37CF-DC38-4E1D-B786-A24B84A9F232}" type="datetimeFigureOut">
              <a:rPr lang="en-US" smtClean="0">
                <a:solidFill>
                  <a:srgbClr val="895D1D"/>
                </a:solidFill>
              </a:rPr>
              <a:pPr/>
              <a:t>5/8/2018</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5E908ABD-0656-4911-9F64-735EA1EA57B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988031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F37CF-DC38-4E1D-B786-A24B84A9F232}" type="datetimeFigureOut">
              <a:rPr lang="en-US" smtClean="0">
                <a:solidFill>
                  <a:srgbClr val="895D1D"/>
                </a:solidFill>
              </a:rPr>
              <a:pPr/>
              <a:t>5/8/2018</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5E908ABD-0656-4911-9F64-735EA1EA57B0}"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36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F37CF-DC38-4E1D-B786-A24B84A9F232}" type="datetimeFigureOut">
              <a:rPr lang="en-US" smtClean="0">
                <a:solidFill>
                  <a:srgbClr val="895D1D"/>
                </a:solidFill>
              </a:rPr>
              <a:pPr/>
              <a:t>5/8/2018</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5E908ABD-0656-4911-9F64-735EA1EA57B0}"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264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D071B3-25CA-4830-BAEC-9EAD1E7717CF}"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76E75-9C42-40A7-A5FD-A5A81D39473F}" type="slidenum">
              <a:rPr lang="en-US" smtClean="0"/>
              <a:t>‹#›</a:t>
            </a:fld>
            <a:endParaRPr lang="en-US"/>
          </a:p>
        </p:txBody>
      </p:sp>
    </p:spTree>
    <p:extLst>
      <p:ext uri="{BB962C8B-B14F-4D97-AF65-F5344CB8AC3E}">
        <p14:creationId xmlns:p14="http://schemas.microsoft.com/office/powerpoint/2010/main" val="213900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D071B3-25CA-4830-BAEC-9EAD1E7717CF}"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76E75-9C42-40A7-A5FD-A5A81D39473F}" type="slidenum">
              <a:rPr lang="en-US" smtClean="0"/>
              <a:t>‹#›</a:t>
            </a:fld>
            <a:endParaRPr lang="en-US"/>
          </a:p>
        </p:txBody>
      </p:sp>
    </p:spTree>
    <p:extLst>
      <p:ext uri="{BB962C8B-B14F-4D97-AF65-F5344CB8AC3E}">
        <p14:creationId xmlns:p14="http://schemas.microsoft.com/office/powerpoint/2010/main" val="414935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D071B3-25CA-4830-BAEC-9EAD1E7717CF}"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76E75-9C42-40A7-A5FD-A5A81D39473F}" type="slidenum">
              <a:rPr lang="en-US" smtClean="0"/>
              <a:t>‹#›</a:t>
            </a:fld>
            <a:endParaRPr lang="en-US"/>
          </a:p>
        </p:txBody>
      </p:sp>
    </p:spTree>
    <p:extLst>
      <p:ext uri="{BB962C8B-B14F-4D97-AF65-F5344CB8AC3E}">
        <p14:creationId xmlns:p14="http://schemas.microsoft.com/office/powerpoint/2010/main" val="53579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D071B3-25CA-4830-BAEC-9EAD1E7717CF}"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76E75-9C42-40A7-A5FD-A5A81D39473F}" type="slidenum">
              <a:rPr lang="en-US" smtClean="0"/>
              <a:t>‹#›</a:t>
            </a:fld>
            <a:endParaRPr lang="en-US"/>
          </a:p>
        </p:txBody>
      </p:sp>
    </p:spTree>
    <p:extLst>
      <p:ext uri="{BB962C8B-B14F-4D97-AF65-F5344CB8AC3E}">
        <p14:creationId xmlns:p14="http://schemas.microsoft.com/office/powerpoint/2010/main" val="62444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071B3-25CA-4830-BAEC-9EAD1E7717CF}"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76E75-9C42-40A7-A5FD-A5A81D39473F}" type="slidenum">
              <a:rPr lang="en-US" smtClean="0"/>
              <a:t>‹#›</a:t>
            </a:fld>
            <a:endParaRPr lang="en-US"/>
          </a:p>
        </p:txBody>
      </p:sp>
    </p:spTree>
    <p:extLst>
      <p:ext uri="{BB962C8B-B14F-4D97-AF65-F5344CB8AC3E}">
        <p14:creationId xmlns:p14="http://schemas.microsoft.com/office/powerpoint/2010/main" val="171370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D071B3-25CA-4830-BAEC-9EAD1E7717CF}"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76E75-9C42-40A7-A5FD-A5A81D39473F}" type="slidenum">
              <a:rPr lang="en-US" smtClean="0"/>
              <a:t>‹#›</a:t>
            </a:fld>
            <a:endParaRPr lang="en-US"/>
          </a:p>
        </p:txBody>
      </p:sp>
    </p:spTree>
    <p:extLst>
      <p:ext uri="{BB962C8B-B14F-4D97-AF65-F5344CB8AC3E}">
        <p14:creationId xmlns:p14="http://schemas.microsoft.com/office/powerpoint/2010/main" val="2738113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D071B3-25CA-4830-BAEC-9EAD1E7717CF}"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76E75-9C42-40A7-A5FD-A5A81D39473F}" type="slidenum">
              <a:rPr lang="en-US" smtClean="0"/>
              <a:t>‹#›</a:t>
            </a:fld>
            <a:endParaRPr lang="en-US"/>
          </a:p>
        </p:txBody>
      </p:sp>
    </p:spTree>
    <p:extLst>
      <p:ext uri="{BB962C8B-B14F-4D97-AF65-F5344CB8AC3E}">
        <p14:creationId xmlns:p14="http://schemas.microsoft.com/office/powerpoint/2010/main" val="325205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071B3-25CA-4830-BAEC-9EAD1E7717CF}" type="datetimeFigureOut">
              <a:rPr lang="en-US" smtClean="0"/>
              <a:t>5/8/2018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76E75-9C42-40A7-A5FD-A5A81D39473F}" type="slidenum">
              <a:rPr lang="en-US" smtClean="0"/>
              <a:t>‹#›</a:t>
            </a:fld>
            <a:endParaRPr lang="en-US"/>
          </a:p>
        </p:txBody>
      </p:sp>
    </p:spTree>
    <p:extLst>
      <p:ext uri="{BB962C8B-B14F-4D97-AF65-F5344CB8AC3E}">
        <p14:creationId xmlns:p14="http://schemas.microsoft.com/office/powerpoint/2010/main" val="209694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D57F37CF-DC38-4E1D-B786-A24B84A9F232}" type="datetimeFigureOut">
              <a:rPr lang="en-US" smtClean="0">
                <a:solidFill>
                  <a:srgbClr val="895D1D"/>
                </a:solidFill>
              </a:rPr>
              <a:pPr/>
              <a:t>5/8/2018</a:t>
            </a:fld>
            <a:endParaRPr lang="en-US">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E908ABD-0656-4911-9F64-735EA1EA57B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316316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psychologytoday.com/sites/default/files/styles/article-inline-half/public/blogs/68127/2013/12/139735-140263.jpg?itok=JhGf1ex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892200"/>
            <a:ext cx="2514600" cy="2437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609600" y="381001"/>
            <a:ext cx="7848600" cy="1447800"/>
          </a:xfrm>
        </p:spPr>
        <p:txBody>
          <a:bodyPr>
            <a:normAutofit/>
          </a:bodyPr>
          <a:lstStyle/>
          <a:p>
            <a:r>
              <a:rPr lang="en-US" sz="2400" b="1" dirty="0" smtClean="0"/>
              <a:t>THE NITTY GRITTY OF</a:t>
            </a:r>
            <a:br>
              <a:rPr lang="en-US" sz="2400" b="1" dirty="0" smtClean="0"/>
            </a:br>
            <a:r>
              <a:rPr lang="en-US" sz="2400" b="1" dirty="0" smtClean="0"/>
              <a:t>DIRT FOR DEBT </a:t>
            </a:r>
            <a:endParaRPr lang="en-US" sz="2400" b="1" dirty="0"/>
          </a:p>
        </p:txBody>
      </p:sp>
      <p:sp>
        <p:nvSpPr>
          <p:cNvPr id="4" name="Subtitle 3"/>
          <p:cNvSpPr>
            <a:spLocks noGrp="1"/>
          </p:cNvSpPr>
          <p:nvPr>
            <p:ph type="subTitle" idx="1"/>
          </p:nvPr>
        </p:nvSpPr>
        <p:spPr>
          <a:xfrm>
            <a:off x="1066800" y="4191000"/>
            <a:ext cx="7010400" cy="1752600"/>
          </a:xfrm>
        </p:spPr>
        <p:txBody>
          <a:bodyPr>
            <a:normAutofit fontScale="85000" lnSpcReduction="20000"/>
          </a:bodyPr>
          <a:lstStyle/>
          <a:p>
            <a:endParaRPr lang="en-US" sz="2400" dirty="0" smtClean="0">
              <a:solidFill>
                <a:schemeClr val="tx1"/>
              </a:solidFill>
            </a:endParaRPr>
          </a:p>
          <a:p>
            <a:r>
              <a:rPr lang="en-US" sz="2200" dirty="0" smtClean="0"/>
              <a:t>Southern District of Texas Bench Bar </a:t>
            </a:r>
            <a:r>
              <a:rPr lang="en-US" sz="2200" dirty="0" smtClean="0">
                <a:solidFill>
                  <a:schemeClr val="tx1"/>
                </a:solidFill>
              </a:rPr>
              <a:t>Conference</a:t>
            </a:r>
            <a:endParaRPr lang="en-US" sz="2200" dirty="0">
              <a:solidFill>
                <a:schemeClr val="tx1"/>
              </a:solidFill>
            </a:endParaRPr>
          </a:p>
          <a:p>
            <a:r>
              <a:rPr lang="en-US" sz="2200" dirty="0" smtClean="0">
                <a:solidFill>
                  <a:schemeClr val="tx1"/>
                </a:solidFill>
              </a:rPr>
              <a:t>May 9-11, 2018</a:t>
            </a:r>
          </a:p>
          <a:p>
            <a:endParaRPr lang="en-US" sz="2000" dirty="0">
              <a:solidFill>
                <a:schemeClr val="tx1"/>
              </a:solidFill>
            </a:endParaRPr>
          </a:p>
          <a:p>
            <a:r>
              <a:rPr lang="en-US" sz="1300" dirty="0" smtClean="0">
                <a:solidFill>
                  <a:schemeClr val="tx1"/>
                </a:solidFill>
              </a:rPr>
              <a:t>Carl </a:t>
            </a:r>
            <a:r>
              <a:rPr lang="en-US" sz="1300" dirty="0" err="1" smtClean="0">
                <a:solidFill>
                  <a:schemeClr val="tx1"/>
                </a:solidFill>
              </a:rPr>
              <a:t>Barto</a:t>
            </a:r>
            <a:r>
              <a:rPr lang="en-US" sz="1300" dirty="0" smtClean="0">
                <a:solidFill>
                  <a:schemeClr val="tx1"/>
                </a:solidFill>
              </a:rPr>
              <a:t> – Laredo, Texas</a:t>
            </a:r>
          </a:p>
          <a:p>
            <a:r>
              <a:rPr lang="en-US" sz="1300" dirty="0" smtClean="0">
                <a:solidFill>
                  <a:schemeClr val="tx1"/>
                </a:solidFill>
              </a:rPr>
              <a:t>Emil Sargent – Houston, Texas</a:t>
            </a:r>
          </a:p>
          <a:p>
            <a:r>
              <a:rPr lang="en-US" sz="1300" dirty="0" smtClean="0">
                <a:solidFill>
                  <a:schemeClr val="tx1"/>
                </a:solidFill>
              </a:rPr>
              <a:t>Chief Judge David R. Jones</a:t>
            </a:r>
          </a:p>
          <a:p>
            <a:endParaRPr lang="en-US" sz="2000" dirty="0">
              <a:solidFill>
                <a:schemeClr val="tx1"/>
              </a:solidFill>
            </a:endParaRPr>
          </a:p>
          <a:p>
            <a:endParaRPr lang="en-US" sz="2000" dirty="0"/>
          </a:p>
        </p:txBody>
      </p:sp>
    </p:spTree>
    <p:extLst>
      <p:ext uri="{BB962C8B-B14F-4D97-AF65-F5344CB8AC3E}">
        <p14:creationId xmlns:p14="http://schemas.microsoft.com/office/powerpoint/2010/main" val="984410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8063753" cy="3877815"/>
          </a:xfrm>
        </p:spPr>
        <p:txBody>
          <a:bodyPr>
            <a:normAutofit fontScale="85000" lnSpcReduction="20000"/>
          </a:bodyPr>
          <a:lstStyle/>
          <a:p>
            <a:r>
              <a:rPr lang="en-US" dirty="0" smtClean="0"/>
              <a:t> Home Value – $250,000.</a:t>
            </a:r>
          </a:p>
          <a:p>
            <a:pPr marL="0" indent="0">
              <a:buNone/>
            </a:pPr>
            <a:endParaRPr lang="en-US" dirty="0"/>
          </a:p>
          <a:p>
            <a:r>
              <a:rPr lang="en-US" dirty="0" smtClean="0"/>
              <a:t>Ad Valorem Taxes - $15,000.</a:t>
            </a:r>
          </a:p>
          <a:p>
            <a:pPr marL="0" indent="0">
              <a:buNone/>
            </a:pPr>
            <a:r>
              <a:rPr lang="en-US" dirty="0"/>
              <a:t> </a:t>
            </a:r>
            <a:r>
              <a:rPr lang="en-US" dirty="0" smtClean="0"/>
              <a:t>    1</a:t>
            </a:r>
            <a:r>
              <a:rPr lang="en-US" baseline="30000" dirty="0" smtClean="0"/>
              <a:t>st</a:t>
            </a:r>
            <a:r>
              <a:rPr lang="en-US" dirty="0" smtClean="0"/>
              <a:t> Mortgage Amount - $200,000.</a:t>
            </a:r>
          </a:p>
          <a:p>
            <a:pPr marL="0" indent="0">
              <a:buNone/>
            </a:pPr>
            <a:r>
              <a:rPr lang="en-US" dirty="0"/>
              <a:t> </a:t>
            </a:r>
            <a:r>
              <a:rPr lang="en-US" dirty="0" smtClean="0"/>
              <a:t>    2</a:t>
            </a:r>
            <a:r>
              <a:rPr lang="en-US" baseline="30000" dirty="0" smtClean="0"/>
              <a:t>nd</a:t>
            </a:r>
            <a:r>
              <a:rPr lang="en-US" dirty="0" smtClean="0"/>
              <a:t> Mortgage Amount - $50,000.</a:t>
            </a:r>
          </a:p>
          <a:p>
            <a:pPr marL="0" indent="0">
              <a:buNone/>
            </a:pPr>
            <a:r>
              <a:rPr lang="en-US" dirty="0"/>
              <a:t> </a:t>
            </a:r>
            <a:r>
              <a:rPr lang="en-US" dirty="0" smtClean="0"/>
              <a:t>    POA Dues - $5,000.</a:t>
            </a:r>
          </a:p>
          <a:p>
            <a:pPr marL="0" indent="0">
              <a:buNone/>
            </a:pPr>
            <a:endParaRPr lang="en-US" dirty="0" smtClean="0"/>
          </a:p>
          <a:p>
            <a:r>
              <a:rPr lang="en-US" dirty="0" smtClean="0"/>
              <a:t>Who do you transfer to?</a:t>
            </a:r>
          </a:p>
          <a:p>
            <a:endParaRPr lang="en-US" dirty="0" smtClean="0"/>
          </a:p>
          <a:p>
            <a:r>
              <a:rPr lang="en-US" dirty="0" smtClean="0"/>
              <a:t>What claims remain?</a:t>
            </a:r>
          </a:p>
          <a:p>
            <a:pPr lvl="1"/>
            <a:r>
              <a:rPr lang="en-US" dirty="0" smtClean="0"/>
              <a:t>2</a:t>
            </a:r>
            <a:r>
              <a:rPr lang="en-US" baseline="30000" dirty="0" smtClean="0"/>
              <a:t>nd</a:t>
            </a:r>
            <a:r>
              <a:rPr lang="en-US" dirty="0" smtClean="0"/>
              <a:t> Mortgage Deficiency - </a:t>
            </a:r>
            <a:r>
              <a:rPr lang="en-US" dirty="0" smtClean="0"/>
              <a:t>$15,000</a:t>
            </a:r>
            <a:r>
              <a:rPr lang="en-US" dirty="0" smtClean="0"/>
              <a:t>, POA - $5,000.  All unsecured.</a:t>
            </a:r>
            <a:endParaRPr lang="en-US" dirty="0"/>
          </a:p>
          <a:p>
            <a:pPr marL="0" indent="0">
              <a:buNone/>
            </a:pPr>
            <a:r>
              <a:rPr lang="en-US" dirty="0"/>
              <a:t>     </a:t>
            </a:r>
          </a:p>
        </p:txBody>
      </p:sp>
      <p:sp>
        <p:nvSpPr>
          <p:cNvPr id="3" name="Title 2"/>
          <p:cNvSpPr>
            <a:spLocks noGrp="1"/>
          </p:cNvSpPr>
          <p:nvPr>
            <p:ph type="title"/>
          </p:nvPr>
        </p:nvSpPr>
        <p:spPr/>
        <p:txBody>
          <a:bodyPr/>
          <a:lstStyle/>
          <a:p>
            <a:r>
              <a:rPr lang="en-US" sz="4000" dirty="0" smtClean="0"/>
              <a:t>Example 4</a:t>
            </a:r>
            <a:endParaRPr lang="en-US" sz="4000" dirty="0"/>
          </a:p>
        </p:txBody>
      </p:sp>
    </p:spTree>
    <p:extLst>
      <p:ext uri="{BB962C8B-B14F-4D97-AF65-F5344CB8AC3E}">
        <p14:creationId xmlns:p14="http://schemas.microsoft.com/office/powerpoint/2010/main" val="33609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8063753" cy="3877815"/>
          </a:xfrm>
        </p:spPr>
        <p:txBody>
          <a:bodyPr>
            <a:normAutofit/>
          </a:bodyPr>
          <a:lstStyle/>
          <a:p>
            <a:pPr marL="0" indent="0">
              <a:buNone/>
            </a:pPr>
            <a:r>
              <a:rPr lang="en-US" dirty="0" smtClean="0"/>
              <a:t>     </a:t>
            </a:r>
            <a:endParaRPr lang="en-US" dirty="0"/>
          </a:p>
        </p:txBody>
      </p:sp>
      <p:sp>
        <p:nvSpPr>
          <p:cNvPr id="3" name="Title 2"/>
          <p:cNvSpPr>
            <a:spLocks noGrp="1"/>
          </p:cNvSpPr>
          <p:nvPr>
            <p:ph type="title"/>
          </p:nvPr>
        </p:nvSpPr>
        <p:spPr/>
        <p:txBody>
          <a:bodyPr/>
          <a:lstStyle/>
          <a:p>
            <a:r>
              <a:rPr lang="en-US" sz="4000" dirty="0" smtClean="0"/>
              <a:t>Questions?</a:t>
            </a:r>
            <a:endParaRPr lang="en-US" sz="40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141" t="47493" r="60894" b="32129"/>
          <a:stretch/>
        </p:blipFill>
        <p:spPr bwMode="auto">
          <a:xfrm>
            <a:off x="914400" y="2362200"/>
            <a:ext cx="3191256" cy="249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114" t="27171" r="32973" b="50421"/>
          <a:stretch/>
        </p:blipFill>
        <p:spPr bwMode="auto">
          <a:xfrm>
            <a:off x="5181600" y="2362200"/>
            <a:ext cx="2657856" cy="2644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352800" y="5742432"/>
            <a:ext cx="2658100" cy="400110"/>
          </a:xfrm>
          <a:prstGeom prst="rect">
            <a:avLst/>
          </a:prstGeom>
          <a:noFill/>
        </p:spPr>
        <p:txBody>
          <a:bodyPr wrap="none" rtlCol="0">
            <a:spAutoFit/>
          </a:bodyPr>
          <a:lstStyle/>
          <a:p>
            <a:r>
              <a:rPr lang="en-US" sz="2000" dirty="0" smtClean="0"/>
              <a:t>Make it work for you</a:t>
            </a:r>
            <a:r>
              <a:rPr lang="en-US" dirty="0" smtClean="0"/>
              <a:t>!</a:t>
            </a:r>
            <a:endParaRPr lang="en-US" dirty="0"/>
          </a:p>
        </p:txBody>
      </p:sp>
    </p:spTree>
    <p:extLst>
      <p:ext uri="{BB962C8B-B14F-4D97-AF65-F5344CB8AC3E}">
        <p14:creationId xmlns:p14="http://schemas.microsoft.com/office/powerpoint/2010/main" val="2542330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Form 14F(</a:t>
            </a:r>
            <a:r>
              <a:rPr lang="en-US" sz="3600" u="sng" dirty="0" err="1" smtClean="0"/>
              <a:t>i</a:t>
            </a:r>
            <a:r>
              <a:rPr lang="en-US" sz="3600" u="sng" dirty="0" smtClean="0"/>
              <a:t>)</a:t>
            </a:r>
            <a:endParaRPr lang="en-US" sz="3600" u="sng" dirty="0"/>
          </a:p>
        </p:txBody>
      </p:sp>
      <p:sp>
        <p:nvSpPr>
          <p:cNvPr id="3" name="Content Placeholder 2"/>
          <p:cNvSpPr>
            <a:spLocks noGrp="1"/>
          </p:cNvSpPr>
          <p:nvPr>
            <p:ph idx="1"/>
          </p:nvPr>
        </p:nvSpPr>
        <p:spPr>
          <a:xfrm>
            <a:off x="457200" y="1295400"/>
            <a:ext cx="8229600" cy="5181600"/>
          </a:xfrm>
        </p:spPr>
        <p:txBody>
          <a:bodyPr>
            <a:normAutofit fontScale="25000" lnSpcReduction="20000"/>
          </a:bodyPr>
          <a:lstStyle/>
          <a:p>
            <a:r>
              <a:rPr lang="en-US" b="1" u="sng" dirty="0"/>
              <a:t>NOTICE OF TRANSFER OF REAL PROPERTY</a:t>
            </a:r>
            <a:endParaRPr lang="en-US" dirty="0"/>
          </a:p>
          <a:p>
            <a:r>
              <a:rPr lang="en-US" dirty="0"/>
              <a:t> </a:t>
            </a:r>
          </a:p>
          <a:p>
            <a:r>
              <a:rPr lang="en-US" dirty="0"/>
              <a:t>	This Notice of Transfer of Real Property is filed pursuant to paragraph 14F of the confirmed chapter 13 plan in the bankruptcy case styled “In re _____________”, Case Number _________________, in the United States Bankruptcy Court for the Southern District of Texas.</a:t>
            </a:r>
          </a:p>
          <a:p>
            <a:r>
              <a:rPr lang="en-US" dirty="0"/>
              <a:t> </a:t>
            </a:r>
          </a:p>
          <a:p>
            <a:r>
              <a:rPr lang="en-US" dirty="0"/>
              <a:t>A certified copy of the plan is attached as Exhibit “A”.</a:t>
            </a:r>
          </a:p>
          <a:p>
            <a:r>
              <a:rPr lang="en-US" dirty="0"/>
              <a:t> </a:t>
            </a:r>
          </a:p>
          <a:p>
            <a:r>
              <a:rPr lang="en-US" dirty="0"/>
              <a:t>	A certified copy of the order confirming the plan is attached as Exhibit “B”.</a:t>
            </a:r>
          </a:p>
          <a:p>
            <a:r>
              <a:rPr lang="en-US" dirty="0"/>
              <a:t> </a:t>
            </a:r>
          </a:p>
          <a:p>
            <a:r>
              <a:rPr lang="en-US" b="1" u="sng" dirty="0"/>
              <a:t>Property Description:</a:t>
            </a:r>
            <a:r>
              <a:rPr lang="en-US" dirty="0"/>
              <a:t>  Attached as Exhibit “C” is a description of the property that is transferred.  </a:t>
            </a:r>
          </a:p>
          <a:p>
            <a:r>
              <a:rPr lang="en-US" dirty="0"/>
              <a:t> </a:t>
            </a:r>
          </a:p>
          <a:p>
            <a:r>
              <a:rPr lang="en-US" dirty="0"/>
              <a:t>	</a:t>
            </a:r>
            <a:r>
              <a:rPr lang="en-US" b="1" u="sng" dirty="0"/>
              <a:t>Transferor:</a:t>
            </a:r>
            <a:r>
              <a:rPr lang="en-US" dirty="0"/>
              <a:t>   ________________________ [Name and address]</a:t>
            </a:r>
          </a:p>
          <a:p>
            <a:r>
              <a:rPr lang="en-US" dirty="0"/>
              <a:t>			________________________</a:t>
            </a:r>
          </a:p>
          <a:p>
            <a:r>
              <a:rPr lang="en-US" dirty="0"/>
              <a:t>			________________________</a:t>
            </a:r>
          </a:p>
          <a:p>
            <a:r>
              <a:rPr lang="en-US" dirty="0"/>
              <a:t> </a:t>
            </a:r>
          </a:p>
          <a:p>
            <a:r>
              <a:rPr lang="en-US" dirty="0"/>
              <a:t>	</a:t>
            </a:r>
            <a:r>
              <a:rPr lang="en-US" b="1" u="sng" dirty="0"/>
              <a:t>Transferee:</a:t>
            </a:r>
            <a:r>
              <a:rPr lang="en-US" dirty="0"/>
              <a:t> 	________________________ [Name and address]</a:t>
            </a:r>
          </a:p>
          <a:p>
            <a:r>
              <a:rPr lang="en-US" dirty="0"/>
              <a:t>________________________</a:t>
            </a:r>
          </a:p>
          <a:p>
            <a:r>
              <a:rPr lang="en-US" dirty="0"/>
              <a:t>			________________________</a:t>
            </a:r>
          </a:p>
          <a:p>
            <a:r>
              <a:rPr lang="en-US" dirty="0"/>
              <a:t> </a:t>
            </a:r>
          </a:p>
          <a:p>
            <a:r>
              <a:rPr lang="en-US" b="1" u="sng" dirty="0"/>
              <a:t>Effective Date of Transfer:</a:t>
            </a:r>
            <a:r>
              <a:rPr lang="en-US" dirty="0"/>
              <a:t> As set forth in paragraph 14 of the plan attached as Exhibit “A”.</a:t>
            </a:r>
          </a:p>
          <a:p>
            <a:r>
              <a:rPr lang="en-US" dirty="0"/>
              <a:t> </a:t>
            </a:r>
          </a:p>
          <a:p>
            <a:r>
              <a:rPr lang="en-US" b="1" u="sng" dirty="0"/>
              <a:t>Consideration:</a:t>
            </a:r>
            <a:r>
              <a:rPr lang="en-US" dirty="0"/>
              <a:t>  As set forth in paragraph 14 of the plan attached as Exhibit “A”.</a:t>
            </a:r>
          </a:p>
          <a:p>
            <a:r>
              <a:rPr lang="en-US" dirty="0"/>
              <a:t>  </a:t>
            </a:r>
          </a:p>
          <a:p>
            <a:r>
              <a:rPr lang="en-US" dirty="0"/>
              <a:t> </a:t>
            </a:r>
          </a:p>
          <a:p>
            <a:r>
              <a:rPr lang="en-US" dirty="0"/>
              <a:t>Date: ___________________</a:t>
            </a:r>
          </a:p>
          <a:p>
            <a:r>
              <a:rPr lang="en-US" dirty="0"/>
              <a:t> </a:t>
            </a:r>
          </a:p>
          <a:p>
            <a:r>
              <a:rPr lang="en-US" dirty="0"/>
              <a:t>						_____________________________________</a:t>
            </a:r>
          </a:p>
          <a:p>
            <a:r>
              <a:rPr lang="en-US" dirty="0"/>
              <a:t>						Transferor</a:t>
            </a:r>
          </a:p>
          <a:p>
            <a:r>
              <a:rPr lang="en-US" dirty="0"/>
              <a:t> </a:t>
            </a:r>
          </a:p>
          <a:p>
            <a:r>
              <a:rPr lang="en-US" dirty="0"/>
              <a:t>County: __________________</a:t>
            </a:r>
          </a:p>
          <a:p>
            <a:r>
              <a:rPr lang="en-US" dirty="0"/>
              <a:t>State:    ___________________</a:t>
            </a:r>
          </a:p>
          <a:p>
            <a:r>
              <a:rPr lang="en-US" dirty="0"/>
              <a:t> </a:t>
            </a:r>
          </a:p>
          <a:p>
            <a:r>
              <a:rPr lang="en-US" dirty="0"/>
              <a:t>Sworn to and subscribed before me on [DATE] by _______________________.</a:t>
            </a:r>
          </a:p>
          <a:p>
            <a:r>
              <a:rPr lang="en-US" dirty="0"/>
              <a:t> </a:t>
            </a:r>
          </a:p>
          <a:p>
            <a:r>
              <a:rPr lang="en-US" dirty="0"/>
              <a:t> </a:t>
            </a:r>
          </a:p>
          <a:p>
            <a:r>
              <a:rPr lang="en-US" dirty="0"/>
              <a:t>				_______________________________________</a:t>
            </a:r>
          </a:p>
          <a:p>
            <a:r>
              <a:rPr lang="en-US" dirty="0"/>
              <a:t>				                              NOTARY SIGNATURE </a:t>
            </a:r>
          </a:p>
          <a:p>
            <a:r>
              <a:rPr lang="en-US" dirty="0"/>
              <a:t>S   T  A  M  P</a:t>
            </a:r>
          </a:p>
          <a:p>
            <a:r>
              <a:rPr lang="en-US" dirty="0"/>
              <a:t>				My commission expires: ___________________</a:t>
            </a:r>
          </a:p>
          <a:p>
            <a:pPr marL="0" indent="0">
              <a:buNone/>
            </a:pPr>
            <a:endParaRPr lang="en-US" dirty="0"/>
          </a:p>
        </p:txBody>
      </p:sp>
    </p:spTree>
    <p:extLst>
      <p:ext uri="{BB962C8B-B14F-4D97-AF65-F5344CB8AC3E}">
        <p14:creationId xmlns:p14="http://schemas.microsoft.com/office/powerpoint/2010/main" val="1956433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 G Form 14G(ii)</a:t>
            </a:r>
            <a:endParaRPr lang="en-US" dirty="0"/>
          </a:p>
        </p:txBody>
      </p:sp>
      <p:sp>
        <p:nvSpPr>
          <p:cNvPr id="3" name="Content Placeholder 2"/>
          <p:cNvSpPr>
            <a:spLocks noGrp="1"/>
          </p:cNvSpPr>
          <p:nvPr>
            <p:ph idx="1"/>
          </p:nvPr>
        </p:nvSpPr>
        <p:spPr/>
        <p:txBody>
          <a:bodyPr>
            <a:normAutofit fontScale="55000" lnSpcReduction="20000"/>
          </a:bodyPr>
          <a:lstStyle/>
          <a:p>
            <a:r>
              <a:rPr lang="en-US" b="1" u="sng" dirty="0" smtClean="0"/>
              <a:t>NOTICE </a:t>
            </a:r>
            <a:r>
              <a:rPr lang="en-US" b="1" u="sng" dirty="0"/>
              <a:t>OF ELECTION TO PROCEED BY FORECLOSURE</a:t>
            </a:r>
            <a:endParaRPr lang="en-US" dirty="0"/>
          </a:p>
          <a:p>
            <a:r>
              <a:rPr lang="en-US" dirty="0"/>
              <a:t> </a:t>
            </a:r>
          </a:p>
          <a:p>
            <a:r>
              <a:rPr lang="en-US" dirty="0"/>
              <a:t>	This notice is filed by _____________________ (“Lender”) pursuant to Paragraph 14G(ii) of the confirmed plan in this case.  Lender elects to proceed by foreclosure under applicable non-bankruptcy law to foreclose its interest in the property that is described in paragraph 14D of the confirmed plan.  The foreclosure must be completed not later than the 90th day following entry of the order confirming the plan or this notice will be of no further force and effect.  </a:t>
            </a:r>
          </a:p>
          <a:p>
            <a:r>
              <a:rPr lang="en-US" dirty="0"/>
              <a:t> </a:t>
            </a:r>
          </a:p>
          <a:p>
            <a:r>
              <a:rPr lang="en-US" dirty="0"/>
              <a:t>	Effective on the 30th day following confirmation of the plan, Lender assumes responsibility for all future losses associated with the property and all future charges, liens, and fees against the property.</a:t>
            </a:r>
          </a:p>
          <a:p>
            <a:r>
              <a:rPr lang="en-US" dirty="0"/>
              <a:t> </a:t>
            </a:r>
          </a:p>
          <a:p>
            <a:r>
              <a:rPr lang="en-US" dirty="0"/>
              <a:t>Date: ________________________</a:t>
            </a:r>
          </a:p>
          <a:p>
            <a:r>
              <a:rPr lang="en-US" dirty="0"/>
              <a:t>						</a:t>
            </a:r>
          </a:p>
          <a:p>
            <a:r>
              <a:rPr lang="en-US" dirty="0"/>
              <a:t>[SIGNATURE BLOCK]</a:t>
            </a:r>
          </a:p>
          <a:p>
            <a:pPr marL="0" indent="0">
              <a:buNone/>
            </a:pPr>
            <a:endParaRPr lang="en-US" dirty="0"/>
          </a:p>
        </p:txBody>
      </p:sp>
    </p:spTree>
    <p:extLst>
      <p:ext uri="{BB962C8B-B14F-4D97-AF65-F5344CB8AC3E}">
        <p14:creationId xmlns:p14="http://schemas.microsoft.com/office/powerpoint/2010/main" val="2341729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smtClean="0"/>
              <a:t>Chapter 13 Plan Form 14(G)(</a:t>
            </a:r>
            <a:r>
              <a:rPr lang="en-US" sz="4000" u="sng" dirty="0" err="1" smtClean="0"/>
              <a:t>i</a:t>
            </a:r>
            <a:r>
              <a:rPr lang="en-US" sz="4000" u="sng" dirty="0" smtClean="0"/>
              <a:t>()-1</a:t>
            </a:r>
            <a:endParaRPr lang="en-US" sz="4000" u="sng" dirty="0"/>
          </a:p>
        </p:txBody>
      </p:sp>
      <p:sp>
        <p:nvSpPr>
          <p:cNvPr id="3" name="Content Placeholder 2"/>
          <p:cNvSpPr>
            <a:spLocks noGrp="1"/>
          </p:cNvSpPr>
          <p:nvPr>
            <p:ph idx="1"/>
          </p:nvPr>
        </p:nvSpPr>
        <p:spPr/>
        <p:txBody>
          <a:bodyPr>
            <a:normAutofit fontScale="32500" lnSpcReduction="20000"/>
          </a:bodyPr>
          <a:lstStyle/>
          <a:p>
            <a:r>
              <a:rPr lang="en-US" dirty="0"/>
              <a:t> </a:t>
            </a:r>
          </a:p>
          <a:p>
            <a:r>
              <a:rPr lang="en-US" dirty="0"/>
              <a:t>Date</a:t>
            </a:r>
          </a:p>
          <a:p>
            <a:r>
              <a:rPr lang="en-US" dirty="0"/>
              <a:t> </a:t>
            </a:r>
          </a:p>
          <a:p>
            <a:r>
              <a:rPr lang="en-US" dirty="0"/>
              <a:t> </a:t>
            </a:r>
          </a:p>
          <a:p>
            <a:r>
              <a:rPr lang="en-US" dirty="0"/>
              <a:t>[ADDRESSED TO DEBTOR[S] AND DEBTOR[S]’ COUNSEL]</a:t>
            </a:r>
          </a:p>
          <a:p>
            <a:r>
              <a:rPr lang="en-US" dirty="0"/>
              <a:t> </a:t>
            </a:r>
          </a:p>
          <a:p>
            <a:r>
              <a:rPr lang="en-US" dirty="0"/>
              <a:t> </a:t>
            </a:r>
          </a:p>
          <a:p>
            <a:r>
              <a:rPr lang="en-US" dirty="0"/>
              <a:t>[LENDER MAY INCLUDE IMPOSED STATEMENTS AND DISCLAIMERS AS REQUIRED BY APPLICABLE NON-BANKRUPTCY LAW]</a:t>
            </a:r>
          </a:p>
          <a:p>
            <a:r>
              <a:rPr lang="en-US" dirty="0"/>
              <a:t> </a:t>
            </a:r>
          </a:p>
          <a:p>
            <a:r>
              <a:rPr lang="en-US" dirty="0"/>
              <a:t> </a:t>
            </a:r>
          </a:p>
          <a:p>
            <a:r>
              <a:rPr lang="en-US" b="1" dirty="0"/>
              <a:t>Re: 	Demand for Special Warranty Deed. </a:t>
            </a:r>
            <a:endParaRPr lang="en-US" dirty="0"/>
          </a:p>
          <a:p>
            <a:r>
              <a:rPr lang="en-US" b="1" dirty="0"/>
              <a:t> </a:t>
            </a:r>
            <a:endParaRPr lang="en-US" dirty="0"/>
          </a:p>
          <a:p>
            <a:r>
              <a:rPr lang="en-US" dirty="0"/>
              <a:t>In re: __________, Case Number __________ in the United States Bankruptcy Court for the Southern District of Texas.</a:t>
            </a:r>
          </a:p>
          <a:p>
            <a:r>
              <a:rPr lang="en-US" dirty="0"/>
              <a:t> </a:t>
            </a:r>
          </a:p>
          <a:p>
            <a:r>
              <a:rPr lang="en-US" dirty="0"/>
              <a:t>Dear Debtor(s) and Counsel:</a:t>
            </a:r>
          </a:p>
          <a:p>
            <a:r>
              <a:rPr lang="en-US" dirty="0"/>
              <a:t> </a:t>
            </a:r>
          </a:p>
          <a:p>
            <a:r>
              <a:rPr lang="en-US" dirty="0"/>
              <a:t>	This request is sent on behalf of _____________ (the “Lender”).  Lender holds a claim that is secured by the real property located at [street address].  </a:t>
            </a:r>
          </a:p>
          <a:p>
            <a:r>
              <a:rPr lang="en-US" dirty="0"/>
              <a:t>	</a:t>
            </a:r>
          </a:p>
          <a:p>
            <a:r>
              <a:rPr lang="en-US" dirty="0"/>
              <a:t>	Pursuant to paragraph 14G(</a:t>
            </a:r>
            <a:r>
              <a:rPr lang="en-US" dirty="0" err="1"/>
              <a:t>i</a:t>
            </a:r>
            <a:r>
              <a:rPr lang="en-US" dirty="0"/>
              <a:t>) of the confirmed bankruptcy plan, Lender demands that you execute the attached Special Warranty Deed and return it in the enclosed prepaid envelope.  The Special Warranty Deed must be executed before a notary public and notarized prior to its return.  The Special Warranty Deed must be executed and returned within 14 days of the date of this letter.</a:t>
            </a:r>
          </a:p>
          <a:p>
            <a:r>
              <a:rPr lang="en-US" dirty="0"/>
              <a:t> </a:t>
            </a:r>
          </a:p>
          <a:p>
            <a:r>
              <a:rPr lang="en-US" dirty="0"/>
              <a:t>			[SIGNATURE BLOCK BY LENDER OR COUNSEL]</a:t>
            </a:r>
          </a:p>
          <a:p>
            <a:endParaRPr lang="en-US" dirty="0"/>
          </a:p>
        </p:txBody>
      </p:sp>
    </p:spTree>
    <p:extLst>
      <p:ext uri="{BB962C8B-B14F-4D97-AF65-F5344CB8AC3E}">
        <p14:creationId xmlns:p14="http://schemas.microsoft.com/office/powerpoint/2010/main" val="2546017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570156"/>
            <a:ext cx="7756263" cy="877644"/>
          </a:xfrm>
        </p:spPr>
        <p:txBody>
          <a:bodyPr>
            <a:normAutofit fontScale="90000"/>
          </a:bodyPr>
          <a:lstStyle/>
          <a:p>
            <a:r>
              <a:rPr lang="en-US" u="sng" dirty="0" smtClean="0"/>
              <a:t>The Plan</a:t>
            </a:r>
            <a:endParaRPr lang="en-US" u="sng" dirty="0"/>
          </a:p>
        </p:txBody>
      </p:sp>
      <p:sp>
        <p:nvSpPr>
          <p:cNvPr id="3" name="Content Placeholder 2"/>
          <p:cNvSpPr>
            <a:spLocks noGrp="1"/>
          </p:cNvSpPr>
          <p:nvPr>
            <p:ph type="body" idx="4294967295"/>
          </p:nvPr>
        </p:nvSpPr>
        <p:spPr>
          <a:xfrm>
            <a:off x="199612" y="2145506"/>
            <a:ext cx="7735888" cy="1500187"/>
          </a:xfrm>
        </p:spPr>
        <p:txBody>
          <a:bodyPr>
            <a:normAutofit fontScale="25000" lnSpcReduction="20000"/>
          </a:bodyPr>
          <a:lstStyle/>
          <a:p>
            <a:pPr marL="514350" lvl="0" indent="-514350">
              <a:buAutoNum type="arabicPeriod" startAt="14"/>
            </a:pPr>
            <a:r>
              <a:rPr lang="en-US" sz="5600" b="1" dirty="0" smtClean="0">
                <a:latin typeface="Times New Roman" panose="02020603050405020304" pitchFamily="18" charset="0"/>
                <a:cs typeface="Times New Roman" panose="02020603050405020304" pitchFamily="18" charset="0"/>
              </a:rPr>
              <a:t>Secured </a:t>
            </a:r>
            <a:r>
              <a:rPr lang="en-US" sz="5600" b="1" dirty="0">
                <a:latin typeface="Times New Roman" panose="02020603050405020304" pitchFamily="18" charset="0"/>
                <a:cs typeface="Times New Roman" panose="02020603050405020304" pitchFamily="18" charset="0"/>
              </a:rPr>
              <a:t>Claims </a:t>
            </a:r>
            <a:r>
              <a:rPr lang="en-US" sz="5600" b="1" dirty="0" smtClean="0">
                <a:latin typeface="Times New Roman" panose="02020603050405020304" pitchFamily="18" charset="0"/>
                <a:cs typeface="Times New Roman" panose="02020603050405020304" pitchFamily="18" charset="0"/>
              </a:rPr>
              <a:t>Satisfied </a:t>
            </a:r>
            <a:r>
              <a:rPr lang="en-US" sz="5600" b="1" dirty="0">
                <a:latin typeface="Times New Roman" panose="02020603050405020304" pitchFamily="18" charset="0"/>
                <a:cs typeface="Times New Roman" panose="02020603050405020304" pitchFamily="18" charset="0"/>
              </a:rPr>
              <a:t>by Transfer of Real Property in Satisfaction of Secured Claim</a:t>
            </a:r>
            <a:r>
              <a:rPr lang="en-US" sz="5600" dirty="0" smtClean="0">
                <a:latin typeface="Times New Roman" panose="02020603050405020304" pitchFamily="18" charset="0"/>
                <a:cs typeface="Times New Roman" panose="02020603050405020304" pitchFamily="18" charset="0"/>
              </a:rPr>
              <a:t>.</a:t>
            </a:r>
          </a:p>
          <a:p>
            <a:pPr marL="514350" lvl="0" indent="-514350">
              <a:buAutoNum type="arabicPeriod" startAt="14"/>
            </a:pPr>
            <a:endParaRPr lang="en-US" sz="5600" dirty="0" smtClean="0">
              <a:latin typeface="Times New Roman" panose="02020603050405020304" pitchFamily="18" charset="0"/>
              <a:cs typeface="Times New Roman" panose="02020603050405020304" pitchFamily="18" charset="0"/>
            </a:endParaRPr>
          </a:p>
          <a:p>
            <a:pPr marL="400050" lvl="1" indent="0">
              <a:buNone/>
            </a:pPr>
            <a:r>
              <a:rPr lang="en-US" sz="5600" dirty="0" smtClean="0">
                <a:latin typeface="Times New Roman" panose="02020603050405020304" pitchFamily="18" charset="0"/>
                <a:cs typeface="Times New Roman" panose="02020603050405020304" pitchFamily="18" charset="0"/>
              </a:rPr>
              <a:t>A. </a:t>
            </a:r>
            <a:r>
              <a:rPr lang="en-US" sz="5600" dirty="0">
                <a:latin typeface="Times New Roman" panose="02020603050405020304" pitchFamily="18" charset="0"/>
                <a:cs typeface="Times New Roman" panose="02020603050405020304" pitchFamily="18" charset="0"/>
              </a:rPr>
              <a:t>The secured claims set forth in this table will be satisfied by the transfer of title to the real property from the Debtor(s) to the transferee identified below.  </a:t>
            </a:r>
          </a:p>
          <a:p>
            <a:pPr marL="400050" lvl="1" indent="0">
              <a:buNone/>
            </a:pPr>
            <a:endParaRPr lang="en-US" sz="600" dirty="0" smtClean="0">
              <a:latin typeface="Times New Roman" panose="02020603050405020304" pitchFamily="18" charset="0"/>
              <a:cs typeface="Times New Roman" panose="02020603050405020304" pitchFamily="18" charset="0"/>
            </a:endParaRPr>
          </a:p>
          <a:p>
            <a:pPr marL="0" lvl="0" indent="0">
              <a:buNone/>
            </a:pPr>
            <a:endParaRPr lang="en-US" dirty="0"/>
          </a:p>
          <a:p>
            <a:pPr marL="0" lvl="0" indent="0">
              <a:buNone/>
            </a:pPr>
            <a:r>
              <a:rPr lang="en-US" dirty="0" smtClean="0"/>
              <a:t>  </a:t>
            </a:r>
            <a:endParaRPr lang="en-US" dirty="0"/>
          </a:p>
          <a:p>
            <a:pPr marL="0" lv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639" t="27818" r="14889" b="62411"/>
          <a:stretch/>
        </p:blipFill>
        <p:spPr bwMode="auto">
          <a:xfrm>
            <a:off x="1143000" y="3035808"/>
            <a:ext cx="6477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2607" t="26137" r="20436" b="68238"/>
          <a:stretch/>
        </p:blipFill>
        <p:spPr bwMode="auto">
          <a:xfrm>
            <a:off x="1152144" y="5257800"/>
            <a:ext cx="584911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16280" y="4419600"/>
            <a:ext cx="6949440" cy="738664"/>
          </a:xfrm>
          <a:prstGeom prst="rect">
            <a:avLst/>
          </a:prstGeom>
        </p:spPr>
        <p:txBody>
          <a:bodyPr wrap="square">
            <a:spAutoFit/>
          </a:bodyPr>
          <a:lstStyle/>
          <a:p>
            <a:pPr lvl="0"/>
            <a:r>
              <a:rPr lang="en-US" sz="1400" dirty="0">
                <a:latin typeface="Times New Roman" panose="02020603050405020304" pitchFamily="18" charset="0"/>
                <a:cs typeface="Times New Roman" panose="02020603050405020304" pitchFamily="18" charset="0"/>
              </a:rPr>
              <a:t> B.  The Transferee is _____________________.  </a:t>
            </a:r>
          </a:p>
          <a:p>
            <a:r>
              <a:rPr lang="en-US" sz="1400" dirty="0">
                <a:latin typeface="Times New Roman" panose="02020603050405020304" pitchFamily="18" charset="0"/>
                <a:cs typeface="Times New Roman" panose="02020603050405020304" pitchFamily="18" charset="0"/>
              </a:rPr>
              <a:t> </a:t>
            </a:r>
          </a:p>
          <a:p>
            <a:pPr lvl="0"/>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C</a:t>
            </a:r>
            <a:r>
              <a:rPr lang="en-US" sz="1400" dirty="0">
                <a:latin typeface="Times New Roman" panose="02020603050405020304" pitchFamily="18" charset="0"/>
                <a:cs typeface="Times New Roman" panose="02020603050405020304" pitchFamily="18" charset="0"/>
              </a:rPr>
              <a:t>.  The value to be credited to the Transferee’s claim secured by the lien is:</a:t>
            </a:r>
            <a:endParaRPr lang="en-US" sz="1400" dirty="0"/>
          </a:p>
        </p:txBody>
      </p:sp>
    </p:spTree>
    <p:extLst>
      <p:ext uri="{BB962C8B-B14F-4D97-AF65-F5344CB8AC3E}">
        <p14:creationId xmlns:p14="http://schemas.microsoft.com/office/powerpoint/2010/main" val="318757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500"/>
                                        <p:tgtEl>
                                          <p:spTgt spid="205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4953000"/>
            <a:ext cx="7745505" cy="1447800"/>
          </a:xfrm>
        </p:spPr>
        <p:txBody>
          <a:bodyPr>
            <a:normAutofit/>
          </a:bodyPr>
          <a:lstStyle/>
          <a:p>
            <a:pPr marL="0" indent="0">
              <a:buNone/>
            </a:pPr>
            <a:endParaRPr lang="en-US" sz="2000" dirty="0" smtClean="0"/>
          </a:p>
          <a:p>
            <a:r>
              <a:rPr lang="en-US" sz="2000" dirty="0" smtClean="0"/>
              <a:t>Title is actually transferred to a lienholder.  Absent an agreement, possession is relinquished on the transfer date.</a:t>
            </a:r>
          </a:p>
          <a:p>
            <a:endParaRPr lang="en-US" sz="2000" dirty="0" smtClean="0"/>
          </a:p>
          <a:p>
            <a:pPr marL="0" indent="0">
              <a:buNone/>
            </a:pPr>
            <a:endParaRPr lang="en-US" dirty="0" smtClean="0"/>
          </a:p>
          <a:p>
            <a:endParaRPr lang="en-US" dirty="0"/>
          </a:p>
        </p:txBody>
      </p:sp>
      <p:sp>
        <p:nvSpPr>
          <p:cNvPr id="2" name="Title 1"/>
          <p:cNvSpPr>
            <a:spLocks noGrp="1"/>
          </p:cNvSpPr>
          <p:nvPr>
            <p:ph type="title"/>
          </p:nvPr>
        </p:nvSpPr>
        <p:spPr/>
        <p:txBody>
          <a:bodyPr>
            <a:noAutofit/>
          </a:bodyPr>
          <a:lstStyle/>
          <a:p>
            <a:r>
              <a:rPr lang="en-US" sz="3200" dirty="0" smtClean="0"/>
              <a:t>This is NOT a Surrender!</a:t>
            </a:r>
            <a:endParaRPr lang="en-US" sz="3200" i="1" u="sng"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28" t="40164" r="50694" b="22549"/>
          <a:stretch/>
        </p:blipFill>
        <p:spPr bwMode="auto">
          <a:xfrm>
            <a:off x="2590800" y="2209800"/>
            <a:ext cx="3962401"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22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09800"/>
            <a:ext cx="7745505" cy="4191000"/>
          </a:xfrm>
        </p:spPr>
        <p:txBody>
          <a:bodyPr>
            <a:normAutofit/>
          </a:bodyPr>
          <a:lstStyle/>
          <a:p>
            <a:pPr marL="0" indent="0">
              <a:buNone/>
            </a:pPr>
            <a:endParaRPr lang="en-US" sz="2000" dirty="0" smtClean="0"/>
          </a:p>
          <a:p>
            <a:endParaRPr lang="en-US" sz="2000" dirty="0" smtClean="0"/>
          </a:p>
          <a:p>
            <a:endParaRPr lang="en-US" sz="2000" dirty="0" smtClean="0"/>
          </a:p>
          <a:p>
            <a:pPr marL="0" indent="0">
              <a:buNone/>
            </a:pPr>
            <a:endParaRPr lang="en-US" dirty="0" smtClean="0"/>
          </a:p>
          <a:p>
            <a:endParaRPr lang="en-US" dirty="0"/>
          </a:p>
        </p:txBody>
      </p:sp>
      <p:sp>
        <p:nvSpPr>
          <p:cNvPr id="2" name="Title 1"/>
          <p:cNvSpPr>
            <a:spLocks noGrp="1"/>
          </p:cNvSpPr>
          <p:nvPr>
            <p:ph type="title"/>
          </p:nvPr>
        </p:nvSpPr>
        <p:spPr/>
        <p:txBody>
          <a:bodyPr>
            <a:noAutofit/>
          </a:bodyPr>
          <a:lstStyle/>
          <a:p>
            <a:r>
              <a:rPr lang="en-US" sz="3200" dirty="0" smtClean="0"/>
              <a:t>Surrender vs. Transfer</a:t>
            </a:r>
            <a:endParaRPr lang="en-US" sz="3200" i="1" u="sng" dirty="0"/>
          </a:p>
        </p:txBody>
      </p:sp>
      <p:graphicFrame>
        <p:nvGraphicFramePr>
          <p:cNvPr id="5" name="Table 4"/>
          <p:cNvGraphicFramePr>
            <a:graphicFrameLocks noGrp="1"/>
          </p:cNvGraphicFramePr>
          <p:nvPr>
            <p:extLst>
              <p:ext uri="{D42A27DB-BD31-4B8C-83A1-F6EECF244321}">
                <p14:modId xmlns:p14="http://schemas.microsoft.com/office/powerpoint/2010/main" val="2004839874"/>
              </p:ext>
            </p:extLst>
          </p:nvPr>
        </p:nvGraphicFramePr>
        <p:xfrm>
          <a:off x="1524000" y="2667000"/>
          <a:ext cx="6096000" cy="31343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Surrender (p.7)</a:t>
                      </a:r>
                      <a:endParaRPr lang="en-US" dirty="0"/>
                    </a:p>
                  </a:txBody>
                  <a:tcPr/>
                </a:tc>
                <a:tc>
                  <a:txBody>
                    <a:bodyPr/>
                    <a:lstStyle/>
                    <a:p>
                      <a:r>
                        <a:rPr lang="en-US" dirty="0" smtClean="0"/>
                        <a:t>Transfer (p. 14)</a:t>
                      </a:r>
                      <a:endParaRPr lang="en-US" dirty="0"/>
                    </a:p>
                  </a:txBody>
                  <a:tcPr/>
                </a:tc>
              </a:tr>
              <a:tr h="370840">
                <a:tc>
                  <a:txBody>
                    <a:bodyPr/>
                    <a:lstStyle/>
                    <a:p>
                      <a:r>
                        <a:rPr lang="en-US" smtClean="0"/>
                        <a:t>No transfer</a:t>
                      </a:r>
                      <a:r>
                        <a:rPr lang="en-US" baseline="0" smtClean="0"/>
                        <a:t> of title</a:t>
                      </a:r>
                      <a:endParaRPr lang="en-US" dirty="0"/>
                    </a:p>
                  </a:txBody>
                  <a:tcPr/>
                </a:tc>
                <a:tc>
                  <a:txBody>
                    <a:bodyPr/>
                    <a:lstStyle/>
                    <a:p>
                      <a:r>
                        <a:rPr lang="en-US" dirty="0" smtClean="0"/>
                        <a:t>Transfer of title</a:t>
                      </a:r>
                      <a:endParaRPr lang="en-US" dirty="0"/>
                    </a:p>
                  </a:txBody>
                  <a:tcPr/>
                </a:tc>
              </a:tr>
              <a:tr h="370840">
                <a:tc>
                  <a:txBody>
                    <a:bodyPr/>
                    <a:lstStyle/>
                    <a:p>
                      <a:r>
                        <a:rPr lang="en-US" dirty="0" smtClean="0"/>
                        <a:t>Can be a partial interest</a:t>
                      </a:r>
                      <a:endParaRPr lang="en-US" dirty="0"/>
                    </a:p>
                  </a:txBody>
                  <a:tcPr/>
                </a:tc>
                <a:tc>
                  <a:txBody>
                    <a:bodyPr/>
                    <a:lstStyle/>
                    <a:p>
                      <a:r>
                        <a:rPr lang="en-US" dirty="0" smtClean="0"/>
                        <a:t>Must own 100%</a:t>
                      </a:r>
                      <a:endParaRPr lang="en-US" dirty="0"/>
                    </a:p>
                  </a:txBody>
                  <a:tcPr/>
                </a:tc>
              </a:tr>
              <a:tr h="370840">
                <a:tc>
                  <a:txBody>
                    <a:bodyPr/>
                    <a:lstStyle/>
                    <a:p>
                      <a:r>
                        <a:rPr lang="en-US" dirty="0" smtClean="0"/>
                        <a:t>Rule 6007-1</a:t>
                      </a:r>
                      <a:endParaRPr lang="en-US" dirty="0"/>
                    </a:p>
                  </a:txBody>
                  <a:tcPr/>
                </a:tc>
                <a:tc>
                  <a:txBody>
                    <a:bodyPr/>
                    <a:lstStyle/>
                    <a:p>
                      <a:r>
                        <a:rPr lang="en-US" dirty="0" smtClean="0"/>
                        <a:t>Possession</a:t>
                      </a:r>
                      <a:r>
                        <a:rPr lang="en-US" baseline="0" dirty="0" smtClean="0"/>
                        <a:t> relinquished on transfer</a:t>
                      </a:r>
                      <a:endParaRPr lang="en-US" dirty="0"/>
                    </a:p>
                  </a:txBody>
                  <a:tcPr/>
                </a:tc>
              </a:tr>
              <a:tr h="370840">
                <a:tc>
                  <a:txBody>
                    <a:bodyPr/>
                    <a:lstStyle/>
                    <a:p>
                      <a:r>
                        <a:rPr lang="en-US" dirty="0" smtClean="0"/>
                        <a:t>Potential ongoing</a:t>
                      </a:r>
                      <a:r>
                        <a:rPr lang="en-US" baseline="0" dirty="0" smtClean="0"/>
                        <a:t> liability</a:t>
                      </a:r>
                      <a:endParaRPr lang="en-US" dirty="0"/>
                    </a:p>
                  </a:txBody>
                  <a:tcPr/>
                </a:tc>
                <a:tc>
                  <a:txBody>
                    <a:bodyPr/>
                    <a:lstStyle/>
                    <a:p>
                      <a:r>
                        <a:rPr lang="en-US" dirty="0" smtClean="0"/>
                        <a:t>No further liability after transfer</a:t>
                      </a:r>
                      <a:endParaRPr lang="en-US" dirty="0"/>
                    </a:p>
                  </a:txBody>
                  <a:tcPr/>
                </a:tc>
              </a:tr>
              <a:tr h="370840">
                <a:tc>
                  <a:txBody>
                    <a:bodyPr/>
                    <a:lstStyle/>
                    <a:p>
                      <a:r>
                        <a:rPr lang="en-US" dirty="0" smtClean="0"/>
                        <a:t>No adjudication of claims</a:t>
                      </a:r>
                      <a:endParaRPr lang="en-US" dirty="0"/>
                    </a:p>
                  </a:txBody>
                  <a:tcPr/>
                </a:tc>
                <a:tc>
                  <a:txBody>
                    <a:bodyPr/>
                    <a:lstStyle/>
                    <a:p>
                      <a:r>
                        <a:rPr lang="en-US" dirty="0" smtClean="0"/>
                        <a:t>Adjudication of claims</a:t>
                      </a:r>
                      <a:endParaRPr lang="en-US" dirty="0"/>
                    </a:p>
                  </a:txBody>
                  <a:tcPr/>
                </a:tc>
              </a:tr>
              <a:tr h="37084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4585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4953000"/>
            <a:ext cx="7745505" cy="1447800"/>
          </a:xfrm>
        </p:spPr>
        <p:txBody>
          <a:bodyPr>
            <a:normAutofit/>
          </a:bodyPr>
          <a:lstStyle/>
          <a:p>
            <a:pPr marL="0" indent="0">
              <a:buNone/>
            </a:pPr>
            <a:endParaRPr lang="en-US" sz="2000" dirty="0" smtClean="0"/>
          </a:p>
          <a:p>
            <a:r>
              <a:rPr lang="en-US" sz="2000" dirty="0" smtClean="0"/>
              <a:t>It is imperative that values be accurate.  </a:t>
            </a:r>
            <a:r>
              <a:rPr lang="en-US" sz="2000" b="1" u="sng" dirty="0" smtClean="0"/>
              <a:t>Think about the evidentiary presentation of valuation</a:t>
            </a:r>
            <a:r>
              <a:rPr lang="en-US" sz="2000" dirty="0" smtClean="0"/>
              <a:t>.</a:t>
            </a:r>
          </a:p>
          <a:p>
            <a:endParaRPr lang="en-US" sz="2000" dirty="0" smtClean="0"/>
          </a:p>
          <a:p>
            <a:pPr marL="0" indent="0">
              <a:buNone/>
            </a:pPr>
            <a:endParaRPr lang="en-US" dirty="0" smtClean="0"/>
          </a:p>
          <a:p>
            <a:endParaRPr lang="en-US" dirty="0"/>
          </a:p>
        </p:txBody>
      </p:sp>
      <p:sp>
        <p:nvSpPr>
          <p:cNvPr id="2" name="Title 1"/>
          <p:cNvSpPr>
            <a:spLocks noGrp="1"/>
          </p:cNvSpPr>
          <p:nvPr>
            <p:ph type="title"/>
          </p:nvPr>
        </p:nvSpPr>
        <p:spPr/>
        <p:txBody>
          <a:bodyPr>
            <a:noAutofit/>
          </a:bodyPr>
          <a:lstStyle/>
          <a:p>
            <a:r>
              <a:rPr lang="en-US" sz="3200" dirty="0" smtClean="0"/>
              <a:t>The key is value!</a:t>
            </a:r>
            <a:endParaRPr lang="en-US" sz="3200" i="1" u="sng"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44" t="30324" r="48056" b="13227"/>
          <a:stretch/>
        </p:blipFill>
        <p:spPr bwMode="auto">
          <a:xfrm>
            <a:off x="2438400" y="2209800"/>
            <a:ext cx="4239768" cy="285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28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Making the Right Choice</a:t>
            </a:r>
            <a:endParaRPr lang="en-US" sz="3200" dirty="0"/>
          </a:p>
        </p:txBody>
      </p:sp>
      <p:sp>
        <p:nvSpPr>
          <p:cNvPr id="3" name="Content Placeholder 2"/>
          <p:cNvSpPr>
            <a:spLocks noGrp="1"/>
          </p:cNvSpPr>
          <p:nvPr>
            <p:ph idx="1"/>
          </p:nvPr>
        </p:nvSpPr>
        <p:spPr/>
        <p:txBody>
          <a:bodyPr/>
          <a:lstStyle/>
          <a:p>
            <a:pPr lvl="1"/>
            <a:r>
              <a:rPr lang="en-US" dirty="0" smtClean="0"/>
              <a:t>Understanding your client’s goals.</a:t>
            </a:r>
          </a:p>
          <a:p>
            <a:pPr marL="411480" lvl="1" indent="0">
              <a:buNone/>
            </a:pPr>
            <a:endParaRPr lang="en-US" dirty="0" smtClean="0"/>
          </a:p>
          <a:p>
            <a:pPr lvl="1"/>
            <a:r>
              <a:rPr lang="en-US" dirty="0"/>
              <a:t>D</a:t>
            </a:r>
            <a:r>
              <a:rPr lang="en-US" dirty="0" smtClean="0"/>
              <a:t>etermining claims/liens.</a:t>
            </a:r>
          </a:p>
          <a:p>
            <a:pPr marL="411480" lvl="1" indent="0">
              <a:buNone/>
            </a:pPr>
            <a:endParaRPr lang="en-US" dirty="0" smtClean="0"/>
          </a:p>
          <a:p>
            <a:pPr lvl="1"/>
            <a:r>
              <a:rPr lang="en-US" dirty="0" smtClean="0"/>
              <a:t>Determining value.</a:t>
            </a:r>
          </a:p>
          <a:p>
            <a:pPr marL="411480" lvl="1" indent="0">
              <a:buNone/>
            </a:pPr>
            <a:endParaRPr lang="en-US" dirty="0" smtClean="0"/>
          </a:p>
          <a:p>
            <a:pPr lvl="1"/>
            <a:r>
              <a:rPr lang="en-US" dirty="0" smtClean="0"/>
              <a:t>Assessing ongoing risks.</a:t>
            </a:r>
          </a:p>
          <a:p>
            <a:pPr marL="411480" lvl="1" indent="0">
              <a:buNone/>
            </a:pPr>
            <a:endParaRPr lang="en-US" dirty="0" smtClean="0"/>
          </a:p>
          <a:p>
            <a:pPr lvl="1"/>
            <a:r>
              <a:rPr lang="en-US" dirty="0" smtClean="0"/>
              <a:t>Integration with plan.  </a:t>
            </a:r>
            <a:endParaRPr lang="en-US" dirty="0"/>
          </a:p>
        </p:txBody>
      </p:sp>
    </p:spTree>
    <p:extLst>
      <p:ext uri="{BB962C8B-B14F-4D97-AF65-F5344CB8AC3E}">
        <p14:creationId xmlns:p14="http://schemas.microsoft.com/office/powerpoint/2010/main" val="32374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Home Value – $150,000.</a:t>
            </a:r>
          </a:p>
          <a:p>
            <a:pPr marL="0" indent="0">
              <a:buNone/>
            </a:pPr>
            <a:endParaRPr lang="en-US" dirty="0"/>
          </a:p>
          <a:p>
            <a:r>
              <a:rPr lang="en-US" dirty="0" smtClean="0"/>
              <a:t>Mortgage Amount - $200,000.</a:t>
            </a:r>
          </a:p>
          <a:p>
            <a:endParaRPr lang="en-US" dirty="0"/>
          </a:p>
          <a:p>
            <a:r>
              <a:rPr lang="en-US" dirty="0" smtClean="0"/>
              <a:t>Surrender vs. Transfer.  Is there anything else you want to know?</a:t>
            </a:r>
          </a:p>
          <a:p>
            <a:pPr lvl="1"/>
            <a:r>
              <a:rPr lang="en-US" dirty="0" smtClean="0"/>
              <a:t>Ongoing obligations such as POA dues, utility contracts, etc. </a:t>
            </a:r>
            <a:endParaRPr lang="en-US" dirty="0"/>
          </a:p>
        </p:txBody>
      </p:sp>
      <p:sp>
        <p:nvSpPr>
          <p:cNvPr id="3" name="Title 2"/>
          <p:cNvSpPr>
            <a:spLocks noGrp="1"/>
          </p:cNvSpPr>
          <p:nvPr>
            <p:ph type="title"/>
          </p:nvPr>
        </p:nvSpPr>
        <p:spPr/>
        <p:txBody>
          <a:bodyPr/>
          <a:lstStyle/>
          <a:p>
            <a:r>
              <a:rPr lang="en-US" sz="4000" dirty="0" smtClean="0"/>
              <a:t>Example 1</a:t>
            </a:r>
            <a:endParaRPr lang="en-US" sz="4000" dirty="0"/>
          </a:p>
        </p:txBody>
      </p:sp>
    </p:spTree>
    <p:extLst>
      <p:ext uri="{BB962C8B-B14F-4D97-AF65-F5344CB8AC3E}">
        <p14:creationId xmlns:p14="http://schemas.microsoft.com/office/powerpoint/2010/main" val="402239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 Home Value – $150,000.</a:t>
            </a:r>
          </a:p>
          <a:p>
            <a:pPr marL="0" indent="0">
              <a:buNone/>
            </a:pPr>
            <a:endParaRPr lang="en-US" dirty="0"/>
          </a:p>
          <a:p>
            <a:r>
              <a:rPr lang="en-US" dirty="0" smtClean="0"/>
              <a:t>Ad Valorem Taxes - $15,000.</a:t>
            </a:r>
          </a:p>
          <a:p>
            <a:pPr marL="0" indent="0">
              <a:buNone/>
            </a:pPr>
            <a:r>
              <a:rPr lang="en-US" dirty="0"/>
              <a:t> </a:t>
            </a:r>
            <a:r>
              <a:rPr lang="en-US" dirty="0" smtClean="0"/>
              <a:t>    Mortgage Amount - $200,000.</a:t>
            </a:r>
          </a:p>
          <a:p>
            <a:pPr marL="0" indent="0">
              <a:buNone/>
            </a:pPr>
            <a:r>
              <a:rPr lang="en-US" dirty="0"/>
              <a:t> </a:t>
            </a:r>
            <a:r>
              <a:rPr lang="en-US" dirty="0" smtClean="0"/>
              <a:t>    POA Dues - $5,000.</a:t>
            </a:r>
          </a:p>
          <a:p>
            <a:pPr marL="0" indent="0">
              <a:buNone/>
            </a:pPr>
            <a:endParaRPr lang="en-US" dirty="0" smtClean="0"/>
          </a:p>
          <a:p>
            <a:r>
              <a:rPr lang="en-US" dirty="0" smtClean="0"/>
              <a:t>Who do you transfer to?</a:t>
            </a:r>
          </a:p>
          <a:p>
            <a:endParaRPr lang="en-US" dirty="0" smtClean="0"/>
          </a:p>
          <a:p>
            <a:r>
              <a:rPr lang="en-US" dirty="0" smtClean="0"/>
              <a:t>What claims remain?</a:t>
            </a:r>
          </a:p>
          <a:p>
            <a:pPr lvl="1"/>
            <a:r>
              <a:rPr lang="en-US" dirty="0" smtClean="0"/>
              <a:t>Mortgage deficiency - $65,000, POA - $5,000. All unsecured.</a:t>
            </a:r>
            <a:endParaRPr lang="en-US" dirty="0"/>
          </a:p>
          <a:p>
            <a:pPr marL="0" indent="0">
              <a:buNone/>
            </a:pPr>
            <a:r>
              <a:rPr lang="en-US" dirty="0"/>
              <a:t>     </a:t>
            </a:r>
          </a:p>
        </p:txBody>
      </p:sp>
      <p:sp>
        <p:nvSpPr>
          <p:cNvPr id="3" name="Title 2"/>
          <p:cNvSpPr>
            <a:spLocks noGrp="1"/>
          </p:cNvSpPr>
          <p:nvPr>
            <p:ph type="title"/>
          </p:nvPr>
        </p:nvSpPr>
        <p:spPr/>
        <p:txBody>
          <a:bodyPr/>
          <a:lstStyle/>
          <a:p>
            <a:r>
              <a:rPr lang="en-US" sz="4000" dirty="0" smtClean="0"/>
              <a:t>Example 2</a:t>
            </a:r>
            <a:endParaRPr lang="en-US" sz="4000" dirty="0"/>
          </a:p>
        </p:txBody>
      </p:sp>
    </p:spTree>
    <p:extLst>
      <p:ext uri="{BB962C8B-B14F-4D97-AF65-F5344CB8AC3E}">
        <p14:creationId xmlns:p14="http://schemas.microsoft.com/office/powerpoint/2010/main" val="303068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 Home Value – $250,000.</a:t>
            </a:r>
          </a:p>
          <a:p>
            <a:pPr marL="0" indent="0">
              <a:buNone/>
            </a:pPr>
            <a:endParaRPr lang="en-US" dirty="0"/>
          </a:p>
          <a:p>
            <a:r>
              <a:rPr lang="en-US" dirty="0" smtClean="0"/>
              <a:t>Ad Valorem Taxes - $15,000.</a:t>
            </a:r>
          </a:p>
          <a:p>
            <a:pPr marL="0" indent="0">
              <a:buNone/>
            </a:pPr>
            <a:r>
              <a:rPr lang="en-US" dirty="0"/>
              <a:t> </a:t>
            </a:r>
            <a:r>
              <a:rPr lang="en-US" dirty="0" smtClean="0"/>
              <a:t>    Mortgage Amount - $200,000.</a:t>
            </a:r>
          </a:p>
          <a:p>
            <a:pPr marL="0" indent="0">
              <a:buNone/>
            </a:pPr>
            <a:r>
              <a:rPr lang="en-US" dirty="0"/>
              <a:t> </a:t>
            </a:r>
            <a:r>
              <a:rPr lang="en-US" dirty="0" smtClean="0"/>
              <a:t>    POA Dues - $15,000.</a:t>
            </a:r>
          </a:p>
          <a:p>
            <a:pPr marL="0" indent="0">
              <a:buNone/>
            </a:pPr>
            <a:endParaRPr lang="en-US" dirty="0" smtClean="0"/>
          </a:p>
          <a:p>
            <a:r>
              <a:rPr lang="en-US" dirty="0" smtClean="0"/>
              <a:t>Who do you transfer to?</a:t>
            </a:r>
          </a:p>
          <a:p>
            <a:endParaRPr lang="en-US" dirty="0" smtClean="0"/>
          </a:p>
          <a:p>
            <a:r>
              <a:rPr lang="en-US" dirty="0" smtClean="0"/>
              <a:t>What claims remain?</a:t>
            </a:r>
          </a:p>
          <a:p>
            <a:pPr lvl="1"/>
            <a:r>
              <a:rPr lang="en-US" dirty="0" smtClean="0"/>
              <a:t>None.</a:t>
            </a:r>
            <a:endParaRPr lang="en-US" dirty="0"/>
          </a:p>
          <a:p>
            <a:pPr marL="0" indent="0">
              <a:buNone/>
            </a:pPr>
            <a:r>
              <a:rPr lang="en-US" dirty="0"/>
              <a:t>     </a:t>
            </a:r>
          </a:p>
        </p:txBody>
      </p:sp>
      <p:sp>
        <p:nvSpPr>
          <p:cNvPr id="3" name="Title 2"/>
          <p:cNvSpPr>
            <a:spLocks noGrp="1"/>
          </p:cNvSpPr>
          <p:nvPr>
            <p:ph type="title"/>
          </p:nvPr>
        </p:nvSpPr>
        <p:spPr/>
        <p:txBody>
          <a:bodyPr/>
          <a:lstStyle/>
          <a:p>
            <a:r>
              <a:rPr lang="en-US" sz="4000" dirty="0" smtClean="0"/>
              <a:t>Example </a:t>
            </a:r>
            <a:r>
              <a:rPr lang="en-US" sz="4000" dirty="0"/>
              <a:t>3</a:t>
            </a:r>
          </a:p>
        </p:txBody>
      </p:sp>
    </p:spTree>
    <p:extLst>
      <p:ext uri="{BB962C8B-B14F-4D97-AF65-F5344CB8AC3E}">
        <p14:creationId xmlns:p14="http://schemas.microsoft.com/office/powerpoint/2010/main" val="82343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453</Words>
  <Application>Microsoft Office PowerPoint</Application>
  <PresentationFormat>On-screen Show (4:3)</PresentationFormat>
  <Paragraphs>170</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Hardcover</vt:lpstr>
      <vt:lpstr>THE NITTY GRITTY OF DIRT FOR DEBT </vt:lpstr>
      <vt:lpstr>The Plan</vt:lpstr>
      <vt:lpstr>This is NOT a Surrender!</vt:lpstr>
      <vt:lpstr>Surrender vs. Transfer</vt:lpstr>
      <vt:lpstr>The key is value!</vt:lpstr>
      <vt:lpstr>Making the Right Choice</vt:lpstr>
      <vt:lpstr>Example 1</vt:lpstr>
      <vt:lpstr>Example 2</vt:lpstr>
      <vt:lpstr>Example 3</vt:lpstr>
      <vt:lpstr>Example 4</vt:lpstr>
      <vt:lpstr>Questions?</vt:lpstr>
      <vt:lpstr>Form 14F(i)</vt:lpstr>
      <vt:lpstr>Paragraph G Form 14G(ii)</vt:lpstr>
      <vt:lpstr>Chapter 13 Plan Form 14(G)(i()-1</vt:lpstr>
    </vt:vector>
  </TitlesOfParts>
  <Company>usdc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elizabethfreeman</dc:creator>
  <cp:lastModifiedBy>davidjones</cp:lastModifiedBy>
  <cp:revision>36</cp:revision>
  <cp:lastPrinted>2018-05-08T15:51:10Z</cp:lastPrinted>
  <dcterms:created xsi:type="dcterms:W3CDTF">2018-04-27T19:38:40Z</dcterms:created>
  <dcterms:modified xsi:type="dcterms:W3CDTF">2018-05-08T15:51:42Z</dcterms:modified>
</cp:coreProperties>
</file>