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59" r:id="rId3"/>
    <p:sldId id="258" r:id="rId4"/>
    <p:sldId id="267" r:id="rId5"/>
    <p:sldId id="262" r:id="rId6"/>
    <p:sldId id="268" r:id="rId7"/>
    <p:sldId id="270" r:id="rId8"/>
    <p:sldId id="269" r:id="rId9"/>
    <p:sldId id="309" r:id="rId10"/>
    <p:sldId id="281" r:id="rId11"/>
    <p:sldId id="266" r:id="rId12"/>
    <p:sldId id="271" r:id="rId13"/>
    <p:sldId id="275" r:id="rId14"/>
    <p:sldId id="282" r:id="rId15"/>
    <p:sldId id="283" r:id="rId16"/>
    <p:sldId id="306" r:id="rId17"/>
    <p:sldId id="274" r:id="rId18"/>
    <p:sldId id="304" r:id="rId19"/>
    <p:sldId id="272" r:id="rId20"/>
    <p:sldId id="284" r:id="rId21"/>
    <p:sldId id="308" r:id="rId22"/>
    <p:sldId id="285" r:id="rId23"/>
    <p:sldId id="286" r:id="rId24"/>
    <p:sldId id="301" r:id="rId25"/>
    <p:sldId id="302" r:id="rId26"/>
    <p:sldId id="273" r:id="rId27"/>
    <p:sldId id="261" r:id="rId28"/>
    <p:sldId id="265" r:id="rId29"/>
    <p:sldId id="278" r:id="rId30"/>
    <p:sldId id="279" r:id="rId31"/>
    <p:sldId id="287" r:id="rId32"/>
    <p:sldId id="288" r:id="rId33"/>
    <p:sldId id="303" r:id="rId34"/>
    <p:sldId id="298" r:id="rId35"/>
    <p:sldId id="300" r:id="rId36"/>
    <p:sldId id="289" r:id="rId37"/>
    <p:sldId id="290" r:id="rId38"/>
    <p:sldId id="292" r:id="rId39"/>
    <p:sldId id="305" r:id="rId40"/>
    <p:sldId id="307" r:id="rId41"/>
    <p:sldId id="291" r:id="rId42"/>
    <p:sldId id="293" r:id="rId43"/>
    <p:sldId id="294" r:id="rId44"/>
    <p:sldId id="296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3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21613-E745-491E-9C7D-9FFE3282B84B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65111-C009-4E0C-9E1E-97F3C8744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1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0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46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97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91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763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27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903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26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44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43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0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49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852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9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51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65111-C009-4E0C-9E1E-97F3C874476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7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5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4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0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2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7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535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4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2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3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5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8AE43-52C3-40B9-A5D5-68EE689FF56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10E4D-1A8B-4EC6-94D6-528874953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2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86119"/>
            <a:ext cx="9144000" cy="1511481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US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Federal Government Issues:</a:t>
            </a:r>
            <a:br>
              <a:rPr lang="en-US" sz="4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Loans, the IRS . . .</a:t>
            </a:r>
            <a:endParaRPr lang="en-US" sz="4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354" y="2884602"/>
            <a:ext cx="9879291" cy="1411664"/>
          </a:xfrm>
        </p:spPr>
        <p:txBody>
          <a:bodyPr numCol="2"/>
          <a:lstStyle/>
          <a:p>
            <a:pPr>
              <a:lnSpc>
                <a:spcPct val="70000"/>
              </a:lnSpc>
            </a:pP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Rick Kincheloe</a:t>
            </a:r>
          </a:p>
          <a:p>
            <a:pPr>
              <a:lnSpc>
                <a:spcPct val="70000"/>
              </a:lnSpc>
            </a:pP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U.S. Attorney’s Office</a:t>
            </a:r>
          </a:p>
          <a:p>
            <a:pPr>
              <a:lnSpc>
                <a:spcPct val="70000"/>
              </a:lnSpc>
            </a:pP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Southern District of Texas</a:t>
            </a:r>
          </a:p>
          <a:p>
            <a:pPr>
              <a:lnSpc>
                <a:spcPct val="70000"/>
              </a:lnSpc>
            </a:pP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Chris Morrison</a:t>
            </a:r>
          </a:p>
          <a:p>
            <a:pPr>
              <a:lnSpc>
                <a:spcPct val="70000"/>
              </a:lnSpc>
            </a:pPr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Christopher Todd Morrison, P.C.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911" y="4296266"/>
            <a:ext cx="2505960" cy="187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01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When client is in bankruptcy, do not e-file tax returns or send tax returns to the service center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Instead . . . 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File Returns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37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IRS Memorandum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125" y="1781667"/>
            <a:ext cx="8097750" cy="425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Discharge of Tax Claims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523(a)(3)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“. . . neither listed nor scheduled under section 521(a)(1) . . .”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Notice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38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523(a)(1)(A)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“. . . for a tax . . . Of the kind and for the periods specified in section 507(a)(3) or 507(a)(8)”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Section 507(a)(8)(A)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Income taxes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Return last due within three years before petition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Assessed within 240 days before the petition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Taxes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6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523(a)(1)(A)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Section 507(a)(8)(C)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“. . . a tax required to be collected or withheld and for which the debtor is liable in whatever capacity”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Trust fund liability for payroll taxes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No time limits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Taxes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36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507(a)(8) expressly tolls time periods: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For time during which governmental unit stayed by (a) </a:t>
            </a:r>
            <a:r>
              <a:rPr lang="en-US" sz="2800" dirty="0" err="1" smtClean="0">
                <a:solidFill>
                  <a:schemeClr val="bg1"/>
                </a:solidFill>
              </a:rPr>
              <a:t>nonbankruptcy</a:t>
            </a:r>
            <a:r>
              <a:rPr lang="en-US" sz="2800" dirty="0" smtClean="0">
                <a:solidFill>
                  <a:schemeClr val="bg1"/>
                </a:solidFill>
              </a:rPr>
              <a:t> law, (b) confirmed plan, or (c) prior bankruptcy case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Plus 90 days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Tolling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8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523(a)(*) &amp; (a)(1)(B)(i)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i="1" dirty="0" smtClean="0">
                <a:solidFill>
                  <a:schemeClr val="bg1"/>
                </a:solidFill>
              </a:rPr>
              <a:t>In re McCoy</a:t>
            </a:r>
            <a:r>
              <a:rPr lang="en-US" sz="3600" dirty="0" smtClean="0">
                <a:solidFill>
                  <a:schemeClr val="bg1"/>
                </a:solidFill>
              </a:rPr>
              <a:t>, 666 F.3d 924, 927 (5th Cir. 2012)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Late-filed returns are not “returns”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Tax liabilities for years with late filed returns are not dischargeable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Other Circuits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i="1" dirty="0" smtClean="0">
                <a:solidFill>
                  <a:schemeClr val="bg1"/>
                </a:solidFill>
              </a:rPr>
              <a:t>E.g., In re </a:t>
            </a:r>
            <a:r>
              <a:rPr lang="en-US" sz="3000" i="1" dirty="0" err="1" smtClean="0">
                <a:solidFill>
                  <a:schemeClr val="bg1"/>
                </a:solidFill>
              </a:rPr>
              <a:t>Giacchi</a:t>
            </a:r>
            <a:r>
              <a:rPr lang="en-US" sz="3000" dirty="0" smtClean="0">
                <a:solidFill>
                  <a:schemeClr val="bg1"/>
                </a:solidFill>
              </a:rPr>
              <a:t>, 856 F.3d 244 (3d Cir. 2017)</a:t>
            </a:r>
            <a:endParaRPr lang="en-US" sz="3000" i="1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Late-Filed Returns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7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What about post-petition interest on non-dischargeable tax claims?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i="1" dirty="0" smtClean="0">
                <a:solidFill>
                  <a:schemeClr val="bg1"/>
                </a:solidFill>
              </a:rPr>
              <a:t>Johnson v. I.R.S. (Matter of Johnson)</a:t>
            </a:r>
            <a:r>
              <a:rPr lang="en-US" sz="3200" dirty="0" smtClean="0">
                <a:solidFill>
                  <a:schemeClr val="bg1"/>
                </a:solidFill>
              </a:rPr>
              <a:t>, 146 F.3d 252, 260 (5th Cir. 1998)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Issue often arises after completed chapter 13 cases</a:t>
            </a:r>
            <a:endParaRPr lang="en-US" sz="28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Post-Petition Interest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 Liens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2130458"/>
            <a:ext cx="9144000" cy="312734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This presentation is not an official DOJ position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It reflects the opinions of the </a:t>
            </a:r>
            <a:r>
              <a:rPr lang="en-US" sz="3600" smtClean="0">
                <a:solidFill>
                  <a:schemeClr val="bg1"/>
                </a:solidFill>
              </a:rPr>
              <a:t>presenters only 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14974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Disclaimer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3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26 U.S.C. § 6321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“. . . lien in favor of the United States upon all property and rights to property, whether real or personal, belonging to such person.”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Homestead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Personal Property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Cash </a:t>
            </a: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Secures Tax Liens?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1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11 U.S.C. § 522(c)(2)(B)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Exempt property is still subject to tax liens </a:t>
            </a: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Secures Tax Liens?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2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26 U.S.C. § 6323(f)(1)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Tex. Prop. Code § 14.002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Real Property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County where the property is located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Personal Property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Individuals: county of residence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</a:rPr>
              <a:t>Corporations: Texas Secretary of State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Perfection of Tax Liens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5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Governed by federal law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i="1" dirty="0" err="1" smtClean="0">
                <a:solidFill>
                  <a:schemeClr val="bg1"/>
                </a:solidFill>
              </a:rPr>
              <a:t>Aquilino</a:t>
            </a:r>
            <a:r>
              <a:rPr lang="en-US" sz="3200" i="1" dirty="0" smtClean="0">
                <a:solidFill>
                  <a:schemeClr val="bg1"/>
                </a:solidFill>
              </a:rPr>
              <a:t> v. U.S.</a:t>
            </a:r>
            <a:r>
              <a:rPr lang="en-US" sz="3200" dirty="0" smtClean="0">
                <a:solidFill>
                  <a:schemeClr val="bg1"/>
                </a:solidFill>
              </a:rPr>
              <a:t>, 363 U.S. 509, 512-13 (1960)</a:t>
            </a:r>
            <a:endParaRPr lang="en-US" sz="3200" i="1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“[T]he first in time is the first in right.”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i="1" dirty="0" smtClean="0">
                <a:solidFill>
                  <a:schemeClr val="bg1"/>
                </a:solidFill>
              </a:rPr>
              <a:t>Rice Inv. Co. v. U.S.</a:t>
            </a:r>
            <a:r>
              <a:rPr lang="en-US" sz="3200" dirty="0" smtClean="0">
                <a:solidFill>
                  <a:schemeClr val="bg1"/>
                </a:solidFill>
              </a:rPr>
              <a:t>, 625 F.2d 565, 568 (5th Cir. 1980)</a:t>
            </a:r>
            <a:endParaRPr lang="en-US" sz="3200" i="1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Does not prime like </a:t>
            </a:r>
            <a:r>
              <a:rPr lang="en-US" sz="3600" i="1" dirty="0" smtClean="0">
                <a:solidFill>
                  <a:schemeClr val="bg1"/>
                </a:solidFill>
              </a:rPr>
              <a:t>ad valorem</a:t>
            </a:r>
            <a:r>
              <a:rPr lang="en-US" sz="3600" dirty="0" smtClean="0">
                <a:solidFill>
                  <a:schemeClr val="bg1"/>
                </a:solidFill>
              </a:rPr>
              <a:t> state tax liens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Priority of IRS Tax Liens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9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363 still applies in individual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363(c)(2)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Need consent of secured creditor or court order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BLR 4002-1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“The debtor must not use cash collateral without prior written consent of the secured creditor or an order.”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Cash Collateral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5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547(c)(6)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Fixing of a statutory lien is usually not avoidable as a preference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 Liens Not Preferences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2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Treatment of Tax Claims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7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511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“. . . the rate of interest shall be the rate determined under applicable </a:t>
            </a:r>
            <a:r>
              <a:rPr lang="en-US" sz="3200" dirty="0" err="1" smtClean="0">
                <a:solidFill>
                  <a:schemeClr val="bg1"/>
                </a:solidFill>
              </a:rPr>
              <a:t>nonbankruptcy</a:t>
            </a:r>
            <a:r>
              <a:rPr lang="en-US" sz="3200" dirty="0" smtClean="0">
                <a:solidFill>
                  <a:schemeClr val="bg1"/>
                </a:solidFill>
              </a:rPr>
              <a:t> law.”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26 U.S.C. § 6621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IRS-2018-43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Current Interest Rate: 5% (in most circumstances)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Updated quarterly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 on Tax Claims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7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Secured tax claims paid 5% interest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11 U.S.C. § 1325(a)(5)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11 U.S.C. § 1129(a)(7)</a:t>
            </a: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Interest on Tax Claims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13 Plans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1322(a)(2)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Pay priority claims in full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Do not have pay interest on priority </a:t>
            </a:r>
            <a:r>
              <a:rPr lang="en-US" sz="3200" dirty="0" smtClean="0">
                <a:solidFill>
                  <a:schemeClr val="bg1"/>
                </a:solidFill>
              </a:rPr>
              <a:t>claims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1325(a)(5)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Secured tax claims receive interest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Surrender not practical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4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2130458"/>
            <a:ext cx="9144000" cy="3127342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</a:rPr>
              <a:t>Consumer Tax Problems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</a:rPr>
              <a:t>Student Loans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bg1"/>
                </a:solidFill>
              </a:rPr>
              <a:t>Social Security Litigation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Outline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8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11 Plans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11 U.S.C. § 1129(a)(9)(C)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Priority tax claims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Installment payments in cash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Total value as of the effective date equal to allowed amount of </a:t>
            </a:r>
            <a:r>
              <a:rPr lang="en-US" sz="2800" dirty="0" smtClean="0">
                <a:solidFill>
                  <a:schemeClr val="bg1"/>
                </a:solidFill>
              </a:rPr>
              <a:t>claim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Period ending not later than five years after the </a:t>
            </a:r>
            <a:r>
              <a:rPr lang="en-US" sz="2800" u="sng" dirty="0" smtClean="0">
                <a:solidFill>
                  <a:schemeClr val="bg1"/>
                </a:solidFill>
              </a:rPr>
              <a:t>petition date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“Except to the extent that the holder . . . has agreed to different treatment . . .”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1129(a)(9)(D)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Secured claims paid the same if would receive priority treatment without the lien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5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Example: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Chapter 13 debtor owes $10,000 in taxes for 2015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IRS has filed a lien, but question about whether the lien is fully- or partially-secured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How do you advise the client about his/her plan?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Does your advice change if taxes were for 2010, a year for which the Debtor filed a late return?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Chapter 13 Example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Automatic Stay Issues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11 U.S.C. § 362(b</a:t>
            </a:r>
            <a:r>
              <a:rPr lang="en-US" sz="3600" dirty="0" smtClean="0">
                <a:solidFill>
                  <a:schemeClr val="bg1"/>
                </a:solidFill>
              </a:rPr>
              <a:t>)(26)</a:t>
            </a:r>
            <a:endParaRPr lang="en-US" sz="36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“The filing of a petition . . . does not operate as a stay . . . of </a:t>
            </a:r>
            <a:r>
              <a:rPr lang="en-US" sz="2800" dirty="0" smtClean="0">
                <a:solidFill>
                  <a:schemeClr val="bg1"/>
                </a:solidFill>
              </a:rPr>
              <a:t>the setoff under applicable </a:t>
            </a:r>
            <a:r>
              <a:rPr lang="en-US" sz="2800" dirty="0" err="1" smtClean="0">
                <a:solidFill>
                  <a:schemeClr val="bg1"/>
                </a:solidFill>
              </a:rPr>
              <a:t>nonbankruptcy</a:t>
            </a:r>
            <a:r>
              <a:rPr lang="en-US" sz="2800" dirty="0" smtClean="0">
                <a:solidFill>
                  <a:schemeClr val="bg1"/>
                </a:solidFill>
              </a:rPr>
              <a:t> law of an income tax refund, by a governmental unit, with respect to a taxable period that ended before the [petition date] . </a:t>
            </a:r>
            <a:r>
              <a:rPr lang="en-US" sz="2800" dirty="0">
                <a:solidFill>
                  <a:schemeClr val="bg1"/>
                </a:solidFill>
              </a:rPr>
              <a:t>. . </a:t>
            </a:r>
            <a:r>
              <a:rPr lang="en-US" sz="2800" dirty="0" smtClean="0">
                <a:solidFill>
                  <a:schemeClr val="bg1"/>
                </a:solidFill>
              </a:rPr>
              <a:t>.”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i="1" dirty="0" smtClean="0">
                <a:solidFill>
                  <a:schemeClr val="bg1"/>
                </a:solidFill>
              </a:rPr>
              <a:t>I.R.S. v. </a:t>
            </a:r>
            <a:r>
              <a:rPr lang="en-US" sz="2800" i="1" dirty="0" err="1" smtClean="0">
                <a:solidFill>
                  <a:schemeClr val="bg1"/>
                </a:solidFill>
              </a:rPr>
              <a:t>Luongo</a:t>
            </a:r>
            <a:r>
              <a:rPr lang="en-US" sz="2800" i="1" dirty="0" smtClean="0">
                <a:solidFill>
                  <a:schemeClr val="bg1"/>
                </a:solidFill>
              </a:rPr>
              <a:t> (Matter of </a:t>
            </a:r>
            <a:r>
              <a:rPr lang="en-US" sz="2800" i="1" dirty="0" err="1" smtClean="0">
                <a:solidFill>
                  <a:schemeClr val="bg1"/>
                </a:solidFill>
              </a:rPr>
              <a:t>Luongo</a:t>
            </a:r>
            <a:r>
              <a:rPr lang="en-US" sz="2800" i="1" dirty="0" smtClean="0">
                <a:solidFill>
                  <a:schemeClr val="bg1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, 259 F.3d 323 (5th Cir. 2001) </a:t>
            </a:r>
            <a:endParaRPr lang="en-US" sz="2800" i="1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Setoff of Tax Refunds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0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362(b)(9)(A)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“The filing of a petition . . . does not operate as a stay . . . of an audit by a governmental unit to determine tax liability . . . .”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Audits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5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1301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Stays collection of a </a:t>
            </a:r>
            <a:r>
              <a:rPr lang="en-US" sz="3200" u="sng" dirty="0" smtClean="0">
                <a:solidFill>
                  <a:schemeClr val="bg1"/>
                </a:solidFill>
              </a:rPr>
              <a:t>consumer</a:t>
            </a:r>
            <a:r>
              <a:rPr lang="en-US" sz="3200" dirty="0" smtClean="0">
                <a:solidFill>
                  <a:schemeClr val="bg1"/>
                </a:solidFill>
              </a:rPr>
              <a:t> debt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i="1" dirty="0" smtClean="0">
                <a:solidFill>
                  <a:schemeClr val="bg1"/>
                </a:solidFill>
              </a:rPr>
              <a:t>In re Reiter</a:t>
            </a:r>
            <a:r>
              <a:rPr lang="en-US" sz="3600" dirty="0" smtClean="0">
                <a:solidFill>
                  <a:schemeClr val="bg1"/>
                </a:solidFill>
              </a:rPr>
              <a:t>, 126 B.R. 961 (</a:t>
            </a:r>
            <a:r>
              <a:rPr lang="en-US" sz="3600" dirty="0" err="1" smtClean="0">
                <a:solidFill>
                  <a:schemeClr val="bg1"/>
                </a:solidFill>
              </a:rPr>
              <a:t>Bankr</a:t>
            </a:r>
            <a:r>
              <a:rPr lang="en-US" sz="3600" dirty="0" smtClean="0">
                <a:solidFill>
                  <a:schemeClr val="bg1"/>
                </a:solidFill>
              </a:rPr>
              <a:t>. W.D. Tex. 1991)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Tax debt is not a “consumer debt”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Co-Debtor Stay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Student Loans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8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www.nslds.ed.gov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To access account information about student loans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Debtor will need a PIN, can be obtained from the website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Finding Information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64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https</a:t>
            </a:r>
            <a:r>
              <a:rPr lang="en-US" sz="3200" dirty="0">
                <a:solidFill>
                  <a:schemeClr val="bg1"/>
                </a:solidFill>
              </a:rPr>
              <a:t>://</a:t>
            </a:r>
            <a:r>
              <a:rPr lang="en-US" sz="3200" dirty="0" smtClean="0">
                <a:solidFill>
                  <a:schemeClr val="bg1"/>
                </a:solidFill>
              </a:rPr>
              <a:t>studentaid.ed.gov/sa/repay-loans/understand/plans/income-driven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1"/>
                </a:solidFill>
              </a:rPr>
              <a:t>Four types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Revised Pay As You Earn (REPAYE)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Pay As You Earn (PAYE)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Income-Based (IBR)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Income-Contingent (ICR)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Repayment Plans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52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Repayment Plans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170" y="2244357"/>
            <a:ext cx="11727660" cy="220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2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 Returns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24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Repayment Plans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28" y="2308829"/>
            <a:ext cx="11577144" cy="12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7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523(a)(8) – “undue hardship”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i="1" dirty="0" smtClean="0">
                <a:solidFill>
                  <a:schemeClr val="bg1"/>
                </a:solidFill>
              </a:rPr>
              <a:t>U.S. v. Gerhardt (In re Gerhardt)</a:t>
            </a:r>
            <a:r>
              <a:rPr lang="en-US" sz="3600" dirty="0" smtClean="0">
                <a:solidFill>
                  <a:schemeClr val="bg1"/>
                </a:solidFill>
              </a:rPr>
              <a:t>, 348 F.3d 89 (5th Cir. 2003) (adopting </a:t>
            </a:r>
            <a:r>
              <a:rPr lang="en-US" sz="3600" i="1" dirty="0" smtClean="0">
                <a:solidFill>
                  <a:schemeClr val="bg1"/>
                </a:solidFill>
              </a:rPr>
              <a:t>Brunner</a:t>
            </a:r>
            <a:r>
              <a:rPr lang="en-US" sz="3600" dirty="0" smtClean="0">
                <a:solidFill>
                  <a:schemeClr val="bg1"/>
                </a:solidFill>
              </a:rPr>
              <a:t> test)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Cannot maintain “minimal standard of living”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Additional circumstances indicating that state of affairs is likely to persist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</a:rPr>
              <a:t>Debtor has made good faith efforts to repay the loans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Dischargeability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How do repayment plans affect the </a:t>
            </a:r>
            <a:r>
              <a:rPr lang="en-US" sz="3600" i="1" dirty="0" smtClean="0">
                <a:solidFill>
                  <a:schemeClr val="bg1"/>
                </a:solidFill>
              </a:rPr>
              <a:t>Brunner</a:t>
            </a:r>
            <a:r>
              <a:rPr lang="en-US" sz="3600" dirty="0" smtClean="0">
                <a:solidFill>
                  <a:schemeClr val="bg1"/>
                </a:solidFill>
              </a:rPr>
              <a:t> analysis?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i="1" dirty="0" smtClean="0">
                <a:solidFill>
                  <a:schemeClr val="bg1"/>
                </a:solidFill>
              </a:rPr>
              <a:t>Thomas v. U.S.</a:t>
            </a:r>
            <a:r>
              <a:rPr lang="en-US" sz="3600" dirty="0" smtClean="0">
                <a:solidFill>
                  <a:schemeClr val="bg1"/>
                </a:solidFill>
              </a:rPr>
              <a:t>, 18-9007 (5th Cir.)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</a:t>
            </a:r>
            <a:r>
              <a:rPr lang="en-US" sz="2800" dirty="0" smtClean="0">
                <a:solidFill>
                  <a:schemeClr val="bg1"/>
                </a:solidFill>
              </a:rPr>
              <a:t>irect appeal from </a:t>
            </a:r>
            <a:r>
              <a:rPr lang="en-US" sz="2800" i="1" dirty="0" smtClean="0">
                <a:solidFill>
                  <a:schemeClr val="bg1"/>
                </a:solidFill>
              </a:rPr>
              <a:t>Thomas v. U.S.</a:t>
            </a:r>
            <a:r>
              <a:rPr lang="en-US" sz="2800" dirty="0" smtClean="0">
                <a:solidFill>
                  <a:schemeClr val="bg1"/>
                </a:solidFill>
              </a:rPr>
              <a:t>, 17-3027 (</a:t>
            </a:r>
            <a:r>
              <a:rPr lang="en-US" sz="2800" dirty="0" err="1" smtClean="0">
                <a:solidFill>
                  <a:schemeClr val="bg1"/>
                </a:solidFill>
              </a:rPr>
              <a:t>Bankr</a:t>
            </a:r>
            <a:r>
              <a:rPr lang="en-US" sz="2800" dirty="0" smtClean="0">
                <a:solidFill>
                  <a:schemeClr val="bg1"/>
                </a:solidFill>
              </a:rPr>
              <a:t>. N.D. Tex.)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Second prong: meaning of “total incapacity”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Third prong: effect of repayment plans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Dischargeability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7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2624247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Recent SSA Litigation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3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Social Security Administration has been pursuing more </a:t>
            </a:r>
            <a:r>
              <a:rPr lang="en-US" sz="3600" dirty="0" err="1" smtClean="0">
                <a:solidFill>
                  <a:schemeClr val="bg1"/>
                </a:solidFill>
              </a:rPr>
              <a:t>dischargeability</a:t>
            </a:r>
            <a:r>
              <a:rPr lang="en-US" sz="3600" dirty="0" smtClean="0">
                <a:solidFill>
                  <a:schemeClr val="bg1"/>
                </a:solidFill>
              </a:rPr>
              <a:t> actions concerning overpayments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Failure to disclose material facts which would reduce or terminate SSA payments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523(a)(2)(A) – “false pretenses, a false representation, or actual fraud . . .”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Overpayments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When does the Bankruptcy Code require debtors to file returns?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Tax Returns 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</a:t>
            </a:r>
            <a:r>
              <a:rPr lang="en-US" sz="3600" dirty="0">
                <a:solidFill>
                  <a:schemeClr val="bg1"/>
                </a:solidFill>
              </a:rPr>
              <a:t>. § </a:t>
            </a:r>
            <a:r>
              <a:rPr lang="en-US" sz="3600" dirty="0" smtClean="0">
                <a:solidFill>
                  <a:schemeClr val="bg1"/>
                </a:solidFill>
              </a:rPr>
              <a:t>521(e)</a:t>
            </a:r>
            <a:endParaRPr lang="en-US" sz="36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Return for most-recent tax year to trustee at least 7 days before meeting of creditors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U.S.C. § 1308(a)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All returns periods ending within the four years before the petition date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Must be filed before first date set for meeting of creditors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Tax Returns 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79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</a:t>
            </a:r>
            <a:r>
              <a:rPr lang="en-US" sz="3600" dirty="0">
                <a:solidFill>
                  <a:schemeClr val="bg1"/>
                </a:solidFill>
              </a:rPr>
              <a:t>. § 1106(a)(6)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“. . . for any year for which the debtor has not filed a tax return required by law, furnish . . . such information . . . </a:t>
            </a:r>
            <a:r>
              <a:rPr lang="en-US" sz="3200" dirty="0" smtClean="0">
                <a:solidFill>
                  <a:schemeClr val="bg1"/>
                </a:solidFill>
              </a:rPr>
              <a:t>.”</a:t>
            </a:r>
            <a:endParaRPr lang="en-US" sz="3600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</a:t>
            </a:r>
            <a:r>
              <a:rPr lang="en-US" sz="3600" dirty="0">
                <a:solidFill>
                  <a:schemeClr val="bg1"/>
                </a:solidFill>
              </a:rPr>
              <a:t>. § </a:t>
            </a:r>
            <a:r>
              <a:rPr lang="en-US" sz="3600" dirty="0" smtClean="0">
                <a:solidFill>
                  <a:schemeClr val="bg1"/>
                </a:solidFill>
              </a:rPr>
              <a:t>1129(a)(9)(C)</a:t>
            </a:r>
            <a:endParaRPr lang="en-US" sz="3200" dirty="0" smtClean="0">
              <a:solidFill>
                <a:schemeClr val="bg1"/>
              </a:solidFill>
            </a:endParaRPr>
          </a:p>
          <a:p>
            <a:pPr lvl="1" algn="l"/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Tax Returns 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52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11 U.S.C</a:t>
            </a:r>
            <a:r>
              <a:rPr lang="en-US" sz="3600" dirty="0">
                <a:solidFill>
                  <a:schemeClr val="bg1"/>
                </a:solidFill>
              </a:rPr>
              <a:t>. § </a:t>
            </a:r>
            <a:r>
              <a:rPr lang="en-US" sz="3600" dirty="0" smtClean="0">
                <a:solidFill>
                  <a:schemeClr val="bg1"/>
                </a:solidFill>
              </a:rPr>
              <a:t>521(j)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United States can request conversion or dismissal for unfiled post-petition return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90-day deadline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Tax Returns 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9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000">
              <a:schemeClr val="bg2"/>
            </a:gs>
            <a:gs pos="100000">
              <a:schemeClr val="accent1">
                <a:lumMod val="75000"/>
              </a:schemeClr>
            </a:gs>
            <a:gs pos="24000">
              <a:schemeClr val="accent1">
                <a:lumMod val="7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923067"/>
            <a:ext cx="9144000" cy="37141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bg1"/>
                </a:solidFill>
              </a:rPr>
              <a:t>Cannot confirm a plan with past-due tax returns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Chapter 11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11 U.S.C. §§ 1106(a)(6) &amp; 1129(a)(2)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Chapter 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11 U.S.C. §§ </a:t>
            </a:r>
            <a:r>
              <a:rPr lang="en-US" sz="2600" dirty="0" smtClean="0">
                <a:solidFill>
                  <a:schemeClr val="bg1"/>
                </a:solidFill>
              </a:rPr>
              <a:t>1308(a) &amp; 1325(a)(9)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24401"/>
            <a:ext cx="9144000" cy="8572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Tax Returns 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1478</Words>
  <Application>Microsoft Office PowerPoint</Application>
  <PresentationFormat>Custom</PresentationFormat>
  <Paragraphs>242</Paragraphs>
  <Slides>44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Federal Government Issues: Student Loans, the IRS . . .</vt:lpstr>
      <vt:lpstr>Disclaimer</vt:lpstr>
      <vt:lpstr>Outline</vt:lpstr>
      <vt:lpstr>Tax Returns</vt:lpstr>
      <vt:lpstr>Required Tax Returns </vt:lpstr>
      <vt:lpstr>Required Tax Returns </vt:lpstr>
      <vt:lpstr>Required Tax Returns </vt:lpstr>
      <vt:lpstr>Required Tax Returns </vt:lpstr>
      <vt:lpstr>Required Tax Returns </vt:lpstr>
      <vt:lpstr>How to File Returns</vt:lpstr>
      <vt:lpstr>IRS Memorandum</vt:lpstr>
      <vt:lpstr>Discharge of Tax Claims</vt:lpstr>
      <vt:lpstr>No Notice</vt:lpstr>
      <vt:lpstr>Priority Taxes</vt:lpstr>
      <vt:lpstr>Priority Taxes</vt:lpstr>
      <vt:lpstr>Tolling</vt:lpstr>
      <vt:lpstr>Late-Filed Returns</vt:lpstr>
      <vt:lpstr>Post-Petition Interest</vt:lpstr>
      <vt:lpstr>Tax Liens</vt:lpstr>
      <vt:lpstr>What Secures Tax Liens?</vt:lpstr>
      <vt:lpstr>What Secures Tax Liens?</vt:lpstr>
      <vt:lpstr>Perfection of Tax Liens</vt:lpstr>
      <vt:lpstr>Priority of IRS Tax Liens</vt:lpstr>
      <vt:lpstr>Cash Collateral</vt:lpstr>
      <vt:lpstr>Tax Liens Not Preferences</vt:lpstr>
      <vt:lpstr>Treatment of Tax Claims</vt:lpstr>
      <vt:lpstr>Interest on Tax Claims</vt:lpstr>
      <vt:lpstr>Interest on Tax Claims</vt:lpstr>
      <vt:lpstr>Chapter 13 Plans</vt:lpstr>
      <vt:lpstr>Chapter 11 Plans</vt:lpstr>
      <vt:lpstr>Chapter 13 Example</vt:lpstr>
      <vt:lpstr>Automatic Stay Issues</vt:lpstr>
      <vt:lpstr>Setoff of Tax Refunds</vt:lpstr>
      <vt:lpstr>Audits</vt:lpstr>
      <vt:lpstr>Co-Debtor Stay</vt:lpstr>
      <vt:lpstr>Student Loans</vt:lpstr>
      <vt:lpstr>Finding Information</vt:lpstr>
      <vt:lpstr>Repayment Plans</vt:lpstr>
      <vt:lpstr>Repayment Plans</vt:lpstr>
      <vt:lpstr>Repayment Plans</vt:lpstr>
      <vt:lpstr>Dischargeability</vt:lpstr>
      <vt:lpstr>Dischargeability</vt:lpstr>
      <vt:lpstr>Recent SSA Litigation</vt:lpstr>
      <vt:lpstr>Overpayments</vt:lpstr>
    </vt:vector>
  </TitlesOfParts>
  <Company>US Attorneys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Kincheloe, Richard (USATXS)</dc:creator>
  <cp:lastModifiedBy>elizabethfreeman</cp:lastModifiedBy>
  <cp:revision>60</cp:revision>
  <dcterms:created xsi:type="dcterms:W3CDTF">2018-05-04T15:14:56Z</dcterms:created>
  <dcterms:modified xsi:type="dcterms:W3CDTF">2018-05-08T17:40:43Z</dcterms:modified>
</cp:coreProperties>
</file>