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5" r:id="rId4"/>
    <p:sldId id="266" r:id="rId5"/>
    <p:sldId id="283" r:id="rId6"/>
    <p:sldId id="284" r:id="rId7"/>
    <p:sldId id="291" r:id="rId8"/>
    <p:sldId id="292" r:id="rId9"/>
    <p:sldId id="269" r:id="rId10"/>
    <p:sldId id="270" r:id="rId11"/>
    <p:sldId id="287" r:id="rId12"/>
    <p:sldId id="288" r:id="rId13"/>
    <p:sldId id="271" r:id="rId14"/>
    <p:sldId id="272" r:id="rId15"/>
    <p:sldId id="267" r:id="rId16"/>
    <p:sldId id="268" r:id="rId17"/>
    <p:sldId id="289" r:id="rId18"/>
    <p:sldId id="290" r:id="rId19"/>
    <p:sldId id="281" r:id="rId20"/>
    <p:sldId id="282" r:id="rId21"/>
    <p:sldId id="293" r:id="rId22"/>
    <p:sldId id="294" r:id="rId23"/>
    <p:sldId id="273" r:id="rId24"/>
    <p:sldId id="274" r:id="rId25"/>
    <p:sldId id="279" r:id="rId26"/>
    <p:sldId id="280" r:id="rId27"/>
    <p:sldId id="285" r:id="rId28"/>
    <p:sldId id="286" r:id="rId29"/>
    <p:sldId id="260" r:id="rId3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3"/>
    <p:restoredTop sz="94648"/>
  </p:normalViewPr>
  <p:slideViewPr>
    <p:cSldViewPr snapToGrid="0" snapToObjects="1">
      <p:cViewPr varScale="1">
        <p:scale>
          <a:sx n="88" d="100"/>
          <a:sy n="88" d="100"/>
        </p:scale>
        <p:origin x="-442" y="-77"/>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5/8/2018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5/8/2018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5/8/2018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5/8/2018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5/8/2018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5/8/2018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5/8/2018</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493A986-4D64-5449-B5B5-64E5AA107CF7}"/>
              </a:ext>
            </a:extLst>
          </p:cNvPr>
          <p:cNvSpPr>
            <a:spLocks noGrp="1"/>
          </p:cNvSpPr>
          <p:nvPr>
            <p:ph type="ctrTitle"/>
          </p:nvPr>
        </p:nvSpPr>
        <p:spPr>
          <a:xfrm>
            <a:off x="790222" y="2404534"/>
            <a:ext cx="8483781" cy="1646302"/>
          </a:xfrm>
        </p:spPr>
        <p:txBody>
          <a:bodyPr/>
          <a:lstStyle/>
          <a:p>
            <a:r>
              <a:rPr lang="en-US" dirty="0"/>
              <a:t>Chapter 7 Best Practices:</a:t>
            </a:r>
            <a:br>
              <a:rPr lang="en-US" dirty="0"/>
            </a:br>
            <a:r>
              <a:rPr lang="en-US" dirty="0"/>
              <a:t>341 Meetings</a:t>
            </a:r>
          </a:p>
        </p:txBody>
      </p:sp>
      <p:sp>
        <p:nvSpPr>
          <p:cNvPr id="3" name="Subtitle 2">
            <a:extLst>
              <a:ext uri="{FF2B5EF4-FFF2-40B4-BE49-F238E27FC236}">
                <a16:creationId xmlns:a16="http://schemas.microsoft.com/office/drawing/2014/main" xmlns="" id="{0F04748B-81B2-3D4F-8829-2FAFDA28B3CB}"/>
              </a:ext>
            </a:extLst>
          </p:cNvPr>
          <p:cNvSpPr>
            <a:spLocks noGrp="1"/>
          </p:cNvSpPr>
          <p:nvPr>
            <p:ph type="subTitle" idx="1"/>
          </p:nvPr>
        </p:nvSpPr>
        <p:spPr>
          <a:xfrm>
            <a:off x="1507067" y="4287900"/>
            <a:ext cx="7766936" cy="1096899"/>
          </a:xfrm>
        </p:spPr>
        <p:txBody>
          <a:bodyPr>
            <a:normAutofit fontScale="92500" lnSpcReduction="10000"/>
          </a:bodyPr>
          <a:lstStyle/>
          <a:p>
            <a:pPr algn="ctr"/>
            <a:r>
              <a:rPr lang="en-US" b="1" dirty="0"/>
              <a:t>Presented by Chapter 7 Panel Trustees Catherine Curtis and Chris Murray</a:t>
            </a:r>
          </a:p>
          <a:p>
            <a:pPr algn="ctr"/>
            <a:r>
              <a:rPr lang="en-US" b="1" dirty="0"/>
              <a:t>Southern District of Texas Bankruptcy Bench Bar Conference</a:t>
            </a:r>
          </a:p>
          <a:p>
            <a:pPr algn="ctr"/>
            <a:r>
              <a:rPr lang="en-US" b="1" dirty="0"/>
              <a:t>May 9-11, 2018          Corpus Christi</a:t>
            </a:r>
          </a:p>
          <a:p>
            <a:pPr algn="ctr"/>
            <a:endParaRPr lang="en-US" b="1" dirty="0"/>
          </a:p>
        </p:txBody>
      </p:sp>
    </p:spTree>
    <p:extLst>
      <p:ext uri="{BB962C8B-B14F-4D97-AF65-F5344CB8AC3E}">
        <p14:creationId xmlns:p14="http://schemas.microsoft.com/office/powerpoint/2010/main" val="19737377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23E597B-340A-4BEF-8729-942392243129}"/>
              </a:ext>
            </a:extLst>
          </p:cNvPr>
          <p:cNvSpPr>
            <a:spLocks noGrp="1"/>
          </p:cNvSpPr>
          <p:nvPr>
            <p:ph type="title"/>
          </p:nvPr>
        </p:nvSpPr>
        <p:spPr/>
        <p:txBody>
          <a:bodyPr>
            <a:normAutofit/>
          </a:bodyPr>
          <a:lstStyle/>
          <a:p>
            <a:r>
              <a:rPr lang="en-US" b="1" i="1" dirty="0"/>
              <a:t>Answer:</a:t>
            </a:r>
          </a:p>
        </p:txBody>
      </p:sp>
      <p:sp>
        <p:nvSpPr>
          <p:cNvPr id="3" name="Content Placeholder 2">
            <a:extLst>
              <a:ext uri="{FF2B5EF4-FFF2-40B4-BE49-F238E27FC236}">
                <a16:creationId xmlns:a16="http://schemas.microsoft.com/office/drawing/2014/main" xmlns="" id="{9C713274-A933-4DA2-BF6E-FA1DD6755877}"/>
              </a:ext>
            </a:extLst>
          </p:cNvPr>
          <p:cNvSpPr>
            <a:spLocks noGrp="1"/>
          </p:cNvSpPr>
          <p:nvPr>
            <p:ph idx="1"/>
          </p:nvPr>
        </p:nvSpPr>
        <p:spPr/>
        <p:txBody>
          <a:bodyPr>
            <a:normAutofit/>
          </a:bodyPr>
          <a:lstStyle/>
          <a:p>
            <a:r>
              <a:rPr lang="en-US" sz="2800" dirty="0"/>
              <a:t>A “party in interest” may request that the court order that the U.S. Trustee </a:t>
            </a:r>
            <a:r>
              <a:rPr lang="en-US" sz="2800" i="1" u="sng" dirty="0"/>
              <a:t>not </a:t>
            </a:r>
            <a:r>
              <a:rPr lang="en-US" sz="2800" dirty="0"/>
              <a:t>convene a 341 meeting or meeting of equity security holders </a:t>
            </a:r>
            <a:r>
              <a:rPr lang="en-US" sz="2800" i="1" u="sng" dirty="0"/>
              <a:t>if</a:t>
            </a:r>
            <a:r>
              <a:rPr lang="en-US" sz="2800" dirty="0"/>
              <a:t> the debtor has filed a plan as to which the debtor solicited acceptances prior to the commencement of the case. 11 U.S.C. § 341(e) (emphasis added</a:t>
            </a:r>
            <a:r>
              <a:rPr lang="en-US" sz="2000" dirty="0"/>
              <a:t>).</a:t>
            </a:r>
            <a:endParaRPr lang="en-US" sz="2800" dirty="0"/>
          </a:p>
          <a:p>
            <a:endParaRPr lang="en-US" sz="2800" dirty="0"/>
          </a:p>
        </p:txBody>
      </p:sp>
    </p:spTree>
    <p:extLst>
      <p:ext uri="{BB962C8B-B14F-4D97-AF65-F5344CB8AC3E}">
        <p14:creationId xmlns:p14="http://schemas.microsoft.com/office/powerpoint/2010/main" val="12253939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A43BED9-4DA6-494A-9CDB-1AA1C6837F88}"/>
              </a:ext>
            </a:extLst>
          </p:cNvPr>
          <p:cNvSpPr>
            <a:spLocks noGrp="1"/>
          </p:cNvSpPr>
          <p:nvPr>
            <p:ph type="title"/>
          </p:nvPr>
        </p:nvSpPr>
        <p:spPr/>
        <p:txBody>
          <a:bodyPr/>
          <a:lstStyle/>
          <a:p>
            <a:r>
              <a:rPr lang="en-US" b="1" i="1" dirty="0"/>
              <a:t>Question</a:t>
            </a:r>
            <a:r>
              <a:rPr lang="en-US" dirty="0"/>
              <a:t>:</a:t>
            </a:r>
          </a:p>
        </p:txBody>
      </p:sp>
      <p:sp>
        <p:nvSpPr>
          <p:cNvPr id="3" name="Content Placeholder 2">
            <a:extLst>
              <a:ext uri="{FF2B5EF4-FFF2-40B4-BE49-F238E27FC236}">
                <a16:creationId xmlns:a16="http://schemas.microsoft.com/office/drawing/2014/main" xmlns="" id="{C7ED3526-69DD-4761-8E6D-29C31197301D}"/>
              </a:ext>
            </a:extLst>
          </p:cNvPr>
          <p:cNvSpPr>
            <a:spLocks noGrp="1"/>
          </p:cNvSpPr>
          <p:nvPr>
            <p:ph idx="1"/>
          </p:nvPr>
        </p:nvSpPr>
        <p:spPr>
          <a:xfrm>
            <a:off x="677334" y="2494280"/>
            <a:ext cx="8903988" cy="3547082"/>
          </a:xfrm>
        </p:spPr>
        <p:txBody>
          <a:bodyPr>
            <a:normAutofit fontScale="92500" lnSpcReduction="20000"/>
          </a:bodyPr>
          <a:lstStyle/>
          <a:p>
            <a:r>
              <a:rPr lang="en-US" sz="2800" dirty="0"/>
              <a:t>If the debtor has limited English proficiency, any of the following may serve as interpreters at the 341 meeting:</a:t>
            </a:r>
          </a:p>
          <a:p>
            <a:pPr marL="1143000" lvl="1" indent="-742950">
              <a:buFont typeface="+mj-lt"/>
              <a:buAutoNum type="alphaUcPeriod"/>
            </a:pPr>
            <a:r>
              <a:rPr lang="en-US" sz="2800" dirty="0">
                <a:solidFill>
                  <a:schemeClr val="tx1"/>
                </a:solidFill>
              </a:rPr>
              <a:t>Debtor’s counsel</a:t>
            </a:r>
          </a:p>
          <a:p>
            <a:pPr marL="1143000" lvl="1" indent="-742950">
              <a:buFont typeface="+mj-lt"/>
              <a:buAutoNum type="alphaUcPeriod"/>
            </a:pPr>
            <a:r>
              <a:rPr lang="en-US" sz="2800" dirty="0">
                <a:solidFill>
                  <a:schemeClr val="tx1"/>
                </a:solidFill>
              </a:rPr>
              <a:t>Debtor’s family member, but only if they are also under oath to tell the truth</a:t>
            </a:r>
          </a:p>
          <a:p>
            <a:pPr marL="1143000" lvl="1" indent="-742950">
              <a:buFont typeface="+mj-lt"/>
              <a:buAutoNum type="alphaUcPeriod"/>
            </a:pPr>
            <a:r>
              <a:rPr lang="en-US" sz="2800" dirty="0">
                <a:solidFill>
                  <a:schemeClr val="tx1"/>
                </a:solidFill>
              </a:rPr>
              <a:t>The chapter 7 trustee</a:t>
            </a:r>
          </a:p>
          <a:p>
            <a:pPr marL="1143000" lvl="1" indent="-742950">
              <a:buFont typeface="+mj-lt"/>
              <a:buAutoNum type="alphaUcPeriod"/>
            </a:pPr>
            <a:r>
              <a:rPr lang="en-US" sz="2800" dirty="0">
                <a:solidFill>
                  <a:schemeClr val="tx1"/>
                </a:solidFill>
              </a:rPr>
              <a:t>A professional, certified translator</a:t>
            </a:r>
          </a:p>
          <a:p>
            <a:pPr marL="1143000" lvl="1" indent="-742950">
              <a:buFont typeface="+mj-lt"/>
              <a:buAutoNum type="alphaUcPeriod"/>
            </a:pPr>
            <a:r>
              <a:rPr lang="en-US" sz="2800" dirty="0">
                <a:solidFill>
                  <a:schemeClr val="tx1"/>
                </a:solidFill>
              </a:rPr>
              <a:t>Any of the above</a:t>
            </a:r>
          </a:p>
        </p:txBody>
      </p:sp>
      <p:sp>
        <p:nvSpPr>
          <p:cNvPr id="4" name="TextBox 3">
            <a:extLst>
              <a:ext uri="{FF2B5EF4-FFF2-40B4-BE49-F238E27FC236}">
                <a16:creationId xmlns:a16="http://schemas.microsoft.com/office/drawing/2014/main" xmlns="" id="{A129DA69-3BF0-40AB-A912-F76BF9DB0EBB}"/>
              </a:ext>
            </a:extLst>
          </p:cNvPr>
          <p:cNvSpPr txBox="1"/>
          <p:nvPr/>
        </p:nvSpPr>
        <p:spPr>
          <a:xfrm>
            <a:off x="2812774" y="1215004"/>
            <a:ext cx="4547152" cy="769441"/>
          </a:xfrm>
          <a:prstGeom prst="rect">
            <a:avLst/>
          </a:prstGeom>
          <a:noFill/>
        </p:spPr>
        <p:txBody>
          <a:bodyPr wrap="square" rtlCol="0">
            <a:spAutoFit/>
          </a:bodyPr>
          <a:lstStyle/>
          <a:p>
            <a:pPr algn="ctr"/>
            <a:r>
              <a:rPr lang="en-US" sz="4400" b="1" i="1" dirty="0">
                <a:solidFill>
                  <a:srgbClr val="FF0000"/>
                </a:solidFill>
              </a:rPr>
              <a:t>Multiple Choice </a:t>
            </a:r>
            <a:endParaRPr lang="en-US" b="1" i="1" dirty="0">
              <a:solidFill>
                <a:srgbClr val="FF0000"/>
              </a:solidFill>
            </a:endParaRPr>
          </a:p>
        </p:txBody>
      </p:sp>
    </p:spTree>
    <p:extLst>
      <p:ext uri="{BB962C8B-B14F-4D97-AF65-F5344CB8AC3E}">
        <p14:creationId xmlns:p14="http://schemas.microsoft.com/office/powerpoint/2010/main" val="24980273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4A78A78-2C1D-440C-9C6B-D1ADB63A842E}"/>
              </a:ext>
            </a:extLst>
          </p:cNvPr>
          <p:cNvSpPr>
            <a:spLocks noGrp="1"/>
          </p:cNvSpPr>
          <p:nvPr>
            <p:ph type="title"/>
          </p:nvPr>
        </p:nvSpPr>
        <p:spPr/>
        <p:txBody>
          <a:bodyPr>
            <a:normAutofit/>
          </a:bodyPr>
          <a:lstStyle/>
          <a:p>
            <a:r>
              <a:rPr lang="en-US" b="1" i="1" dirty="0"/>
              <a:t>Answer:</a:t>
            </a:r>
          </a:p>
        </p:txBody>
      </p:sp>
      <p:sp>
        <p:nvSpPr>
          <p:cNvPr id="3" name="Content Placeholder 2">
            <a:extLst>
              <a:ext uri="{FF2B5EF4-FFF2-40B4-BE49-F238E27FC236}">
                <a16:creationId xmlns:a16="http://schemas.microsoft.com/office/drawing/2014/main" xmlns="" id="{0616F0C9-B93C-41BB-BB35-EFCAFB4E6C77}"/>
              </a:ext>
            </a:extLst>
          </p:cNvPr>
          <p:cNvSpPr>
            <a:spLocks noGrp="1"/>
          </p:cNvSpPr>
          <p:nvPr>
            <p:ph idx="1"/>
          </p:nvPr>
        </p:nvSpPr>
        <p:spPr>
          <a:xfrm>
            <a:off x="677334" y="1822659"/>
            <a:ext cx="8596668" cy="3880773"/>
          </a:xfrm>
        </p:spPr>
        <p:txBody>
          <a:bodyPr>
            <a:normAutofit/>
          </a:bodyPr>
          <a:lstStyle/>
          <a:p>
            <a:r>
              <a:rPr lang="en-US" sz="2800" dirty="0"/>
              <a:t>D: Only a professional, certified translator</a:t>
            </a:r>
          </a:p>
          <a:p>
            <a:pPr lvl="1"/>
            <a:r>
              <a:rPr lang="en-US" sz="2600" dirty="0"/>
              <a:t>U.S. Trustee requires the use of an independent interpreter </a:t>
            </a:r>
          </a:p>
          <a:p>
            <a:pPr lvl="1"/>
            <a:r>
              <a:rPr lang="en-US" sz="2600" dirty="0"/>
              <a:t>To prevent logistical delays, counsel should advise the trustee if an interpreter will be needed</a:t>
            </a:r>
          </a:p>
          <a:p>
            <a:pPr lvl="1"/>
            <a:r>
              <a:rPr lang="en-US" sz="2600" dirty="0"/>
              <a:t>Interpreters are available for every language </a:t>
            </a:r>
          </a:p>
          <a:p>
            <a:pPr lvl="1"/>
            <a:r>
              <a:rPr lang="en-US" sz="2600" dirty="0"/>
              <a:t>Debtors will all be treated equally, regardless of whether an interpreter is needed</a:t>
            </a:r>
          </a:p>
        </p:txBody>
      </p:sp>
    </p:spTree>
    <p:extLst>
      <p:ext uri="{BB962C8B-B14F-4D97-AF65-F5344CB8AC3E}">
        <p14:creationId xmlns:p14="http://schemas.microsoft.com/office/powerpoint/2010/main" val="9252430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A43BED9-4DA6-494A-9CDB-1AA1C6837F88}"/>
              </a:ext>
            </a:extLst>
          </p:cNvPr>
          <p:cNvSpPr>
            <a:spLocks noGrp="1"/>
          </p:cNvSpPr>
          <p:nvPr>
            <p:ph type="title"/>
          </p:nvPr>
        </p:nvSpPr>
        <p:spPr/>
        <p:txBody>
          <a:bodyPr/>
          <a:lstStyle/>
          <a:p>
            <a:r>
              <a:rPr lang="en-US" b="1" i="1" dirty="0"/>
              <a:t>Question</a:t>
            </a:r>
            <a:r>
              <a:rPr lang="en-US" dirty="0"/>
              <a:t>:</a:t>
            </a:r>
          </a:p>
        </p:txBody>
      </p:sp>
      <p:sp>
        <p:nvSpPr>
          <p:cNvPr id="3" name="Content Placeholder 2">
            <a:extLst>
              <a:ext uri="{FF2B5EF4-FFF2-40B4-BE49-F238E27FC236}">
                <a16:creationId xmlns:a16="http://schemas.microsoft.com/office/drawing/2014/main" xmlns="" id="{C7ED3526-69DD-4761-8E6D-29C31197301D}"/>
              </a:ext>
            </a:extLst>
          </p:cNvPr>
          <p:cNvSpPr>
            <a:spLocks noGrp="1"/>
          </p:cNvSpPr>
          <p:nvPr>
            <p:ph idx="1"/>
          </p:nvPr>
        </p:nvSpPr>
        <p:spPr>
          <a:xfrm>
            <a:off x="677334" y="2160589"/>
            <a:ext cx="8903988" cy="3880773"/>
          </a:xfrm>
        </p:spPr>
        <p:txBody>
          <a:bodyPr>
            <a:normAutofit/>
          </a:bodyPr>
          <a:lstStyle/>
          <a:p>
            <a:r>
              <a:rPr lang="en-US" sz="3600" dirty="0"/>
              <a:t>If the schedules and statements are not filed with the bankruptcy petition, what </a:t>
            </a:r>
            <a:r>
              <a:rPr lang="en-US" sz="3600" i="1" dirty="0">
                <a:solidFill>
                  <a:srgbClr val="FF0000"/>
                </a:solidFill>
              </a:rPr>
              <a:t>specific information </a:t>
            </a:r>
            <a:r>
              <a:rPr lang="en-US" sz="3600" dirty="0"/>
              <a:t>must the debtor provide immediately to the trustee?</a:t>
            </a:r>
            <a:endParaRPr lang="en-US" sz="3600" dirty="0">
              <a:solidFill>
                <a:schemeClr val="tx1"/>
              </a:solidFill>
            </a:endParaRPr>
          </a:p>
        </p:txBody>
      </p:sp>
    </p:spTree>
    <p:extLst>
      <p:ext uri="{BB962C8B-B14F-4D97-AF65-F5344CB8AC3E}">
        <p14:creationId xmlns:p14="http://schemas.microsoft.com/office/powerpoint/2010/main" val="22236874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4A78A78-2C1D-440C-9C6B-D1ADB63A842E}"/>
              </a:ext>
            </a:extLst>
          </p:cNvPr>
          <p:cNvSpPr>
            <a:spLocks noGrp="1"/>
          </p:cNvSpPr>
          <p:nvPr>
            <p:ph type="title"/>
          </p:nvPr>
        </p:nvSpPr>
        <p:spPr/>
        <p:txBody>
          <a:bodyPr>
            <a:normAutofit/>
          </a:bodyPr>
          <a:lstStyle/>
          <a:p>
            <a:r>
              <a:rPr lang="en-US" b="1" i="1" dirty="0"/>
              <a:t>Answer:</a:t>
            </a:r>
          </a:p>
        </p:txBody>
      </p:sp>
      <p:sp>
        <p:nvSpPr>
          <p:cNvPr id="3" name="Content Placeholder 2">
            <a:extLst>
              <a:ext uri="{FF2B5EF4-FFF2-40B4-BE49-F238E27FC236}">
                <a16:creationId xmlns:a16="http://schemas.microsoft.com/office/drawing/2014/main" xmlns="" id="{0616F0C9-B93C-41BB-BB35-EFCAFB4E6C77}"/>
              </a:ext>
            </a:extLst>
          </p:cNvPr>
          <p:cNvSpPr>
            <a:spLocks noGrp="1"/>
          </p:cNvSpPr>
          <p:nvPr>
            <p:ph idx="1"/>
          </p:nvPr>
        </p:nvSpPr>
        <p:spPr>
          <a:xfrm>
            <a:off x="677334" y="1822659"/>
            <a:ext cx="8596668" cy="3880773"/>
          </a:xfrm>
        </p:spPr>
        <p:txBody>
          <a:bodyPr>
            <a:normAutofit/>
          </a:bodyPr>
          <a:lstStyle/>
          <a:p>
            <a:r>
              <a:rPr lang="en-US" sz="2800" dirty="0"/>
              <a:t>Under FRBP 4002(a)(3), the debtor must disclose</a:t>
            </a:r>
          </a:p>
          <a:p>
            <a:pPr marL="971550" lvl="1" indent="-514350">
              <a:buFont typeface="+mj-lt"/>
              <a:buAutoNum type="arabicPeriod"/>
            </a:pPr>
            <a:r>
              <a:rPr lang="en-US" sz="2600" dirty="0"/>
              <a:t>the location of real property in which the debtor has an interest; and</a:t>
            </a:r>
          </a:p>
          <a:p>
            <a:pPr marL="971550" lvl="1" indent="-514350">
              <a:buFont typeface="+mj-lt"/>
              <a:buAutoNum type="arabicPeriod"/>
            </a:pPr>
            <a:r>
              <a:rPr lang="en-US" sz="2600" dirty="0"/>
              <a:t>the name and address of every person holding money or property subject to the debtor’s withdrawal or order </a:t>
            </a:r>
          </a:p>
          <a:p>
            <a:r>
              <a:rPr lang="en-US" sz="2800" dirty="0"/>
              <a:t>Of course, the best practice is to avoid this step by filing the schedules and SOFA with the petition</a:t>
            </a:r>
          </a:p>
        </p:txBody>
      </p:sp>
    </p:spTree>
    <p:extLst>
      <p:ext uri="{BB962C8B-B14F-4D97-AF65-F5344CB8AC3E}">
        <p14:creationId xmlns:p14="http://schemas.microsoft.com/office/powerpoint/2010/main" val="21470229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EF98CE0-44D7-4E37-AC6C-87264FF9641A}"/>
              </a:ext>
            </a:extLst>
          </p:cNvPr>
          <p:cNvSpPr>
            <a:spLocks noGrp="1"/>
          </p:cNvSpPr>
          <p:nvPr>
            <p:ph type="title"/>
          </p:nvPr>
        </p:nvSpPr>
        <p:spPr/>
        <p:txBody>
          <a:bodyPr/>
          <a:lstStyle/>
          <a:p>
            <a:r>
              <a:rPr lang="en-US" b="1" i="1" dirty="0"/>
              <a:t>Question</a:t>
            </a:r>
            <a:r>
              <a:rPr lang="en-US" dirty="0"/>
              <a:t>:</a:t>
            </a:r>
          </a:p>
        </p:txBody>
      </p:sp>
      <p:sp>
        <p:nvSpPr>
          <p:cNvPr id="3" name="Content Placeholder 2">
            <a:extLst>
              <a:ext uri="{FF2B5EF4-FFF2-40B4-BE49-F238E27FC236}">
                <a16:creationId xmlns:a16="http://schemas.microsoft.com/office/drawing/2014/main" xmlns="" id="{9B734BBE-EEA8-4F67-A1A1-534BDD8BF4AA}"/>
              </a:ext>
            </a:extLst>
          </p:cNvPr>
          <p:cNvSpPr>
            <a:spLocks noGrp="1"/>
          </p:cNvSpPr>
          <p:nvPr>
            <p:ph idx="1"/>
          </p:nvPr>
        </p:nvSpPr>
        <p:spPr/>
        <p:txBody>
          <a:bodyPr>
            <a:normAutofit/>
          </a:bodyPr>
          <a:lstStyle/>
          <a:p>
            <a:r>
              <a:rPr lang="en-US" sz="4000" dirty="0"/>
              <a:t>Name the four questions the trustee is </a:t>
            </a:r>
            <a:r>
              <a:rPr lang="en-US" sz="4000" i="1" dirty="0">
                <a:solidFill>
                  <a:srgbClr val="FF0000"/>
                </a:solidFill>
              </a:rPr>
              <a:t>statutorily required </a:t>
            </a:r>
            <a:r>
              <a:rPr lang="en-US" sz="4000" dirty="0"/>
              <a:t>to ask during the meeting. </a:t>
            </a:r>
            <a:endParaRPr lang="en-US" sz="4000" i="1" dirty="0">
              <a:solidFill>
                <a:srgbClr val="FF0000"/>
              </a:solidFill>
            </a:endParaRPr>
          </a:p>
        </p:txBody>
      </p:sp>
    </p:spTree>
    <p:extLst>
      <p:ext uri="{BB962C8B-B14F-4D97-AF65-F5344CB8AC3E}">
        <p14:creationId xmlns:p14="http://schemas.microsoft.com/office/powerpoint/2010/main" val="4798405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B3B879E-F702-4B3D-A5DA-7C49E84A35EE}"/>
              </a:ext>
            </a:extLst>
          </p:cNvPr>
          <p:cNvSpPr>
            <a:spLocks noGrp="1"/>
          </p:cNvSpPr>
          <p:nvPr>
            <p:ph type="title"/>
          </p:nvPr>
        </p:nvSpPr>
        <p:spPr/>
        <p:txBody>
          <a:bodyPr>
            <a:normAutofit/>
          </a:bodyPr>
          <a:lstStyle/>
          <a:p>
            <a:r>
              <a:rPr lang="en-US" b="1" i="1" dirty="0"/>
              <a:t>Answer</a:t>
            </a:r>
            <a:r>
              <a:rPr lang="en-US" sz="4800" b="1" i="1" dirty="0"/>
              <a:t>:</a:t>
            </a:r>
          </a:p>
        </p:txBody>
      </p:sp>
      <p:sp>
        <p:nvSpPr>
          <p:cNvPr id="3" name="Content Placeholder 2">
            <a:extLst>
              <a:ext uri="{FF2B5EF4-FFF2-40B4-BE49-F238E27FC236}">
                <a16:creationId xmlns:a16="http://schemas.microsoft.com/office/drawing/2014/main" xmlns="" id="{C2215354-BFFA-4901-BED5-26A31F6C029F}"/>
              </a:ext>
            </a:extLst>
          </p:cNvPr>
          <p:cNvSpPr>
            <a:spLocks noGrp="1"/>
          </p:cNvSpPr>
          <p:nvPr>
            <p:ph idx="1"/>
          </p:nvPr>
        </p:nvSpPr>
        <p:spPr>
          <a:xfrm>
            <a:off x="716171" y="1817689"/>
            <a:ext cx="8518993" cy="4307323"/>
          </a:xfrm>
        </p:spPr>
        <p:txBody>
          <a:bodyPr>
            <a:normAutofit/>
          </a:bodyPr>
          <a:lstStyle/>
          <a:p>
            <a:pPr lvl="1"/>
            <a:r>
              <a:rPr lang="en-US" sz="2000" dirty="0"/>
              <a:t>11 U.S.C. § 341(d):</a:t>
            </a:r>
          </a:p>
          <a:p>
            <a:pPr marL="1314450" lvl="2" indent="-457200">
              <a:buFont typeface="+mj-lt"/>
              <a:buAutoNum type="arabicPeriod"/>
            </a:pPr>
            <a:r>
              <a:rPr lang="en-US" sz="1800" dirty="0"/>
              <a:t>Is the debtor aware of the consequences of seeking a discharge in bankruptcy and the effects on credit history?</a:t>
            </a:r>
          </a:p>
          <a:p>
            <a:pPr marL="1314450" lvl="2" indent="-457200">
              <a:buFont typeface="+mj-lt"/>
              <a:buAutoNum type="arabicPeriod"/>
            </a:pPr>
            <a:r>
              <a:rPr lang="en-US" sz="1800" dirty="0"/>
              <a:t>Is the debtor aware of their ability to file under another chapter?</a:t>
            </a:r>
          </a:p>
          <a:p>
            <a:pPr marL="1314450" lvl="2" indent="-457200">
              <a:buFont typeface="+mj-lt"/>
              <a:buAutoNum type="arabicPeriod"/>
            </a:pPr>
            <a:r>
              <a:rPr lang="en-US" sz="1800" dirty="0"/>
              <a:t>Is the debtor aware of the effect of receiving a discharge?</a:t>
            </a:r>
          </a:p>
          <a:p>
            <a:pPr marL="1314450" lvl="2" indent="-457200">
              <a:buFont typeface="+mj-lt"/>
              <a:buAutoNum type="arabicPeriod"/>
            </a:pPr>
            <a:r>
              <a:rPr lang="en-US" sz="1800" dirty="0"/>
              <a:t>Is the debtor aware of the effect of reaffirming a debt? </a:t>
            </a:r>
          </a:p>
          <a:p>
            <a:pPr marL="1314450" lvl="2" indent="-457200">
              <a:buFont typeface="+mj-lt"/>
              <a:buAutoNum type="arabicPeriod"/>
            </a:pPr>
            <a:endParaRPr lang="en-US" sz="1800" dirty="0"/>
          </a:p>
          <a:p>
            <a:pPr lvl="1"/>
            <a:r>
              <a:rPr lang="en-US" sz="2000" dirty="0"/>
              <a:t>The United States Trustee suggests several others, and chapter 7 trustees frequently add their own.</a:t>
            </a:r>
          </a:p>
          <a:p>
            <a:pPr lvl="2"/>
            <a:r>
              <a:rPr lang="en-US" sz="1800" dirty="0"/>
              <a:t>https://www.justice.gov/sites/default/files/ust/legacy/2012/11/29/Section_341(a)_Meeting_Questions.pdf </a:t>
            </a:r>
          </a:p>
          <a:p>
            <a:pPr lvl="1"/>
            <a:endParaRPr lang="en-US" sz="2400" dirty="0"/>
          </a:p>
          <a:p>
            <a:pPr lvl="1"/>
            <a:endParaRPr lang="en-US" sz="2600" dirty="0"/>
          </a:p>
        </p:txBody>
      </p:sp>
    </p:spTree>
    <p:extLst>
      <p:ext uri="{BB962C8B-B14F-4D97-AF65-F5344CB8AC3E}">
        <p14:creationId xmlns:p14="http://schemas.microsoft.com/office/powerpoint/2010/main" val="793801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A43BED9-4DA6-494A-9CDB-1AA1C6837F88}"/>
              </a:ext>
            </a:extLst>
          </p:cNvPr>
          <p:cNvSpPr>
            <a:spLocks noGrp="1"/>
          </p:cNvSpPr>
          <p:nvPr>
            <p:ph type="title"/>
          </p:nvPr>
        </p:nvSpPr>
        <p:spPr/>
        <p:txBody>
          <a:bodyPr/>
          <a:lstStyle/>
          <a:p>
            <a:r>
              <a:rPr lang="en-US" b="1" i="1" dirty="0"/>
              <a:t>Question</a:t>
            </a:r>
            <a:r>
              <a:rPr lang="en-US" dirty="0"/>
              <a:t>:</a:t>
            </a:r>
          </a:p>
        </p:txBody>
      </p:sp>
      <p:sp>
        <p:nvSpPr>
          <p:cNvPr id="3" name="Content Placeholder 2">
            <a:extLst>
              <a:ext uri="{FF2B5EF4-FFF2-40B4-BE49-F238E27FC236}">
                <a16:creationId xmlns:a16="http://schemas.microsoft.com/office/drawing/2014/main" xmlns="" id="{C7ED3526-69DD-4761-8E6D-29C31197301D}"/>
              </a:ext>
            </a:extLst>
          </p:cNvPr>
          <p:cNvSpPr>
            <a:spLocks noGrp="1"/>
          </p:cNvSpPr>
          <p:nvPr>
            <p:ph idx="1"/>
          </p:nvPr>
        </p:nvSpPr>
        <p:spPr>
          <a:xfrm>
            <a:off x="677334" y="2494280"/>
            <a:ext cx="8903988" cy="3547082"/>
          </a:xfrm>
        </p:spPr>
        <p:txBody>
          <a:bodyPr>
            <a:normAutofit/>
          </a:bodyPr>
          <a:lstStyle/>
          <a:p>
            <a:r>
              <a:rPr lang="en-US" sz="2800" dirty="0"/>
              <a:t>The 341 meeting may be continued in the following circumstances:</a:t>
            </a:r>
          </a:p>
          <a:p>
            <a:pPr marL="1143000" lvl="1" indent="-742950">
              <a:buFont typeface="+mj-lt"/>
              <a:buAutoNum type="alphaUcPeriod"/>
            </a:pPr>
            <a:r>
              <a:rPr lang="en-US" sz="2800" dirty="0">
                <a:solidFill>
                  <a:schemeClr val="tx1"/>
                </a:solidFill>
              </a:rPr>
              <a:t>Debtor’s medical emergency</a:t>
            </a:r>
          </a:p>
          <a:p>
            <a:pPr marL="1143000" lvl="1" indent="-742950">
              <a:buFont typeface="+mj-lt"/>
              <a:buAutoNum type="alphaUcPeriod"/>
            </a:pPr>
            <a:r>
              <a:rPr lang="en-US" sz="2800" dirty="0">
                <a:solidFill>
                  <a:schemeClr val="tx1"/>
                </a:solidFill>
              </a:rPr>
              <a:t>Debtor’s family emergency</a:t>
            </a:r>
          </a:p>
          <a:p>
            <a:pPr marL="1143000" lvl="1" indent="-742950">
              <a:buFont typeface="+mj-lt"/>
              <a:buAutoNum type="alphaUcPeriod"/>
            </a:pPr>
            <a:r>
              <a:rPr lang="en-US" sz="2800" dirty="0">
                <a:solidFill>
                  <a:schemeClr val="tx1"/>
                </a:solidFill>
              </a:rPr>
              <a:t>Unavailability of critical documents</a:t>
            </a:r>
          </a:p>
          <a:p>
            <a:pPr marL="1143000" lvl="1" indent="-742950">
              <a:buFont typeface="+mj-lt"/>
              <a:buAutoNum type="alphaUcPeriod"/>
            </a:pPr>
            <a:r>
              <a:rPr lang="en-US" sz="2800" dirty="0">
                <a:solidFill>
                  <a:schemeClr val="tx1"/>
                </a:solidFill>
              </a:rPr>
              <a:t>Any of the above</a:t>
            </a:r>
          </a:p>
        </p:txBody>
      </p:sp>
      <p:sp>
        <p:nvSpPr>
          <p:cNvPr id="4" name="TextBox 3">
            <a:extLst>
              <a:ext uri="{FF2B5EF4-FFF2-40B4-BE49-F238E27FC236}">
                <a16:creationId xmlns:a16="http://schemas.microsoft.com/office/drawing/2014/main" xmlns="" id="{A129DA69-3BF0-40AB-A912-F76BF9DB0EBB}"/>
              </a:ext>
            </a:extLst>
          </p:cNvPr>
          <p:cNvSpPr txBox="1"/>
          <p:nvPr/>
        </p:nvSpPr>
        <p:spPr>
          <a:xfrm>
            <a:off x="2812774" y="1215004"/>
            <a:ext cx="4547152" cy="769441"/>
          </a:xfrm>
          <a:prstGeom prst="rect">
            <a:avLst/>
          </a:prstGeom>
          <a:noFill/>
        </p:spPr>
        <p:txBody>
          <a:bodyPr wrap="square" rtlCol="0">
            <a:spAutoFit/>
          </a:bodyPr>
          <a:lstStyle/>
          <a:p>
            <a:pPr algn="ctr"/>
            <a:r>
              <a:rPr lang="en-US" sz="4400" b="1" i="1" dirty="0">
                <a:solidFill>
                  <a:srgbClr val="FF0000"/>
                </a:solidFill>
              </a:rPr>
              <a:t>Multiple Choice </a:t>
            </a:r>
            <a:endParaRPr lang="en-US" b="1" i="1" dirty="0">
              <a:solidFill>
                <a:srgbClr val="FF0000"/>
              </a:solidFill>
            </a:endParaRPr>
          </a:p>
        </p:txBody>
      </p:sp>
    </p:spTree>
    <p:extLst>
      <p:ext uri="{BB962C8B-B14F-4D97-AF65-F5344CB8AC3E}">
        <p14:creationId xmlns:p14="http://schemas.microsoft.com/office/powerpoint/2010/main" val="24644192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4A78A78-2C1D-440C-9C6B-D1ADB63A842E}"/>
              </a:ext>
            </a:extLst>
          </p:cNvPr>
          <p:cNvSpPr>
            <a:spLocks noGrp="1"/>
          </p:cNvSpPr>
          <p:nvPr>
            <p:ph type="title"/>
          </p:nvPr>
        </p:nvSpPr>
        <p:spPr/>
        <p:txBody>
          <a:bodyPr>
            <a:normAutofit/>
          </a:bodyPr>
          <a:lstStyle/>
          <a:p>
            <a:r>
              <a:rPr lang="en-US" b="1" i="1" dirty="0"/>
              <a:t>Answer:</a:t>
            </a:r>
          </a:p>
        </p:txBody>
      </p:sp>
      <p:sp>
        <p:nvSpPr>
          <p:cNvPr id="3" name="Content Placeholder 2">
            <a:extLst>
              <a:ext uri="{FF2B5EF4-FFF2-40B4-BE49-F238E27FC236}">
                <a16:creationId xmlns:a16="http://schemas.microsoft.com/office/drawing/2014/main" xmlns="" id="{0616F0C9-B93C-41BB-BB35-EFCAFB4E6C77}"/>
              </a:ext>
            </a:extLst>
          </p:cNvPr>
          <p:cNvSpPr>
            <a:spLocks noGrp="1"/>
          </p:cNvSpPr>
          <p:nvPr>
            <p:ph idx="1"/>
          </p:nvPr>
        </p:nvSpPr>
        <p:spPr>
          <a:xfrm>
            <a:off x="677334" y="1822659"/>
            <a:ext cx="8596668" cy="3880773"/>
          </a:xfrm>
        </p:spPr>
        <p:txBody>
          <a:bodyPr>
            <a:normAutofit/>
          </a:bodyPr>
          <a:lstStyle/>
          <a:p>
            <a:r>
              <a:rPr lang="en-US" sz="2800" dirty="0"/>
              <a:t>D: Any of the above, </a:t>
            </a:r>
            <a:r>
              <a:rPr lang="en-US" sz="2800" i="1" dirty="0">
                <a:solidFill>
                  <a:srgbClr val="FF0000"/>
                </a:solidFill>
              </a:rPr>
              <a:t>BUT…</a:t>
            </a:r>
          </a:p>
          <a:p>
            <a:pPr lvl="1"/>
            <a:r>
              <a:rPr lang="en-US" sz="2600" dirty="0"/>
              <a:t>Counsel should inform the trustee immediately upon learning of debtor unavailability</a:t>
            </a:r>
          </a:p>
          <a:p>
            <a:pPr lvl="1"/>
            <a:r>
              <a:rPr lang="en-US" sz="2600" dirty="0"/>
              <a:t>Debtors should be prepared to consent to an extension of the deadline to object to discharge</a:t>
            </a:r>
          </a:p>
          <a:p>
            <a:pPr lvl="1"/>
            <a:r>
              <a:rPr lang="en-US" sz="2600" dirty="0"/>
              <a:t>Repeated “no shows” will likely result in the a motion to dismiss the case</a:t>
            </a:r>
          </a:p>
        </p:txBody>
      </p:sp>
    </p:spTree>
    <p:extLst>
      <p:ext uri="{BB962C8B-B14F-4D97-AF65-F5344CB8AC3E}">
        <p14:creationId xmlns:p14="http://schemas.microsoft.com/office/powerpoint/2010/main" val="29960463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3D02A1B-25AA-40DE-8D44-F6DEFAA7725E}"/>
              </a:ext>
            </a:extLst>
          </p:cNvPr>
          <p:cNvSpPr>
            <a:spLocks noGrp="1"/>
          </p:cNvSpPr>
          <p:nvPr>
            <p:ph type="title"/>
          </p:nvPr>
        </p:nvSpPr>
        <p:spPr/>
        <p:txBody>
          <a:bodyPr>
            <a:normAutofit/>
          </a:bodyPr>
          <a:lstStyle/>
          <a:p>
            <a:r>
              <a:rPr lang="en-US" b="1" i="1" dirty="0"/>
              <a:t>Question:</a:t>
            </a:r>
          </a:p>
        </p:txBody>
      </p:sp>
      <p:sp>
        <p:nvSpPr>
          <p:cNvPr id="3" name="Content Placeholder 2">
            <a:extLst>
              <a:ext uri="{FF2B5EF4-FFF2-40B4-BE49-F238E27FC236}">
                <a16:creationId xmlns:a16="http://schemas.microsoft.com/office/drawing/2014/main" xmlns="" id="{340057C1-90EE-4587-82B0-5C15A1D949D9}"/>
              </a:ext>
            </a:extLst>
          </p:cNvPr>
          <p:cNvSpPr>
            <a:spLocks noGrp="1"/>
          </p:cNvSpPr>
          <p:nvPr>
            <p:ph idx="1"/>
          </p:nvPr>
        </p:nvSpPr>
        <p:spPr>
          <a:xfrm>
            <a:off x="677334" y="2160589"/>
            <a:ext cx="9106746" cy="3880773"/>
          </a:xfrm>
        </p:spPr>
        <p:txBody>
          <a:bodyPr>
            <a:normAutofit/>
          </a:bodyPr>
          <a:lstStyle/>
          <a:p>
            <a:endParaRPr lang="en-US" sz="1600" dirty="0"/>
          </a:p>
          <a:p>
            <a:r>
              <a:rPr lang="en-US" sz="3600" dirty="0"/>
              <a:t>In a chapter 7 case, the debtor has the absolute right to dismiss their case if they do not like the way things are going.</a:t>
            </a:r>
          </a:p>
        </p:txBody>
      </p:sp>
      <p:sp>
        <p:nvSpPr>
          <p:cNvPr id="4" name="TextBox 3">
            <a:extLst>
              <a:ext uri="{FF2B5EF4-FFF2-40B4-BE49-F238E27FC236}">
                <a16:creationId xmlns:a16="http://schemas.microsoft.com/office/drawing/2014/main" xmlns="" id="{B27FAC2D-7255-46AB-A049-E482185C6278}"/>
              </a:ext>
            </a:extLst>
          </p:cNvPr>
          <p:cNvSpPr txBox="1"/>
          <p:nvPr/>
        </p:nvSpPr>
        <p:spPr>
          <a:xfrm>
            <a:off x="2812774" y="1611244"/>
            <a:ext cx="4547152" cy="769441"/>
          </a:xfrm>
          <a:prstGeom prst="rect">
            <a:avLst/>
          </a:prstGeom>
          <a:noFill/>
        </p:spPr>
        <p:txBody>
          <a:bodyPr wrap="square" rtlCol="0">
            <a:spAutoFit/>
          </a:bodyPr>
          <a:lstStyle/>
          <a:p>
            <a:pPr algn="ctr"/>
            <a:r>
              <a:rPr lang="en-US" sz="4400" b="1" i="1" dirty="0">
                <a:solidFill>
                  <a:srgbClr val="FF0000"/>
                </a:solidFill>
              </a:rPr>
              <a:t>True or False?</a:t>
            </a:r>
            <a:endParaRPr lang="en-US" b="1" i="1" dirty="0">
              <a:solidFill>
                <a:srgbClr val="FF0000"/>
              </a:solidFill>
            </a:endParaRPr>
          </a:p>
        </p:txBody>
      </p:sp>
    </p:spTree>
    <p:extLst>
      <p:ext uri="{BB962C8B-B14F-4D97-AF65-F5344CB8AC3E}">
        <p14:creationId xmlns:p14="http://schemas.microsoft.com/office/powerpoint/2010/main" val="10403406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73AB91A-590B-7948-A44B-63F7DABDE82D}"/>
              </a:ext>
            </a:extLst>
          </p:cNvPr>
          <p:cNvSpPr>
            <a:spLocks noGrp="1"/>
          </p:cNvSpPr>
          <p:nvPr>
            <p:ph type="title"/>
          </p:nvPr>
        </p:nvSpPr>
        <p:spPr/>
        <p:txBody>
          <a:bodyPr/>
          <a:lstStyle/>
          <a:p>
            <a:r>
              <a:rPr lang="en-US" b="1" i="1" dirty="0"/>
              <a:t>Why is the 341 so important?</a:t>
            </a:r>
          </a:p>
        </p:txBody>
      </p:sp>
      <p:sp>
        <p:nvSpPr>
          <p:cNvPr id="3" name="Content Placeholder 2">
            <a:extLst>
              <a:ext uri="{FF2B5EF4-FFF2-40B4-BE49-F238E27FC236}">
                <a16:creationId xmlns:a16="http://schemas.microsoft.com/office/drawing/2014/main" xmlns="" id="{E75AE94C-79BE-2A42-BF95-F0C88ABFA141}"/>
              </a:ext>
            </a:extLst>
          </p:cNvPr>
          <p:cNvSpPr>
            <a:spLocks noGrp="1"/>
          </p:cNvSpPr>
          <p:nvPr>
            <p:ph idx="1"/>
          </p:nvPr>
        </p:nvSpPr>
        <p:spPr>
          <a:xfrm>
            <a:off x="677334" y="1620079"/>
            <a:ext cx="8596668" cy="4421284"/>
          </a:xfrm>
        </p:spPr>
        <p:txBody>
          <a:bodyPr>
            <a:normAutofit/>
          </a:bodyPr>
          <a:lstStyle/>
          <a:p>
            <a:r>
              <a:rPr lang="en-US" dirty="0"/>
              <a:t>All bankruptcy debtors must appear and answer questions, under oath, to the chapter 7 trustee and any creditors who attend the meeting</a:t>
            </a:r>
          </a:p>
          <a:p>
            <a:r>
              <a:rPr lang="en-US" dirty="0"/>
              <a:t>Primary opportunity for the trustee to examine the debtor</a:t>
            </a:r>
          </a:p>
          <a:p>
            <a:r>
              <a:rPr lang="en-US" dirty="0"/>
              <a:t>Statements under oath can be harmful if your client is unprepared</a:t>
            </a:r>
          </a:p>
          <a:p>
            <a:r>
              <a:rPr lang="en-US" dirty="0"/>
              <a:t>Important deadlines run from the 341 meeting:</a:t>
            </a:r>
          </a:p>
          <a:p>
            <a:pPr lvl="1"/>
            <a:r>
              <a:rPr lang="en-US" dirty="0"/>
              <a:t>30 days of first setting for the 341 meeting, deadline for the debtor to perform under Statement of Intention. 11 U.S.C. § 521(a)(2)(B).</a:t>
            </a:r>
          </a:p>
          <a:p>
            <a:pPr lvl="1"/>
            <a:r>
              <a:rPr lang="en-US" dirty="0"/>
              <a:t>30 days after conclusion of meeting, deadline to object to claimed exemptions   (or 30 days after most recent amendment to schedules). FRBP 4003(b)(1).</a:t>
            </a:r>
          </a:p>
          <a:p>
            <a:pPr lvl="1"/>
            <a:r>
              <a:rPr lang="en-US" dirty="0"/>
              <a:t>60 days after first setting, deadline to object to discharge. FRBP 4004(a).</a:t>
            </a:r>
          </a:p>
          <a:p>
            <a:r>
              <a:rPr lang="en-US" dirty="0"/>
              <a:t>The debtor’s case cannot be closed until the 341 meeting is closed</a:t>
            </a:r>
          </a:p>
          <a:p>
            <a:endParaRPr lang="en-US" dirty="0"/>
          </a:p>
        </p:txBody>
      </p:sp>
    </p:spTree>
    <p:extLst>
      <p:ext uri="{BB962C8B-B14F-4D97-AF65-F5344CB8AC3E}">
        <p14:creationId xmlns:p14="http://schemas.microsoft.com/office/powerpoint/2010/main" val="6825082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C4B5FF80-31C4-4806-AE6B-45905C4BAEEC}"/>
              </a:ext>
            </a:extLst>
          </p:cNvPr>
          <p:cNvSpPr>
            <a:spLocks noGrp="1"/>
          </p:cNvSpPr>
          <p:nvPr>
            <p:ph idx="1"/>
          </p:nvPr>
        </p:nvSpPr>
        <p:spPr>
          <a:xfrm>
            <a:off x="677334" y="1923223"/>
            <a:ext cx="8596668" cy="4118140"/>
          </a:xfrm>
        </p:spPr>
        <p:txBody>
          <a:bodyPr>
            <a:normAutofit/>
          </a:bodyPr>
          <a:lstStyle/>
          <a:p>
            <a:r>
              <a:rPr lang="en-US" sz="2800" dirty="0"/>
              <a:t>False!</a:t>
            </a:r>
          </a:p>
          <a:p>
            <a:r>
              <a:rPr lang="en-US" sz="2800" dirty="0"/>
              <a:t>Under section 707(a), the court may dismiss a chapter 7 case </a:t>
            </a:r>
            <a:r>
              <a:rPr lang="en-US" sz="2800" i="1" dirty="0"/>
              <a:t>only for cause</a:t>
            </a:r>
          </a:p>
          <a:p>
            <a:pPr lvl="1"/>
            <a:r>
              <a:rPr lang="en-US" sz="2600" dirty="0"/>
              <a:t>Cause is often based on a failure of the debtor to perform its obligations, such as pay fees</a:t>
            </a:r>
          </a:p>
          <a:p>
            <a:pPr lvl="1"/>
            <a:r>
              <a:rPr lang="en-US" sz="2600" dirty="0"/>
              <a:t>But, when the debtor herself seeks dismissal, courts look for bad faith and the potential prejudice to creditors</a:t>
            </a:r>
          </a:p>
          <a:p>
            <a:endParaRPr lang="en-US" sz="2600" dirty="0"/>
          </a:p>
          <a:p>
            <a:endParaRPr lang="en-US" sz="1600" dirty="0"/>
          </a:p>
        </p:txBody>
      </p:sp>
      <p:sp>
        <p:nvSpPr>
          <p:cNvPr id="6" name="Title 1">
            <a:extLst>
              <a:ext uri="{FF2B5EF4-FFF2-40B4-BE49-F238E27FC236}">
                <a16:creationId xmlns:a16="http://schemas.microsoft.com/office/drawing/2014/main" xmlns="" id="{463A0D0B-0602-4268-8483-3A1D7599D218}"/>
              </a:ext>
            </a:extLst>
          </p:cNvPr>
          <p:cNvSpPr txBox="1">
            <a:spLocks/>
          </p:cNvSpPr>
          <p:nvPr/>
        </p:nvSpPr>
        <p:spPr>
          <a:xfrm>
            <a:off x="829734" y="762000"/>
            <a:ext cx="8596668" cy="132080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b="1" i="1"/>
              <a:t>Answer:</a:t>
            </a:r>
            <a:endParaRPr lang="en-US" b="1" i="1" dirty="0"/>
          </a:p>
        </p:txBody>
      </p:sp>
    </p:spTree>
    <p:extLst>
      <p:ext uri="{BB962C8B-B14F-4D97-AF65-F5344CB8AC3E}">
        <p14:creationId xmlns:p14="http://schemas.microsoft.com/office/powerpoint/2010/main" val="33177260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A43BED9-4DA6-494A-9CDB-1AA1C6837F88}"/>
              </a:ext>
            </a:extLst>
          </p:cNvPr>
          <p:cNvSpPr>
            <a:spLocks noGrp="1"/>
          </p:cNvSpPr>
          <p:nvPr>
            <p:ph type="title"/>
          </p:nvPr>
        </p:nvSpPr>
        <p:spPr/>
        <p:txBody>
          <a:bodyPr/>
          <a:lstStyle/>
          <a:p>
            <a:r>
              <a:rPr lang="en-US" b="1" i="1" dirty="0"/>
              <a:t>Question</a:t>
            </a:r>
            <a:r>
              <a:rPr lang="en-US" dirty="0"/>
              <a:t>:</a:t>
            </a:r>
          </a:p>
        </p:txBody>
      </p:sp>
      <p:sp>
        <p:nvSpPr>
          <p:cNvPr id="3" name="Content Placeholder 2">
            <a:extLst>
              <a:ext uri="{FF2B5EF4-FFF2-40B4-BE49-F238E27FC236}">
                <a16:creationId xmlns:a16="http://schemas.microsoft.com/office/drawing/2014/main" xmlns="" id="{C7ED3526-69DD-4761-8E6D-29C31197301D}"/>
              </a:ext>
            </a:extLst>
          </p:cNvPr>
          <p:cNvSpPr>
            <a:spLocks noGrp="1"/>
          </p:cNvSpPr>
          <p:nvPr>
            <p:ph idx="1"/>
          </p:nvPr>
        </p:nvSpPr>
        <p:spPr>
          <a:xfrm>
            <a:off x="677334" y="2494280"/>
            <a:ext cx="8903988" cy="3547082"/>
          </a:xfrm>
        </p:spPr>
        <p:txBody>
          <a:bodyPr>
            <a:normAutofit lnSpcReduction="10000"/>
          </a:bodyPr>
          <a:lstStyle/>
          <a:p>
            <a:r>
              <a:rPr lang="en-US" sz="2800" dirty="0"/>
              <a:t>Which if the following documents can a debtor get away with not providing to the trustee prior to the 341 meeting?</a:t>
            </a:r>
          </a:p>
          <a:p>
            <a:pPr marL="1143000" lvl="1" indent="-742950">
              <a:buFont typeface="+mj-lt"/>
              <a:buAutoNum type="alphaUcPeriod"/>
            </a:pPr>
            <a:r>
              <a:rPr lang="en-US" sz="2800" dirty="0">
                <a:solidFill>
                  <a:schemeClr val="tx1"/>
                </a:solidFill>
              </a:rPr>
              <a:t>Pay stubs</a:t>
            </a:r>
          </a:p>
          <a:p>
            <a:pPr marL="1143000" lvl="1" indent="-742950">
              <a:buFont typeface="+mj-lt"/>
              <a:buAutoNum type="alphaUcPeriod"/>
            </a:pPr>
            <a:r>
              <a:rPr lang="en-US" sz="2800" dirty="0">
                <a:solidFill>
                  <a:schemeClr val="tx1"/>
                </a:solidFill>
              </a:rPr>
              <a:t>Bank statements</a:t>
            </a:r>
          </a:p>
          <a:p>
            <a:pPr marL="1143000" lvl="1" indent="-742950">
              <a:buFont typeface="+mj-lt"/>
              <a:buAutoNum type="alphaUcPeriod"/>
            </a:pPr>
            <a:r>
              <a:rPr lang="en-US" sz="2800" dirty="0">
                <a:solidFill>
                  <a:schemeClr val="tx1"/>
                </a:solidFill>
              </a:rPr>
              <a:t>Tax returns</a:t>
            </a:r>
          </a:p>
          <a:p>
            <a:pPr marL="1143000" lvl="1" indent="-742950">
              <a:buFont typeface="+mj-lt"/>
              <a:buAutoNum type="alphaUcPeriod"/>
            </a:pPr>
            <a:r>
              <a:rPr lang="en-US" sz="2800" dirty="0">
                <a:solidFill>
                  <a:schemeClr val="tx1"/>
                </a:solidFill>
              </a:rPr>
              <a:t>None of the above</a:t>
            </a:r>
          </a:p>
        </p:txBody>
      </p:sp>
      <p:sp>
        <p:nvSpPr>
          <p:cNvPr id="4" name="TextBox 3">
            <a:extLst>
              <a:ext uri="{FF2B5EF4-FFF2-40B4-BE49-F238E27FC236}">
                <a16:creationId xmlns:a16="http://schemas.microsoft.com/office/drawing/2014/main" xmlns="" id="{A129DA69-3BF0-40AB-A912-F76BF9DB0EBB}"/>
              </a:ext>
            </a:extLst>
          </p:cNvPr>
          <p:cNvSpPr txBox="1"/>
          <p:nvPr/>
        </p:nvSpPr>
        <p:spPr>
          <a:xfrm>
            <a:off x="2812774" y="1215004"/>
            <a:ext cx="4547152" cy="769441"/>
          </a:xfrm>
          <a:prstGeom prst="rect">
            <a:avLst/>
          </a:prstGeom>
          <a:noFill/>
        </p:spPr>
        <p:txBody>
          <a:bodyPr wrap="square" rtlCol="0">
            <a:spAutoFit/>
          </a:bodyPr>
          <a:lstStyle/>
          <a:p>
            <a:pPr algn="ctr"/>
            <a:r>
              <a:rPr lang="en-US" sz="4400" b="1" i="1" dirty="0">
                <a:solidFill>
                  <a:srgbClr val="FF0000"/>
                </a:solidFill>
              </a:rPr>
              <a:t>Multiple Choice </a:t>
            </a:r>
            <a:endParaRPr lang="en-US" b="1" i="1" dirty="0">
              <a:solidFill>
                <a:srgbClr val="FF0000"/>
              </a:solidFill>
            </a:endParaRPr>
          </a:p>
        </p:txBody>
      </p:sp>
    </p:spTree>
    <p:extLst>
      <p:ext uri="{BB962C8B-B14F-4D97-AF65-F5344CB8AC3E}">
        <p14:creationId xmlns:p14="http://schemas.microsoft.com/office/powerpoint/2010/main" val="10759458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4A78A78-2C1D-440C-9C6B-D1ADB63A842E}"/>
              </a:ext>
            </a:extLst>
          </p:cNvPr>
          <p:cNvSpPr>
            <a:spLocks noGrp="1"/>
          </p:cNvSpPr>
          <p:nvPr>
            <p:ph type="title"/>
          </p:nvPr>
        </p:nvSpPr>
        <p:spPr/>
        <p:txBody>
          <a:bodyPr>
            <a:normAutofit/>
          </a:bodyPr>
          <a:lstStyle/>
          <a:p>
            <a:r>
              <a:rPr lang="en-US" b="1" i="1" dirty="0"/>
              <a:t>Answer:</a:t>
            </a:r>
          </a:p>
        </p:txBody>
      </p:sp>
      <p:sp>
        <p:nvSpPr>
          <p:cNvPr id="3" name="Content Placeholder 2">
            <a:extLst>
              <a:ext uri="{FF2B5EF4-FFF2-40B4-BE49-F238E27FC236}">
                <a16:creationId xmlns:a16="http://schemas.microsoft.com/office/drawing/2014/main" xmlns="" id="{0616F0C9-B93C-41BB-BB35-EFCAFB4E6C77}"/>
              </a:ext>
            </a:extLst>
          </p:cNvPr>
          <p:cNvSpPr>
            <a:spLocks noGrp="1"/>
          </p:cNvSpPr>
          <p:nvPr>
            <p:ph idx="1"/>
          </p:nvPr>
        </p:nvSpPr>
        <p:spPr>
          <a:xfrm>
            <a:off x="677334" y="1822659"/>
            <a:ext cx="8596668" cy="3880773"/>
          </a:xfrm>
        </p:spPr>
        <p:txBody>
          <a:bodyPr>
            <a:normAutofit/>
          </a:bodyPr>
          <a:lstStyle/>
          <a:p>
            <a:r>
              <a:rPr lang="en-US" sz="2800" dirty="0"/>
              <a:t>D: The debtor must bring </a:t>
            </a:r>
            <a:r>
              <a:rPr lang="en-US" sz="2800" i="1" dirty="0">
                <a:solidFill>
                  <a:srgbClr val="FF0000"/>
                </a:solidFill>
              </a:rPr>
              <a:t>all of them</a:t>
            </a:r>
          </a:p>
          <a:p>
            <a:pPr lvl="1"/>
            <a:r>
              <a:rPr lang="en-US" sz="2600" dirty="0"/>
              <a:t>Documents must be provided at least 7 days prior to the 341 meeting. </a:t>
            </a:r>
            <a:r>
              <a:rPr lang="en-US" sz="2600" i="1" dirty="0"/>
              <a:t>See</a:t>
            </a:r>
            <a:r>
              <a:rPr lang="en-US" sz="2600" dirty="0"/>
              <a:t> section 521(e)(2)(A).</a:t>
            </a:r>
          </a:p>
          <a:p>
            <a:pPr lvl="1"/>
            <a:r>
              <a:rPr lang="en-US" sz="2600" dirty="0"/>
              <a:t>Waiting until the day of the 341 meeting to provide voluminous documents is a risky proposition, because the trustee will likely be required to continue the 341 meeting so he or she has time to review the documents carefully</a:t>
            </a:r>
          </a:p>
        </p:txBody>
      </p:sp>
    </p:spTree>
    <p:extLst>
      <p:ext uri="{BB962C8B-B14F-4D97-AF65-F5344CB8AC3E}">
        <p14:creationId xmlns:p14="http://schemas.microsoft.com/office/powerpoint/2010/main" val="28045400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3D02A1B-25AA-40DE-8D44-F6DEFAA7725E}"/>
              </a:ext>
            </a:extLst>
          </p:cNvPr>
          <p:cNvSpPr>
            <a:spLocks noGrp="1"/>
          </p:cNvSpPr>
          <p:nvPr>
            <p:ph type="title"/>
          </p:nvPr>
        </p:nvSpPr>
        <p:spPr/>
        <p:txBody>
          <a:bodyPr>
            <a:normAutofit/>
          </a:bodyPr>
          <a:lstStyle/>
          <a:p>
            <a:r>
              <a:rPr lang="en-US" b="1" i="1" dirty="0"/>
              <a:t>Question:</a:t>
            </a:r>
          </a:p>
        </p:txBody>
      </p:sp>
      <p:sp>
        <p:nvSpPr>
          <p:cNvPr id="3" name="Content Placeholder 2">
            <a:extLst>
              <a:ext uri="{FF2B5EF4-FFF2-40B4-BE49-F238E27FC236}">
                <a16:creationId xmlns:a16="http://schemas.microsoft.com/office/drawing/2014/main" xmlns="" id="{340057C1-90EE-4587-82B0-5C15A1D949D9}"/>
              </a:ext>
            </a:extLst>
          </p:cNvPr>
          <p:cNvSpPr>
            <a:spLocks noGrp="1"/>
          </p:cNvSpPr>
          <p:nvPr>
            <p:ph idx="1"/>
          </p:nvPr>
        </p:nvSpPr>
        <p:spPr/>
        <p:txBody>
          <a:bodyPr>
            <a:normAutofit/>
          </a:bodyPr>
          <a:lstStyle/>
          <a:p>
            <a:endParaRPr lang="en-US" sz="1600" dirty="0"/>
          </a:p>
          <a:p>
            <a:r>
              <a:rPr lang="en-US" sz="3600" dirty="0"/>
              <a:t>The debtor must provide his or her tax return for the most recent tax year ending immediately before the commencement of the case to the trustee at least seven days before the 341 meeting.</a:t>
            </a:r>
          </a:p>
        </p:txBody>
      </p:sp>
      <p:sp>
        <p:nvSpPr>
          <p:cNvPr id="4" name="TextBox 3">
            <a:extLst>
              <a:ext uri="{FF2B5EF4-FFF2-40B4-BE49-F238E27FC236}">
                <a16:creationId xmlns:a16="http://schemas.microsoft.com/office/drawing/2014/main" xmlns="" id="{B27FAC2D-7255-46AB-A049-E482185C6278}"/>
              </a:ext>
            </a:extLst>
          </p:cNvPr>
          <p:cNvSpPr txBox="1"/>
          <p:nvPr/>
        </p:nvSpPr>
        <p:spPr>
          <a:xfrm>
            <a:off x="2812774" y="1611244"/>
            <a:ext cx="4547152" cy="769441"/>
          </a:xfrm>
          <a:prstGeom prst="rect">
            <a:avLst/>
          </a:prstGeom>
          <a:noFill/>
        </p:spPr>
        <p:txBody>
          <a:bodyPr wrap="square" rtlCol="0">
            <a:spAutoFit/>
          </a:bodyPr>
          <a:lstStyle/>
          <a:p>
            <a:pPr algn="ctr"/>
            <a:r>
              <a:rPr lang="en-US" sz="4400" b="1" i="1" dirty="0">
                <a:solidFill>
                  <a:srgbClr val="FF0000"/>
                </a:solidFill>
              </a:rPr>
              <a:t>True or False?</a:t>
            </a:r>
            <a:endParaRPr lang="en-US" b="1" i="1" dirty="0">
              <a:solidFill>
                <a:srgbClr val="FF0000"/>
              </a:solidFill>
            </a:endParaRPr>
          </a:p>
        </p:txBody>
      </p:sp>
    </p:spTree>
    <p:extLst>
      <p:ext uri="{BB962C8B-B14F-4D97-AF65-F5344CB8AC3E}">
        <p14:creationId xmlns:p14="http://schemas.microsoft.com/office/powerpoint/2010/main" val="11825666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C4B5FF80-31C4-4806-AE6B-45905C4BAEEC}"/>
              </a:ext>
            </a:extLst>
          </p:cNvPr>
          <p:cNvSpPr>
            <a:spLocks noGrp="1"/>
          </p:cNvSpPr>
          <p:nvPr>
            <p:ph idx="1"/>
          </p:nvPr>
        </p:nvSpPr>
        <p:spPr>
          <a:xfrm>
            <a:off x="677334" y="1923223"/>
            <a:ext cx="8596668" cy="4118140"/>
          </a:xfrm>
        </p:spPr>
        <p:txBody>
          <a:bodyPr>
            <a:normAutofit/>
          </a:bodyPr>
          <a:lstStyle/>
          <a:p>
            <a:r>
              <a:rPr lang="en-US" sz="2800" dirty="0"/>
              <a:t>True . . . but . . . </a:t>
            </a:r>
          </a:p>
          <a:p>
            <a:r>
              <a:rPr lang="en-US" sz="2800" dirty="0"/>
              <a:t>Under FRBP 4002(b)(3), the debtor must provide </a:t>
            </a:r>
          </a:p>
          <a:p>
            <a:pPr marL="914400" lvl="1" indent="-512763">
              <a:buFont typeface="+mj-lt"/>
              <a:buAutoNum type="alphaLcParenR"/>
            </a:pPr>
            <a:r>
              <a:rPr lang="en-US" sz="2400" dirty="0">
                <a:solidFill>
                  <a:schemeClr val="tx1"/>
                </a:solidFill>
              </a:rPr>
              <a:t>The return for most recent year that a return was filed, including any attachments; or</a:t>
            </a:r>
          </a:p>
          <a:p>
            <a:pPr marL="914400" lvl="1" indent="-514350">
              <a:buFont typeface="+mj-lt"/>
              <a:buAutoNum type="alphaLcParenR"/>
            </a:pPr>
            <a:r>
              <a:rPr lang="en-US" sz="2400" dirty="0">
                <a:solidFill>
                  <a:schemeClr val="tx1"/>
                </a:solidFill>
              </a:rPr>
              <a:t>A transcript of that tax return; or</a:t>
            </a:r>
          </a:p>
          <a:p>
            <a:pPr marL="914400" lvl="1" indent="-514350">
              <a:buFont typeface="+mj-lt"/>
              <a:buAutoNum type="alphaLcParenR"/>
            </a:pPr>
            <a:r>
              <a:rPr lang="en-US" sz="2400" dirty="0">
                <a:solidFill>
                  <a:schemeClr val="tx1"/>
                </a:solidFill>
              </a:rPr>
              <a:t>A written statement that the documentation does not exist.</a:t>
            </a:r>
          </a:p>
          <a:p>
            <a:endParaRPr lang="en-US" sz="1600" dirty="0"/>
          </a:p>
        </p:txBody>
      </p:sp>
      <p:sp>
        <p:nvSpPr>
          <p:cNvPr id="6" name="Title 1">
            <a:extLst>
              <a:ext uri="{FF2B5EF4-FFF2-40B4-BE49-F238E27FC236}">
                <a16:creationId xmlns:a16="http://schemas.microsoft.com/office/drawing/2014/main" xmlns="" id="{463A0D0B-0602-4268-8483-3A1D7599D218}"/>
              </a:ext>
            </a:extLst>
          </p:cNvPr>
          <p:cNvSpPr txBox="1">
            <a:spLocks/>
          </p:cNvSpPr>
          <p:nvPr/>
        </p:nvSpPr>
        <p:spPr>
          <a:xfrm>
            <a:off x="829734" y="762000"/>
            <a:ext cx="8596668" cy="132080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b="1" i="1"/>
              <a:t>Answer:</a:t>
            </a:r>
            <a:endParaRPr lang="en-US" b="1" i="1" dirty="0"/>
          </a:p>
        </p:txBody>
      </p:sp>
    </p:spTree>
    <p:extLst>
      <p:ext uri="{BB962C8B-B14F-4D97-AF65-F5344CB8AC3E}">
        <p14:creationId xmlns:p14="http://schemas.microsoft.com/office/powerpoint/2010/main" val="14506917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3D02A1B-25AA-40DE-8D44-F6DEFAA7725E}"/>
              </a:ext>
            </a:extLst>
          </p:cNvPr>
          <p:cNvSpPr>
            <a:spLocks noGrp="1"/>
          </p:cNvSpPr>
          <p:nvPr>
            <p:ph type="title"/>
          </p:nvPr>
        </p:nvSpPr>
        <p:spPr/>
        <p:txBody>
          <a:bodyPr>
            <a:normAutofit/>
          </a:bodyPr>
          <a:lstStyle/>
          <a:p>
            <a:r>
              <a:rPr lang="en-US" b="1" i="1" dirty="0"/>
              <a:t>Question:</a:t>
            </a:r>
          </a:p>
        </p:txBody>
      </p:sp>
      <p:sp>
        <p:nvSpPr>
          <p:cNvPr id="3" name="Content Placeholder 2">
            <a:extLst>
              <a:ext uri="{FF2B5EF4-FFF2-40B4-BE49-F238E27FC236}">
                <a16:creationId xmlns:a16="http://schemas.microsoft.com/office/drawing/2014/main" xmlns="" id="{340057C1-90EE-4587-82B0-5C15A1D949D9}"/>
              </a:ext>
            </a:extLst>
          </p:cNvPr>
          <p:cNvSpPr>
            <a:spLocks noGrp="1"/>
          </p:cNvSpPr>
          <p:nvPr>
            <p:ph idx="1"/>
          </p:nvPr>
        </p:nvSpPr>
        <p:spPr/>
        <p:txBody>
          <a:bodyPr>
            <a:normAutofit/>
          </a:bodyPr>
          <a:lstStyle/>
          <a:p>
            <a:endParaRPr lang="en-US" sz="1600" dirty="0"/>
          </a:p>
          <a:p>
            <a:r>
              <a:rPr lang="en-US" sz="3600" dirty="0"/>
              <a:t>Once the petition, schedules and SOFA are filed, all the debtor has to do is show up at the 341 meeting</a:t>
            </a:r>
          </a:p>
        </p:txBody>
      </p:sp>
      <p:sp>
        <p:nvSpPr>
          <p:cNvPr id="4" name="TextBox 3">
            <a:extLst>
              <a:ext uri="{FF2B5EF4-FFF2-40B4-BE49-F238E27FC236}">
                <a16:creationId xmlns:a16="http://schemas.microsoft.com/office/drawing/2014/main" xmlns="" id="{B27FAC2D-7255-46AB-A049-E482185C6278}"/>
              </a:ext>
            </a:extLst>
          </p:cNvPr>
          <p:cNvSpPr txBox="1"/>
          <p:nvPr/>
        </p:nvSpPr>
        <p:spPr>
          <a:xfrm>
            <a:off x="2812774" y="1611244"/>
            <a:ext cx="4547152" cy="769441"/>
          </a:xfrm>
          <a:prstGeom prst="rect">
            <a:avLst/>
          </a:prstGeom>
          <a:noFill/>
        </p:spPr>
        <p:txBody>
          <a:bodyPr wrap="square" rtlCol="0">
            <a:spAutoFit/>
          </a:bodyPr>
          <a:lstStyle/>
          <a:p>
            <a:pPr algn="ctr"/>
            <a:r>
              <a:rPr lang="en-US" sz="4400" b="1" i="1" dirty="0">
                <a:solidFill>
                  <a:srgbClr val="FF0000"/>
                </a:solidFill>
              </a:rPr>
              <a:t>True or False?</a:t>
            </a:r>
            <a:endParaRPr lang="en-US" b="1" i="1" dirty="0">
              <a:solidFill>
                <a:srgbClr val="FF0000"/>
              </a:solidFill>
            </a:endParaRPr>
          </a:p>
        </p:txBody>
      </p:sp>
    </p:spTree>
    <p:extLst>
      <p:ext uri="{BB962C8B-B14F-4D97-AF65-F5344CB8AC3E}">
        <p14:creationId xmlns:p14="http://schemas.microsoft.com/office/powerpoint/2010/main" val="42656561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C4B5FF80-31C4-4806-AE6B-45905C4BAEEC}"/>
              </a:ext>
            </a:extLst>
          </p:cNvPr>
          <p:cNvSpPr>
            <a:spLocks noGrp="1"/>
          </p:cNvSpPr>
          <p:nvPr>
            <p:ph idx="1"/>
          </p:nvPr>
        </p:nvSpPr>
        <p:spPr>
          <a:xfrm>
            <a:off x="677334" y="1923223"/>
            <a:ext cx="8596668" cy="4118140"/>
          </a:xfrm>
        </p:spPr>
        <p:txBody>
          <a:bodyPr>
            <a:normAutofit fontScale="92500" lnSpcReduction="20000"/>
          </a:bodyPr>
          <a:lstStyle/>
          <a:p>
            <a:r>
              <a:rPr lang="en-US" sz="2800" dirty="0"/>
              <a:t>False!</a:t>
            </a:r>
          </a:p>
          <a:p>
            <a:r>
              <a:rPr lang="en-US" sz="2800" dirty="0"/>
              <a:t>The debtor must also:</a:t>
            </a:r>
          </a:p>
          <a:p>
            <a:pPr lvl="1"/>
            <a:r>
              <a:rPr lang="en-US" sz="2600" dirty="0"/>
              <a:t>Perform all of its other duties under </a:t>
            </a:r>
            <a:r>
              <a:rPr lang="en-US" sz="2800" dirty="0"/>
              <a:t>§ </a:t>
            </a:r>
            <a:r>
              <a:rPr lang="en-US" sz="2600" dirty="0"/>
              <a:t>521 of the Code</a:t>
            </a:r>
          </a:p>
          <a:p>
            <a:pPr lvl="1"/>
            <a:r>
              <a:rPr lang="en-US" sz="2600" dirty="0">
                <a:solidFill>
                  <a:srgbClr val="FF0000"/>
                </a:solidFill>
              </a:rPr>
              <a:t>Cooperate with the trustee </a:t>
            </a:r>
            <a:r>
              <a:rPr lang="en-US" sz="2600" dirty="0"/>
              <a:t>in the administration of the case, the preparation of an inventory, and the examination of proofs of claim. FRBP 4002(a)(4).</a:t>
            </a:r>
          </a:p>
          <a:p>
            <a:pPr lvl="1"/>
            <a:r>
              <a:rPr lang="en-US" sz="2600" dirty="0"/>
              <a:t>Perhaps most importantly, “</a:t>
            </a:r>
            <a:r>
              <a:rPr lang="en-US" sz="2600" dirty="0">
                <a:solidFill>
                  <a:srgbClr val="FF0000"/>
                </a:solidFill>
              </a:rPr>
              <a:t>surrender to the trustee all property of the estate and any recorded information, including books, documents, records, and papers, relating to the property of the estate</a:t>
            </a:r>
            <a:r>
              <a:rPr lang="en-US" sz="2600" dirty="0"/>
              <a:t>…” 11 U.S.C.        § 521(a)(4)</a:t>
            </a:r>
          </a:p>
          <a:p>
            <a:endParaRPr lang="en-US" sz="1600" dirty="0"/>
          </a:p>
        </p:txBody>
      </p:sp>
      <p:sp>
        <p:nvSpPr>
          <p:cNvPr id="6" name="Title 1">
            <a:extLst>
              <a:ext uri="{FF2B5EF4-FFF2-40B4-BE49-F238E27FC236}">
                <a16:creationId xmlns:a16="http://schemas.microsoft.com/office/drawing/2014/main" xmlns="" id="{463A0D0B-0602-4268-8483-3A1D7599D218}"/>
              </a:ext>
            </a:extLst>
          </p:cNvPr>
          <p:cNvSpPr txBox="1">
            <a:spLocks/>
          </p:cNvSpPr>
          <p:nvPr/>
        </p:nvSpPr>
        <p:spPr>
          <a:xfrm>
            <a:off x="829734" y="762000"/>
            <a:ext cx="8596668" cy="132080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b="1" i="1"/>
              <a:t>Answer:</a:t>
            </a:r>
            <a:endParaRPr lang="en-US" b="1" i="1" dirty="0"/>
          </a:p>
        </p:txBody>
      </p:sp>
    </p:spTree>
    <p:extLst>
      <p:ext uri="{BB962C8B-B14F-4D97-AF65-F5344CB8AC3E}">
        <p14:creationId xmlns:p14="http://schemas.microsoft.com/office/powerpoint/2010/main" val="27747702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3D02A1B-25AA-40DE-8D44-F6DEFAA7725E}"/>
              </a:ext>
            </a:extLst>
          </p:cNvPr>
          <p:cNvSpPr>
            <a:spLocks noGrp="1"/>
          </p:cNvSpPr>
          <p:nvPr>
            <p:ph type="title"/>
          </p:nvPr>
        </p:nvSpPr>
        <p:spPr/>
        <p:txBody>
          <a:bodyPr>
            <a:normAutofit/>
          </a:bodyPr>
          <a:lstStyle/>
          <a:p>
            <a:r>
              <a:rPr lang="en-US" b="1" i="1" dirty="0"/>
              <a:t>Question:</a:t>
            </a:r>
          </a:p>
        </p:txBody>
      </p:sp>
      <p:sp>
        <p:nvSpPr>
          <p:cNvPr id="3" name="Content Placeholder 2">
            <a:extLst>
              <a:ext uri="{FF2B5EF4-FFF2-40B4-BE49-F238E27FC236}">
                <a16:creationId xmlns:a16="http://schemas.microsoft.com/office/drawing/2014/main" xmlns="" id="{340057C1-90EE-4587-82B0-5C15A1D949D9}"/>
              </a:ext>
            </a:extLst>
          </p:cNvPr>
          <p:cNvSpPr>
            <a:spLocks noGrp="1"/>
          </p:cNvSpPr>
          <p:nvPr>
            <p:ph idx="1"/>
          </p:nvPr>
        </p:nvSpPr>
        <p:spPr>
          <a:xfrm>
            <a:off x="677334" y="2504440"/>
            <a:ext cx="9086426" cy="3536922"/>
          </a:xfrm>
        </p:spPr>
        <p:txBody>
          <a:bodyPr>
            <a:normAutofit/>
          </a:bodyPr>
          <a:lstStyle/>
          <a:p>
            <a:endParaRPr lang="en-US" sz="1600" dirty="0"/>
          </a:p>
          <a:p>
            <a:r>
              <a:rPr lang="en-US" sz="3600" dirty="0"/>
              <a:t>The debtor has the general right to amend his or her </a:t>
            </a:r>
            <a:r>
              <a:rPr lang="en-US" sz="3600" i="1" dirty="0">
                <a:solidFill>
                  <a:srgbClr val="FF0000"/>
                </a:solidFill>
              </a:rPr>
              <a:t>statement of intention </a:t>
            </a:r>
            <a:r>
              <a:rPr lang="en-US" sz="3600" dirty="0"/>
              <a:t>at any time before the case is closed.</a:t>
            </a:r>
          </a:p>
        </p:txBody>
      </p:sp>
      <p:sp>
        <p:nvSpPr>
          <p:cNvPr id="4" name="TextBox 3">
            <a:extLst>
              <a:ext uri="{FF2B5EF4-FFF2-40B4-BE49-F238E27FC236}">
                <a16:creationId xmlns:a16="http://schemas.microsoft.com/office/drawing/2014/main" xmlns="" id="{B27FAC2D-7255-46AB-A049-E482185C6278}"/>
              </a:ext>
            </a:extLst>
          </p:cNvPr>
          <p:cNvSpPr txBox="1"/>
          <p:nvPr/>
        </p:nvSpPr>
        <p:spPr>
          <a:xfrm>
            <a:off x="2812774" y="1611244"/>
            <a:ext cx="4547152" cy="769441"/>
          </a:xfrm>
          <a:prstGeom prst="rect">
            <a:avLst/>
          </a:prstGeom>
          <a:noFill/>
        </p:spPr>
        <p:txBody>
          <a:bodyPr wrap="square" rtlCol="0">
            <a:spAutoFit/>
          </a:bodyPr>
          <a:lstStyle/>
          <a:p>
            <a:pPr algn="ctr"/>
            <a:r>
              <a:rPr lang="en-US" sz="4400" b="1" i="1" dirty="0">
                <a:solidFill>
                  <a:srgbClr val="FF0000"/>
                </a:solidFill>
              </a:rPr>
              <a:t>True or False?</a:t>
            </a:r>
            <a:endParaRPr lang="en-US" b="1" i="1" dirty="0">
              <a:solidFill>
                <a:srgbClr val="FF0000"/>
              </a:solidFill>
            </a:endParaRPr>
          </a:p>
        </p:txBody>
      </p:sp>
    </p:spTree>
    <p:extLst>
      <p:ext uri="{BB962C8B-B14F-4D97-AF65-F5344CB8AC3E}">
        <p14:creationId xmlns:p14="http://schemas.microsoft.com/office/powerpoint/2010/main" val="279100681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C4B5FF80-31C4-4806-AE6B-45905C4BAEEC}"/>
              </a:ext>
            </a:extLst>
          </p:cNvPr>
          <p:cNvSpPr>
            <a:spLocks noGrp="1"/>
          </p:cNvSpPr>
          <p:nvPr>
            <p:ph idx="1"/>
          </p:nvPr>
        </p:nvSpPr>
        <p:spPr>
          <a:xfrm>
            <a:off x="677334" y="1923223"/>
            <a:ext cx="8596668" cy="4118140"/>
          </a:xfrm>
        </p:spPr>
        <p:txBody>
          <a:bodyPr>
            <a:normAutofit/>
          </a:bodyPr>
          <a:lstStyle/>
          <a:p>
            <a:r>
              <a:rPr lang="en-US" sz="2800" dirty="0"/>
              <a:t>False!</a:t>
            </a:r>
          </a:p>
          <a:p>
            <a:r>
              <a:rPr lang="en-US" sz="2800" dirty="0"/>
              <a:t>The debtor may only amend his or her Statement of Intention within the deadline provided in         § 521(a), which is </a:t>
            </a:r>
            <a:r>
              <a:rPr lang="en-US" sz="2800" dirty="0">
                <a:solidFill>
                  <a:schemeClr val="tx1"/>
                </a:solidFill>
              </a:rPr>
              <a:t>within 30 days after the first date set for the meeting of creditors.  </a:t>
            </a:r>
          </a:p>
          <a:p>
            <a:endParaRPr lang="en-US" sz="1600" dirty="0"/>
          </a:p>
        </p:txBody>
      </p:sp>
      <p:sp>
        <p:nvSpPr>
          <p:cNvPr id="6" name="Title 1">
            <a:extLst>
              <a:ext uri="{FF2B5EF4-FFF2-40B4-BE49-F238E27FC236}">
                <a16:creationId xmlns:a16="http://schemas.microsoft.com/office/drawing/2014/main" xmlns="" id="{463A0D0B-0602-4268-8483-3A1D7599D218}"/>
              </a:ext>
            </a:extLst>
          </p:cNvPr>
          <p:cNvSpPr txBox="1">
            <a:spLocks/>
          </p:cNvSpPr>
          <p:nvPr/>
        </p:nvSpPr>
        <p:spPr>
          <a:xfrm>
            <a:off x="829734" y="762000"/>
            <a:ext cx="8596668" cy="132080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b="1" i="1"/>
              <a:t>Answer:</a:t>
            </a:r>
            <a:endParaRPr lang="en-US" b="1" i="1" dirty="0"/>
          </a:p>
        </p:txBody>
      </p:sp>
    </p:spTree>
    <p:extLst>
      <p:ext uri="{BB962C8B-B14F-4D97-AF65-F5344CB8AC3E}">
        <p14:creationId xmlns:p14="http://schemas.microsoft.com/office/powerpoint/2010/main" val="149602619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4C89A28-0ACD-1B4F-8887-846AE9D1C979}"/>
              </a:ext>
            </a:extLst>
          </p:cNvPr>
          <p:cNvSpPr>
            <a:spLocks noGrp="1"/>
          </p:cNvSpPr>
          <p:nvPr>
            <p:ph type="title"/>
          </p:nvPr>
        </p:nvSpPr>
        <p:spPr/>
        <p:txBody>
          <a:bodyPr/>
          <a:lstStyle/>
          <a:p>
            <a:r>
              <a:rPr lang="en-US" dirty="0"/>
              <a:t>Key Takeaways:</a:t>
            </a:r>
          </a:p>
        </p:txBody>
      </p:sp>
      <p:sp>
        <p:nvSpPr>
          <p:cNvPr id="5" name="Content Placeholder 4">
            <a:extLst>
              <a:ext uri="{FF2B5EF4-FFF2-40B4-BE49-F238E27FC236}">
                <a16:creationId xmlns:a16="http://schemas.microsoft.com/office/drawing/2014/main" xmlns="" id="{C2D2A404-2F48-4120-9EDD-D67B9137469B}"/>
              </a:ext>
            </a:extLst>
          </p:cNvPr>
          <p:cNvSpPr>
            <a:spLocks noGrp="1"/>
          </p:cNvSpPr>
          <p:nvPr>
            <p:ph idx="1"/>
          </p:nvPr>
        </p:nvSpPr>
        <p:spPr>
          <a:xfrm>
            <a:off x="677334" y="1544321"/>
            <a:ext cx="8596668" cy="4497042"/>
          </a:xfrm>
        </p:spPr>
        <p:txBody>
          <a:bodyPr>
            <a:normAutofit/>
          </a:bodyPr>
          <a:lstStyle/>
          <a:p>
            <a:r>
              <a:rPr lang="en-US" sz="2000" dirty="0"/>
              <a:t>Preparation is key to a successful (and short) 341 meeting</a:t>
            </a:r>
          </a:p>
          <a:p>
            <a:pPr lvl="1"/>
            <a:r>
              <a:rPr lang="en-US" sz="1800" dirty="0"/>
              <a:t>Bring required ID and proof of SSN</a:t>
            </a:r>
          </a:p>
          <a:p>
            <a:pPr lvl="1"/>
            <a:r>
              <a:rPr lang="en-US" sz="1800" dirty="0"/>
              <a:t>Have clients review their filings in advance</a:t>
            </a:r>
          </a:p>
          <a:p>
            <a:r>
              <a:rPr lang="en-US" sz="2000" dirty="0"/>
              <a:t>Provide documents well in advance of the 341 meeting to avoid continuances</a:t>
            </a:r>
          </a:p>
          <a:p>
            <a:r>
              <a:rPr lang="en-US" sz="2000" dirty="0"/>
              <a:t>Prevent delay by informing your trustee of any special circumstances</a:t>
            </a:r>
          </a:p>
          <a:p>
            <a:pPr lvl="1"/>
            <a:r>
              <a:rPr lang="en-US" sz="1800" dirty="0"/>
              <a:t>Debtor unavailability</a:t>
            </a:r>
          </a:p>
          <a:p>
            <a:pPr lvl="1"/>
            <a:r>
              <a:rPr lang="en-US" sz="1800" dirty="0"/>
              <a:t>Need for an interpreter</a:t>
            </a:r>
          </a:p>
          <a:p>
            <a:pPr lvl="1"/>
            <a:r>
              <a:rPr lang="en-US" sz="1800" dirty="0"/>
              <a:t>Anything else that may require accommodation</a:t>
            </a:r>
          </a:p>
        </p:txBody>
      </p:sp>
    </p:spTree>
    <p:extLst>
      <p:ext uri="{BB962C8B-B14F-4D97-AF65-F5344CB8AC3E}">
        <p14:creationId xmlns:p14="http://schemas.microsoft.com/office/powerpoint/2010/main" val="10944147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3555EBD-F5B7-45CF-8581-305232F44C48}"/>
              </a:ext>
            </a:extLst>
          </p:cNvPr>
          <p:cNvSpPr>
            <a:spLocks noGrp="1"/>
          </p:cNvSpPr>
          <p:nvPr>
            <p:ph type="title"/>
          </p:nvPr>
        </p:nvSpPr>
        <p:spPr/>
        <p:txBody>
          <a:bodyPr/>
          <a:lstStyle/>
          <a:p>
            <a:r>
              <a:rPr lang="en-US" b="1" i="1" dirty="0"/>
              <a:t>Question:</a:t>
            </a:r>
          </a:p>
        </p:txBody>
      </p:sp>
      <p:sp>
        <p:nvSpPr>
          <p:cNvPr id="3" name="Content Placeholder 2">
            <a:extLst>
              <a:ext uri="{FF2B5EF4-FFF2-40B4-BE49-F238E27FC236}">
                <a16:creationId xmlns:a16="http://schemas.microsoft.com/office/drawing/2014/main" xmlns="" id="{EB0A4761-E7D7-4A84-849D-08D3DFD26305}"/>
              </a:ext>
            </a:extLst>
          </p:cNvPr>
          <p:cNvSpPr>
            <a:spLocks noGrp="1"/>
          </p:cNvSpPr>
          <p:nvPr>
            <p:ph idx="1"/>
          </p:nvPr>
        </p:nvSpPr>
        <p:spPr>
          <a:xfrm>
            <a:off x="677334" y="2160589"/>
            <a:ext cx="7517479" cy="3880773"/>
          </a:xfrm>
        </p:spPr>
        <p:txBody>
          <a:bodyPr>
            <a:normAutofit/>
          </a:bodyPr>
          <a:lstStyle/>
          <a:p>
            <a:r>
              <a:rPr lang="en-US" sz="3200" dirty="0"/>
              <a:t>What is the </a:t>
            </a:r>
            <a:r>
              <a:rPr lang="en-US" sz="3200" b="1" dirty="0">
                <a:solidFill>
                  <a:srgbClr val="FF0000"/>
                </a:solidFill>
              </a:rPr>
              <a:t>specific time frame </a:t>
            </a:r>
            <a:r>
              <a:rPr lang="en-US" sz="3200" dirty="0">
                <a:solidFill>
                  <a:schemeClr val="tx1"/>
                </a:solidFill>
              </a:rPr>
              <a:t>following the chapter 7 petition for </a:t>
            </a:r>
            <a:r>
              <a:rPr lang="en-US" sz="3200" dirty="0"/>
              <a:t>the United States Trustee to set the meeting of creditors?</a:t>
            </a:r>
          </a:p>
        </p:txBody>
      </p:sp>
    </p:spTree>
    <p:extLst>
      <p:ext uri="{BB962C8B-B14F-4D97-AF65-F5344CB8AC3E}">
        <p14:creationId xmlns:p14="http://schemas.microsoft.com/office/powerpoint/2010/main" val="35482592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C0C1E21-5FAF-4358-A696-4B0B58C0B36F}"/>
              </a:ext>
            </a:extLst>
          </p:cNvPr>
          <p:cNvSpPr>
            <a:spLocks noGrp="1"/>
          </p:cNvSpPr>
          <p:nvPr>
            <p:ph type="title"/>
          </p:nvPr>
        </p:nvSpPr>
        <p:spPr>
          <a:xfrm>
            <a:off x="677334" y="584433"/>
            <a:ext cx="8596668" cy="1320800"/>
          </a:xfrm>
        </p:spPr>
        <p:txBody>
          <a:bodyPr>
            <a:normAutofit/>
          </a:bodyPr>
          <a:lstStyle/>
          <a:p>
            <a:r>
              <a:rPr lang="en-US" b="1" i="1" dirty="0"/>
              <a:t>Answer:</a:t>
            </a:r>
          </a:p>
        </p:txBody>
      </p:sp>
      <p:sp>
        <p:nvSpPr>
          <p:cNvPr id="3" name="Content Placeholder 2">
            <a:extLst>
              <a:ext uri="{FF2B5EF4-FFF2-40B4-BE49-F238E27FC236}">
                <a16:creationId xmlns:a16="http://schemas.microsoft.com/office/drawing/2014/main" xmlns="" id="{0D76B181-A68E-4853-A280-86C88EC5AB84}"/>
              </a:ext>
            </a:extLst>
          </p:cNvPr>
          <p:cNvSpPr>
            <a:spLocks noGrp="1"/>
          </p:cNvSpPr>
          <p:nvPr>
            <p:ph idx="1"/>
          </p:nvPr>
        </p:nvSpPr>
        <p:spPr>
          <a:xfrm>
            <a:off x="677334" y="1595231"/>
            <a:ext cx="8596668" cy="4446132"/>
          </a:xfrm>
        </p:spPr>
        <p:txBody>
          <a:bodyPr>
            <a:normAutofit/>
          </a:bodyPr>
          <a:lstStyle/>
          <a:p>
            <a:r>
              <a:rPr lang="en-US" sz="2000" dirty="0"/>
              <a:t>“Within a reasonable time…” 11 U.S.C. § 341(a)</a:t>
            </a:r>
          </a:p>
          <a:p>
            <a:r>
              <a:rPr lang="en-US" sz="2000" dirty="0"/>
              <a:t>FRBP 2003(a)</a:t>
            </a:r>
          </a:p>
          <a:p>
            <a:pPr lvl="1"/>
            <a:r>
              <a:rPr lang="en-US" sz="1800" dirty="0"/>
              <a:t>Between </a:t>
            </a:r>
            <a:r>
              <a:rPr lang="en-US" sz="1800" b="1" dirty="0"/>
              <a:t>21 and 40 days </a:t>
            </a:r>
            <a:r>
              <a:rPr lang="en-US" sz="1800" dirty="0"/>
              <a:t>after the petition date.</a:t>
            </a:r>
          </a:p>
          <a:p>
            <a:pPr lvl="1"/>
            <a:r>
              <a:rPr lang="en-US" sz="1800" dirty="0"/>
              <a:t>But, that can be extended to within 60 days of the petition date if the meeting is to be held at a place not regularly staffed by UST personnel</a:t>
            </a:r>
          </a:p>
          <a:p>
            <a:r>
              <a:rPr lang="en-US" sz="2000" dirty="0"/>
              <a:t>Different rules for other types of cases:</a:t>
            </a:r>
          </a:p>
          <a:p>
            <a:pPr lvl="1"/>
            <a:r>
              <a:rPr lang="en-US" sz="1800" dirty="0"/>
              <a:t>Chapter 11: 21-40 days after the petition date</a:t>
            </a:r>
          </a:p>
          <a:p>
            <a:pPr lvl="1"/>
            <a:r>
              <a:rPr lang="en-US" sz="1800" dirty="0"/>
              <a:t>Chapter 12: 21-35 days after the petition date</a:t>
            </a:r>
          </a:p>
          <a:p>
            <a:pPr lvl="1"/>
            <a:r>
              <a:rPr lang="en-US" sz="1800" dirty="0"/>
              <a:t>Chapter 13: 21-50 days after the petition date</a:t>
            </a:r>
          </a:p>
          <a:p>
            <a:pPr lvl="1"/>
            <a:endParaRPr lang="en-US" sz="3000" dirty="0"/>
          </a:p>
        </p:txBody>
      </p:sp>
    </p:spTree>
    <p:extLst>
      <p:ext uri="{BB962C8B-B14F-4D97-AF65-F5344CB8AC3E}">
        <p14:creationId xmlns:p14="http://schemas.microsoft.com/office/powerpoint/2010/main" val="3493504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3D02A1B-25AA-40DE-8D44-F6DEFAA7725E}"/>
              </a:ext>
            </a:extLst>
          </p:cNvPr>
          <p:cNvSpPr>
            <a:spLocks noGrp="1"/>
          </p:cNvSpPr>
          <p:nvPr>
            <p:ph type="title"/>
          </p:nvPr>
        </p:nvSpPr>
        <p:spPr/>
        <p:txBody>
          <a:bodyPr>
            <a:normAutofit/>
          </a:bodyPr>
          <a:lstStyle/>
          <a:p>
            <a:r>
              <a:rPr lang="en-US" b="1" i="1" dirty="0"/>
              <a:t>Question:</a:t>
            </a:r>
          </a:p>
        </p:txBody>
      </p:sp>
      <p:sp>
        <p:nvSpPr>
          <p:cNvPr id="3" name="Content Placeholder 2">
            <a:extLst>
              <a:ext uri="{FF2B5EF4-FFF2-40B4-BE49-F238E27FC236}">
                <a16:creationId xmlns:a16="http://schemas.microsoft.com/office/drawing/2014/main" xmlns="" id="{340057C1-90EE-4587-82B0-5C15A1D949D9}"/>
              </a:ext>
            </a:extLst>
          </p:cNvPr>
          <p:cNvSpPr>
            <a:spLocks noGrp="1"/>
          </p:cNvSpPr>
          <p:nvPr>
            <p:ph idx="1"/>
          </p:nvPr>
        </p:nvSpPr>
        <p:spPr/>
        <p:txBody>
          <a:bodyPr>
            <a:normAutofit/>
          </a:bodyPr>
          <a:lstStyle/>
          <a:p>
            <a:endParaRPr lang="en-US" sz="1600" dirty="0"/>
          </a:p>
          <a:p>
            <a:r>
              <a:rPr lang="en-US" sz="3600" dirty="0"/>
              <a:t>Once the petition, schedules and SOFA are filed, all the debtor has to do is show up at the 341 meeting</a:t>
            </a:r>
          </a:p>
        </p:txBody>
      </p:sp>
      <p:sp>
        <p:nvSpPr>
          <p:cNvPr id="4" name="TextBox 3">
            <a:extLst>
              <a:ext uri="{FF2B5EF4-FFF2-40B4-BE49-F238E27FC236}">
                <a16:creationId xmlns:a16="http://schemas.microsoft.com/office/drawing/2014/main" xmlns="" id="{B27FAC2D-7255-46AB-A049-E482185C6278}"/>
              </a:ext>
            </a:extLst>
          </p:cNvPr>
          <p:cNvSpPr txBox="1"/>
          <p:nvPr/>
        </p:nvSpPr>
        <p:spPr>
          <a:xfrm>
            <a:off x="2812774" y="1611244"/>
            <a:ext cx="4547152" cy="769441"/>
          </a:xfrm>
          <a:prstGeom prst="rect">
            <a:avLst/>
          </a:prstGeom>
          <a:noFill/>
        </p:spPr>
        <p:txBody>
          <a:bodyPr wrap="square" rtlCol="0">
            <a:spAutoFit/>
          </a:bodyPr>
          <a:lstStyle/>
          <a:p>
            <a:pPr algn="ctr"/>
            <a:r>
              <a:rPr lang="en-US" sz="4400" b="1" i="1" dirty="0">
                <a:solidFill>
                  <a:srgbClr val="FF0000"/>
                </a:solidFill>
              </a:rPr>
              <a:t>True or False?</a:t>
            </a:r>
            <a:endParaRPr lang="en-US" b="1" i="1" dirty="0">
              <a:solidFill>
                <a:srgbClr val="FF0000"/>
              </a:solidFill>
            </a:endParaRPr>
          </a:p>
        </p:txBody>
      </p:sp>
    </p:spTree>
    <p:extLst>
      <p:ext uri="{BB962C8B-B14F-4D97-AF65-F5344CB8AC3E}">
        <p14:creationId xmlns:p14="http://schemas.microsoft.com/office/powerpoint/2010/main" val="41098629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C4B5FF80-31C4-4806-AE6B-45905C4BAEEC}"/>
              </a:ext>
            </a:extLst>
          </p:cNvPr>
          <p:cNvSpPr>
            <a:spLocks noGrp="1"/>
          </p:cNvSpPr>
          <p:nvPr>
            <p:ph idx="1"/>
          </p:nvPr>
        </p:nvSpPr>
        <p:spPr>
          <a:xfrm>
            <a:off x="677334" y="1923223"/>
            <a:ext cx="8596668" cy="4118140"/>
          </a:xfrm>
        </p:spPr>
        <p:txBody>
          <a:bodyPr>
            <a:normAutofit fontScale="92500" lnSpcReduction="20000"/>
          </a:bodyPr>
          <a:lstStyle/>
          <a:p>
            <a:r>
              <a:rPr lang="en-US" sz="2800" dirty="0"/>
              <a:t>False!</a:t>
            </a:r>
          </a:p>
          <a:p>
            <a:r>
              <a:rPr lang="en-US" sz="2800" dirty="0"/>
              <a:t>The debtor must also:</a:t>
            </a:r>
          </a:p>
          <a:p>
            <a:pPr lvl="1"/>
            <a:r>
              <a:rPr lang="en-US" sz="2600" dirty="0"/>
              <a:t>Perform all of its other duties under 521 of the Code</a:t>
            </a:r>
          </a:p>
          <a:p>
            <a:pPr lvl="1"/>
            <a:r>
              <a:rPr lang="en-US" sz="2600" dirty="0">
                <a:solidFill>
                  <a:srgbClr val="FF0000"/>
                </a:solidFill>
              </a:rPr>
              <a:t>Cooperate with the trustee </a:t>
            </a:r>
            <a:r>
              <a:rPr lang="en-US" sz="2600" dirty="0"/>
              <a:t>in the administration of the case, the preparation of an inventory, and the examination of proofs of claim. FRBP 4002(a)(4).</a:t>
            </a:r>
          </a:p>
          <a:p>
            <a:pPr lvl="1"/>
            <a:r>
              <a:rPr lang="en-US" sz="2600" dirty="0"/>
              <a:t>Perhaps most importantly for creditors, “</a:t>
            </a:r>
            <a:r>
              <a:rPr lang="en-US" sz="2600" dirty="0">
                <a:solidFill>
                  <a:srgbClr val="FF0000"/>
                </a:solidFill>
              </a:rPr>
              <a:t>surrender to the trustee all property of the estate and any recorded information, including books, documents, records, and papers, relating to the property of the estate</a:t>
            </a:r>
            <a:r>
              <a:rPr lang="en-US" sz="2600" dirty="0"/>
              <a:t>…” 11 U.S.C. § 521(a)(4)</a:t>
            </a:r>
          </a:p>
          <a:p>
            <a:endParaRPr lang="en-US" sz="1600" dirty="0"/>
          </a:p>
        </p:txBody>
      </p:sp>
      <p:sp>
        <p:nvSpPr>
          <p:cNvPr id="6" name="Title 1">
            <a:extLst>
              <a:ext uri="{FF2B5EF4-FFF2-40B4-BE49-F238E27FC236}">
                <a16:creationId xmlns:a16="http://schemas.microsoft.com/office/drawing/2014/main" xmlns="" id="{463A0D0B-0602-4268-8483-3A1D7599D218}"/>
              </a:ext>
            </a:extLst>
          </p:cNvPr>
          <p:cNvSpPr txBox="1">
            <a:spLocks/>
          </p:cNvSpPr>
          <p:nvPr/>
        </p:nvSpPr>
        <p:spPr>
          <a:xfrm>
            <a:off x="829734" y="762000"/>
            <a:ext cx="8596668" cy="132080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b="1" i="1"/>
              <a:t>Answer:</a:t>
            </a:r>
            <a:endParaRPr lang="en-US" b="1" i="1" dirty="0"/>
          </a:p>
        </p:txBody>
      </p:sp>
    </p:spTree>
    <p:extLst>
      <p:ext uri="{BB962C8B-B14F-4D97-AF65-F5344CB8AC3E}">
        <p14:creationId xmlns:p14="http://schemas.microsoft.com/office/powerpoint/2010/main" val="5337030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3555EBD-F5B7-45CF-8581-305232F44C48}"/>
              </a:ext>
            </a:extLst>
          </p:cNvPr>
          <p:cNvSpPr>
            <a:spLocks noGrp="1"/>
          </p:cNvSpPr>
          <p:nvPr>
            <p:ph type="title"/>
          </p:nvPr>
        </p:nvSpPr>
        <p:spPr/>
        <p:txBody>
          <a:bodyPr/>
          <a:lstStyle/>
          <a:p>
            <a:r>
              <a:rPr lang="en-US" b="1" i="1" dirty="0"/>
              <a:t>Question:</a:t>
            </a:r>
          </a:p>
        </p:txBody>
      </p:sp>
      <p:sp>
        <p:nvSpPr>
          <p:cNvPr id="3" name="Content Placeholder 2">
            <a:extLst>
              <a:ext uri="{FF2B5EF4-FFF2-40B4-BE49-F238E27FC236}">
                <a16:creationId xmlns:a16="http://schemas.microsoft.com/office/drawing/2014/main" xmlns="" id="{EB0A4761-E7D7-4A84-849D-08D3DFD26305}"/>
              </a:ext>
            </a:extLst>
          </p:cNvPr>
          <p:cNvSpPr>
            <a:spLocks noGrp="1"/>
          </p:cNvSpPr>
          <p:nvPr>
            <p:ph idx="1"/>
          </p:nvPr>
        </p:nvSpPr>
        <p:spPr>
          <a:xfrm>
            <a:off x="677334" y="2160589"/>
            <a:ext cx="7517479" cy="3880773"/>
          </a:xfrm>
        </p:spPr>
        <p:txBody>
          <a:bodyPr>
            <a:normAutofit/>
          </a:bodyPr>
          <a:lstStyle/>
          <a:p>
            <a:r>
              <a:rPr lang="en-US" sz="3200" dirty="0"/>
              <a:t>Name two items all debtors must bring with them to the 341 meeting.</a:t>
            </a:r>
          </a:p>
        </p:txBody>
      </p:sp>
    </p:spTree>
    <p:extLst>
      <p:ext uri="{BB962C8B-B14F-4D97-AF65-F5344CB8AC3E}">
        <p14:creationId xmlns:p14="http://schemas.microsoft.com/office/powerpoint/2010/main" val="11998136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C0C1E21-5FAF-4358-A696-4B0B58C0B36F}"/>
              </a:ext>
            </a:extLst>
          </p:cNvPr>
          <p:cNvSpPr>
            <a:spLocks noGrp="1"/>
          </p:cNvSpPr>
          <p:nvPr>
            <p:ph type="title"/>
          </p:nvPr>
        </p:nvSpPr>
        <p:spPr>
          <a:xfrm>
            <a:off x="677334" y="584433"/>
            <a:ext cx="8596668" cy="1320800"/>
          </a:xfrm>
        </p:spPr>
        <p:txBody>
          <a:bodyPr>
            <a:normAutofit/>
          </a:bodyPr>
          <a:lstStyle/>
          <a:p>
            <a:r>
              <a:rPr lang="en-US" b="1" i="1" dirty="0"/>
              <a:t>Answer:</a:t>
            </a:r>
          </a:p>
        </p:txBody>
      </p:sp>
      <p:sp>
        <p:nvSpPr>
          <p:cNvPr id="3" name="Content Placeholder 2">
            <a:extLst>
              <a:ext uri="{FF2B5EF4-FFF2-40B4-BE49-F238E27FC236}">
                <a16:creationId xmlns:a16="http://schemas.microsoft.com/office/drawing/2014/main" xmlns="" id="{0D76B181-A68E-4853-A280-86C88EC5AB84}"/>
              </a:ext>
            </a:extLst>
          </p:cNvPr>
          <p:cNvSpPr>
            <a:spLocks noGrp="1"/>
          </p:cNvSpPr>
          <p:nvPr>
            <p:ph idx="1"/>
          </p:nvPr>
        </p:nvSpPr>
        <p:spPr>
          <a:xfrm>
            <a:off x="677334" y="1595231"/>
            <a:ext cx="8596668" cy="4446132"/>
          </a:xfrm>
        </p:spPr>
        <p:txBody>
          <a:bodyPr>
            <a:normAutofit/>
          </a:bodyPr>
          <a:lstStyle/>
          <a:p>
            <a:r>
              <a:rPr lang="en-US" sz="2800" dirty="0"/>
              <a:t>All debtors must bring with them:</a:t>
            </a:r>
          </a:p>
          <a:p>
            <a:pPr lvl="1"/>
            <a:r>
              <a:rPr lang="en-US" sz="2400" dirty="0"/>
              <a:t>Identification – usually a driver’s license</a:t>
            </a:r>
          </a:p>
          <a:p>
            <a:pPr lvl="1"/>
            <a:r>
              <a:rPr lang="en-US" sz="2400" dirty="0"/>
              <a:t>Proof of social security number – usually a social security card</a:t>
            </a:r>
          </a:p>
          <a:p>
            <a:r>
              <a:rPr lang="en-US" sz="2800" dirty="0"/>
              <a:t>Alternative documents may be acceptable</a:t>
            </a:r>
          </a:p>
          <a:p>
            <a:pPr lvl="1"/>
            <a:r>
              <a:rPr lang="en-US" sz="2000" dirty="0"/>
              <a:t>Check in advance with your trustee to ensure the alternative documents you want to bring will be sufficient</a:t>
            </a:r>
          </a:p>
          <a:p>
            <a:pPr lvl="1"/>
            <a:endParaRPr lang="en-US" sz="3600" dirty="0"/>
          </a:p>
        </p:txBody>
      </p:sp>
    </p:spTree>
    <p:extLst>
      <p:ext uri="{BB962C8B-B14F-4D97-AF65-F5344CB8AC3E}">
        <p14:creationId xmlns:p14="http://schemas.microsoft.com/office/powerpoint/2010/main" val="28781594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AE296E0-529A-4B4B-9FCE-CF0E50852984}"/>
              </a:ext>
            </a:extLst>
          </p:cNvPr>
          <p:cNvSpPr>
            <a:spLocks noGrp="1"/>
          </p:cNvSpPr>
          <p:nvPr>
            <p:ph type="title"/>
          </p:nvPr>
        </p:nvSpPr>
        <p:spPr/>
        <p:txBody>
          <a:bodyPr/>
          <a:lstStyle/>
          <a:p>
            <a:r>
              <a:rPr lang="en-US" b="1" i="1" dirty="0"/>
              <a:t>Question</a:t>
            </a:r>
            <a:r>
              <a:rPr lang="en-US" dirty="0"/>
              <a:t>:</a:t>
            </a:r>
          </a:p>
        </p:txBody>
      </p:sp>
      <p:sp>
        <p:nvSpPr>
          <p:cNvPr id="3" name="Content Placeholder 2">
            <a:extLst>
              <a:ext uri="{FF2B5EF4-FFF2-40B4-BE49-F238E27FC236}">
                <a16:creationId xmlns:a16="http://schemas.microsoft.com/office/drawing/2014/main" xmlns="" id="{D69B05EE-1E7D-4869-B115-8E2007DB5952}"/>
              </a:ext>
            </a:extLst>
          </p:cNvPr>
          <p:cNvSpPr>
            <a:spLocks noGrp="1"/>
          </p:cNvSpPr>
          <p:nvPr>
            <p:ph idx="1"/>
          </p:nvPr>
        </p:nvSpPr>
        <p:spPr/>
        <p:txBody>
          <a:bodyPr>
            <a:normAutofit/>
          </a:bodyPr>
          <a:lstStyle/>
          <a:p>
            <a:r>
              <a:rPr lang="en-US" sz="4400" dirty="0"/>
              <a:t>Name the one scenario in which a 341 meeting is </a:t>
            </a:r>
            <a:r>
              <a:rPr lang="en-US" sz="4400" b="1" i="1" dirty="0">
                <a:solidFill>
                  <a:srgbClr val="FF0000"/>
                </a:solidFill>
              </a:rPr>
              <a:t>not required.</a:t>
            </a:r>
          </a:p>
        </p:txBody>
      </p:sp>
    </p:spTree>
    <p:extLst>
      <p:ext uri="{BB962C8B-B14F-4D97-AF65-F5344CB8AC3E}">
        <p14:creationId xmlns:p14="http://schemas.microsoft.com/office/powerpoint/2010/main" val="2702639503"/>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183</TotalTime>
  <Words>1503</Words>
  <Application>Microsoft Office PowerPoint</Application>
  <PresentationFormat>Custom</PresentationFormat>
  <Paragraphs>146</Paragraphs>
  <Slides>29</Slides>
  <Notes>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Facet</vt:lpstr>
      <vt:lpstr>Chapter 7 Best Practices: 341 Meetings</vt:lpstr>
      <vt:lpstr>Why is the 341 so important?</vt:lpstr>
      <vt:lpstr>Question:</vt:lpstr>
      <vt:lpstr>Answer:</vt:lpstr>
      <vt:lpstr>Question:</vt:lpstr>
      <vt:lpstr>PowerPoint Presentation</vt:lpstr>
      <vt:lpstr>Question:</vt:lpstr>
      <vt:lpstr>Answer:</vt:lpstr>
      <vt:lpstr>Question:</vt:lpstr>
      <vt:lpstr>Answer:</vt:lpstr>
      <vt:lpstr>Question:</vt:lpstr>
      <vt:lpstr>Answer:</vt:lpstr>
      <vt:lpstr>Question:</vt:lpstr>
      <vt:lpstr>Answer:</vt:lpstr>
      <vt:lpstr>Question:</vt:lpstr>
      <vt:lpstr>Answer:</vt:lpstr>
      <vt:lpstr>Question:</vt:lpstr>
      <vt:lpstr>Answer:</vt:lpstr>
      <vt:lpstr>Question:</vt:lpstr>
      <vt:lpstr>PowerPoint Presentation</vt:lpstr>
      <vt:lpstr>Question:</vt:lpstr>
      <vt:lpstr>Answer:</vt:lpstr>
      <vt:lpstr>Question:</vt:lpstr>
      <vt:lpstr>PowerPoint Presentation</vt:lpstr>
      <vt:lpstr>Question:</vt:lpstr>
      <vt:lpstr>PowerPoint Presentation</vt:lpstr>
      <vt:lpstr>Question:</vt:lpstr>
      <vt:lpstr>PowerPoint Presentation</vt:lpstr>
      <vt:lpstr>Key Takeaways: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7 Best Practices: 341 Meetings Edition</dc:title>
  <dc:creator>Chris Murray</dc:creator>
  <cp:lastModifiedBy>elizabethfreeman</cp:lastModifiedBy>
  <cp:revision>22</cp:revision>
  <dcterms:created xsi:type="dcterms:W3CDTF">2018-05-05T18:54:13Z</dcterms:created>
  <dcterms:modified xsi:type="dcterms:W3CDTF">2018-05-08T15:30:28Z</dcterms:modified>
</cp:coreProperties>
</file>