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61" r:id="rId7"/>
    <p:sldId id="257" r:id="rId8"/>
    <p:sldId id="288" r:id="rId9"/>
    <p:sldId id="264" r:id="rId10"/>
    <p:sldId id="265" r:id="rId11"/>
    <p:sldId id="266" r:id="rId12"/>
    <p:sldId id="268" r:id="rId13"/>
    <p:sldId id="269" r:id="rId14"/>
    <p:sldId id="271" r:id="rId15"/>
    <p:sldId id="270" r:id="rId16"/>
    <p:sldId id="289" r:id="rId17"/>
    <p:sldId id="291" r:id="rId18"/>
    <p:sldId id="292" r:id="rId19"/>
    <p:sldId id="293" r:id="rId20"/>
    <p:sldId id="279" r:id="rId21"/>
    <p:sldId id="294" r:id="rId22"/>
    <p:sldId id="295" r:id="rId23"/>
    <p:sldId id="296" r:id="rId24"/>
    <p:sldId id="297" r:id="rId25"/>
    <p:sldId id="267" r:id="rId26"/>
    <p:sldId id="281" r:id="rId27"/>
    <p:sldId id="278" r:id="rId28"/>
    <p:sldId id="272" r:id="rId29"/>
    <p:sldId id="277" r:id="rId30"/>
    <p:sldId id="283" r:id="rId31"/>
    <p:sldId id="298" r:id="rId32"/>
    <p:sldId id="263" r:id="rId33"/>
    <p:sldId id="276" r:id="rId34"/>
    <p:sldId id="275" r:id="rId35"/>
    <p:sldId id="273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7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-278" y="-62"/>
      </p:cViewPr>
      <p:guideLst>
        <p:guide orient="horz" pos="387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etails003.tif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6" b="15704"/>
          <a:stretch/>
        </p:blipFill>
        <p:spPr>
          <a:xfrm>
            <a:off x="777240" y="0"/>
            <a:ext cx="7528560" cy="3047999"/>
          </a:xfrm>
          <a:prstGeom prst="rect">
            <a:avLst/>
          </a:prstGeom>
        </p:spPr>
      </p:pic>
      <p:pic>
        <p:nvPicPr>
          <p:cNvPr id="9" name="Picture 8" descr="ABI LOGO Blac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15190"/>
            <a:ext cx="7482840" cy="75632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1416348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4464348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32201" y="3048723"/>
            <a:ext cx="5424010" cy="69817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799"/>
            <a:ext cx="6074871" cy="4589243"/>
          </a:xfrm>
        </p:spPr>
        <p:txBody>
          <a:bodyPr vert="eaVert" anchor="t" anchorCtr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841" y="6212796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BI LOGO 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1" i="0" cap="all"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BI LOGO 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7465"/>
            <a:ext cx="3657600" cy="3260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7465"/>
            <a:ext cx="3657600" cy="3260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BI LOGO 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586628"/>
            <a:ext cx="7543801" cy="6832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9950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Helvetica Neue Black Condensed"/>
                <a:cs typeface="Helvetica Neue Black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999" y="2534000"/>
            <a:ext cx="3657600" cy="3008701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9950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Helvetica Neue Black Condensed"/>
                <a:cs typeface="Helvetica Neue Black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199" y="2534000"/>
            <a:ext cx="3657600" cy="3008701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5803021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634798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634798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BI LOGO 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BI LOGO 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BI LOGO 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8" y="5670780"/>
            <a:ext cx="1387181" cy="421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568476"/>
            <a:ext cx="7543801" cy="710322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1822317"/>
            <a:ext cx="4594934" cy="346904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822317"/>
            <a:ext cx="2673657" cy="346904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581400" y="1980343"/>
            <a:ext cx="1588" cy="315941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8" y="631033"/>
            <a:ext cx="7543801" cy="6300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77996"/>
            <a:ext cx="7543800" cy="25931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j-ea"/>
          <a:cs typeface="Helvetica Neue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2555964"/>
            <a:ext cx="7543800" cy="1524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bg1"/>
                </a:solidFill>
              </a:rPr>
              <a:t>Bill on </a:t>
            </a:r>
            <a:r>
              <a:rPr lang="en-US" dirty="0" smtClean="0"/>
              <a:t>Bankruptcy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0" y="3749039"/>
            <a:ext cx="7543800" cy="990600"/>
          </a:xfrm>
        </p:spPr>
        <p:txBody>
          <a:bodyPr>
            <a:no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500" b="1" dirty="0"/>
              <a:t>Circuit Splits Galore: How to Fix ’</a:t>
            </a:r>
            <a:r>
              <a:rPr lang="en-US" sz="3500" b="1" dirty="0" err="1"/>
              <a:t>Em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0842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Sixth Circuit Splits with Third on Substantial Contribution in Chapter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Mediofactoring</a:t>
            </a:r>
            <a:r>
              <a:rPr lang="en-US" i="1" dirty="0"/>
              <a:t> v. McDermott</a:t>
            </a:r>
            <a:r>
              <a:rPr lang="en-US" dirty="0"/>
              <a:t> (</a:t>
            </a:r>
            <a:r>
              <a:rPr lang="en-US" i="1" dirty="0"/>
              <a:t>In re Connolly North America LLC</a:t>
            </a:r>
            <a:r>
              <a:rPr lang="en-US" dirty="0"/>
              <a:t>), 802 F.3d 810 (6th Cir. Sept. 21, 2015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742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Ninth Circuit BAP Splits with Three Circuits on </a:t>
            </a:r>
            <a:r>
              <a:rPr lang="en-US" sz="2400" dirty="0" err="1"/>
              <a:t>Dischargeablity</a:t>
            </a:r>
            <a:r>
              <a:rPr lang="en-US" sz="2400" dirty="0"/>
              <a:t> of Tax Debts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U.S. v. Martin (In re Martin)</a:t>
            </a:r>
            <a:r>
              <a:rPr lang="en-US" dirty="0"/>
              <a:t>, 542 B.R. 479</a:t>
            </a:r>
            <a:r>
              <a:rPr lang="en-US" dirty="0" smtClean="0"/>
              <a:t> </a:t>
            </a:r>
            <a:r>
              <a:rPr lang="en-US" dirty="0"/>
              <a:t>(B.A.P. 9th Cir. Dec. 17,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11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78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Suit in Violation of the Stay Must Be Dismissed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Cox v. Specialty Vehicle Solutions LLC</a:t>
            </a:r>
            <a:r>
              <a:rPr lang="en-US" dirty="0"/>
              <a:t>, 15-80 (E.D. Ky. Nov. 18,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19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61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Florida Bankruptcy Judge Splits with Seventh Circuit on Attorney/Client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Stickle</a:t>
            </a:r>
            <a:r>
              <a:rPr lang="en-US" dirty="0"/>
              <a:t>, 14-19551 </a:t>
            </a:r>
            <a:r>
              <a:rPr lang="en-US" dirty="0" smtClean="0"/>
              <a:t>(</a:t>
            </a:r>
            <a:r>
              <a:rPr lang="en-US" dirty="0" err="1" smtClean="0"/>
              <a:t>Bankr</a:t>
            </a:r>
            <a:r>
              <a:rPr lang="en-US" dirty="0" smtClean="0"/>
              <a:t>. S.D</a:t>
            </a:r>
            <a:r>
              <a:rPr lang="en-US" dirty="0"/>
              <a:t>. Fla. Feb. 2,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69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69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Courts Spilt on Offsetting Government’s Non-Tax Claim Against a Tax Refund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Dept. of Agriculture v. Addison (In re Addison)</a:t>
            </a:r>
            <a:r>
              <a:rPr lang="en-US" dirty="0"/>
              <a:t>, 15-cv-041 (W.D. Va. Jan. 19,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71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679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Courts Split on Whether Surrender Entails Waiver of Defenses to Foreclosure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</a:t>
            </a:r>
            <a:r>
              <a:rPr lang="en-US" i="1" dirty="0" err="1"/>
              <a:t>Elkouby</a:t>
            </a:r>
            <a:r>
              <a:rPr lang="en-US" dirty="0"/>
              <a:t>, 14-23934 (</a:t>
            </a:r>
            <a:r>
              <a:rPr lang="en-US" dirty="0" err="1"/>
              <a:t>Bankr</a:t>
            </a:r>
            <a:r>
              <a:rPr lang="en-US" dirty="0"/>
              <a:t>. S.D. Fla. Feb. 29, 2016</a:t>
            </a:r>
            <a:r>
              <a:rPr lang="en-US" dirty="0" smtClean="0"/>
              <a:t>); and </a:t>
            </a:r>
            <a:r>
              <a:rPr lang="en-US" i="1" dirty="0" err="1"/>
              <a:t>Failla</a:t>
            </a:r>
            <a:r>
              <a:rPr lang="en-US" i="1" dirty="0"/>
              <a:t> v. </a:t>
            </a:r>
            <a:r>
              <a:rPr lang="en-US" i="1" dirty="0" err="1"/>
              <a:t>CitiBank</a:t>
            </a:r>
            <a:r>
              <a:rPr lang="en-US" i="1" dirty="0"/>
              <a:t> NA</a:t>
            </a:r>
            <a:r>
              <a:rPr lang="en-US" dirty="0"/>
              <a:t>, 542 B.R. 606</a:t>
            </a:r>
            <a:r>
              <a:rPr lang="en-US" dirty="0" smtClean="0"/>
              <a:t> </a:t>
            </a:r>
            <a:r>
              <a:rPr lang="en-US" dirty="0"/>
              <a:t>(S.D. Fla. Nov. 23,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65 and 67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8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1896"/>
            <a:ext cx="7543800" cy="2593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If Splits are the </a:t>
            </a:r>
            <a:r>
              <a:rPr lang="en-US" sz="4800" dirty="0"/>
              <a:t>P</a:t>
            </a:r>
            <a:r>
              <a:rPr lang="en-US" sz="4800" dirty="0" smtClean="0"/>
              <a:t>roblem, How to Fix ‘</a:t>
            </a:r>
            <a:r>
              <a:rPr lang="en-US" sz="4800" dirty="0" err="1"/>
              <a:t>E</a:t>
            </a:r>
            <a:r>
              <a:rPr lang="en-US" sz="4800" dirty="0" err="1" smtClean="0"/>
              <a:t>m</a:t>
            </a:r>
            <a:r>
              <a:rPr lang="en-US" sz="4800" dirty="0" smtClean="0"/>
              <a:t>: </a:t>
            </a:r>
          </a:p>
          <a:p>
            <a:pPr marL="0" indent="0" algn="ctr">
              <a:buNone/>
            </a:pPr>
            <a:r>
              <a:rPr lang="en-US" sz="4800" dirty="0" smtClean="0"/>
              <a:t>BAPs for Everyone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228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31896"/>
            <a:ext cx="7543800" cy="2593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Best Way to Improve Bankruptcy Law: Get Circuit Courts Out of the Business</a:t>
            </a:r>
          </a:p>
        </p:txBody>
      </p:sp>
    </p:spTree>
    <p:extLst>
      <p:ext uri="{BB962C8B-B14F-4D97-AF65-F5344CB8AC3E}">
        <p14:creationId xmlns:p14="http://schemas.microsoft.com/office/powerpoint/2010/main" val="3497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Ninth Circuit Makes Glaring Error in Chapter 11 </a:t>
            </a:r>
            <a:r>
              <a:rPr lang="en-US" sz="2400" dirty="0" err="1"/>
              <a:t>Cramdown</a:t>
            </a:r>
            <a:r>
              <a:rPr lang="en-US" sz="2400" dirty="0"/>
              <a:t>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/>
              <a:t>First Southern National Bank v. </a:t>
            </a:r>
            <a:r>
              <a:rPr lang="en-US" i="1" dirty="0" err="1"/>
              <a:t>Sunnyslope</a:t>
            </a:r>
            <a:r>
              <a:rPr lang="en-US" i="1" dirty="0"/>
              <a:t> Housing LP (In re </a:t>
            </a:r>
            <a:r>
              <a:rPr lang="en-US" i="1" dirty="0" err="1"/>
              <a:t>Sunnyslope</a:t>
            </a:r>
            <a:r>
              <a:rPr lang="en-US" i="1" dirty="0"/>
              <a:t> Housing LP)</a:t>
            </a:r>
            <a:r>
              <a:rPr lang="en-US" dirty="0"/>
              <a:t>, 12-17241 (9th Cir. April 8, 2016).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New Case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030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Second Circuit Closes Loopholes in ‘Safe Harbor’ to Protect Selling LBO Shareholders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Note Holders v. Large Private Beneficial Owners (In re Tribune Co.)</a:t>
            </a:r>
            <a:r>
              <a:rPr lang="en-US" dirty="0"/>
              <a:t>, 13-3992 (March 24, 2016).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30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34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499622"/>
            <a:ext cx="7543801" cy="1414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8" y="659878"/>
            <a:ext cx="7543801" cy="47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Enough Splits. Now for Something Entirely </a:t>
            </a:r>
            <a:r>
              <a:rPr lang="en-US" sz="2800" dirty="0" err="1" smtClean="0"/>
              <a:t>differnt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1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68396"/>
            <a:ext cx="7543800" cy="259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Inflation is so last year. Deflation is the threat.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356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30296"/>
            <a:ext cx="7543800" cy="259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When will the next recession begin? Ask China’s Xi Jinping.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51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315996"/>
            <a:ext cx="7543800" cy="259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Coal died of a self-inflicted wound. Will other carbon energy meet the same fate?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46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315996"/>
            <a:ext cx="7543800" cy="2593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And now for some influential new circuit decisions.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38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11th Circuit May Follow 5th Circuit by Limiting Judicial Estoppel in Bankruptcy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Slater v. U.S. Steel Corp.</a:t>
            </a:r>
            <a:r>
              <a:rPr lang="en-US" dirty="0"/>
              <a:t>, 12-15548 (11th Cir. Feb. 24, 2016).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52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39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Second Circuit May Be Trimming Back Doctrine of Equitable Mootness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Ahuja v. </a:t>
            </a:r>
            <a:r>
              <a:rPr lang="en-US" i="1" dirty="0" err="1"/>
              <a:t>LightSquared</a:t>
            </a:r>
            <a:r>
              <a:rPr lang="en-US" i="1" dirty="0"/>
              <a:t> Inc.</a:t>
            </a:r>
            <a:r>
              <a:rPr lang="en-US" dirty="0"/>
              <a:t>, 15-2480 (2d Cir. March 22, 2016).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22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36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Ninth Circuit Won’t Protect Purchasers with Equitable Mootness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JPMCC 2007-C1 </a:t>
            </a:r>
            <a:r>
              <a:rPr lang="en-US" i="1" dirty="0" err="1"/>
              <a:t>Grasslawn</a:t>
            </a:r>
            <a:r>
              <a:rPr lang="en-US" i="1" dirty="0"/>
              <a:t> Lodging LLC v. </a:t>
            </a:r>
            <a:r>
              <a:rPr lang="en-US" i="1" dirty="0" err="1"/>
              <a:t>Transwest</a:t>
            </a:r>
            <a:r>
              <a:rPr lang="en-US" i="1" dirty="0"/>
              <a:t> Resort Properties Inc.</a:t>
            </a:r>
            <a:r>
              <a:rPr lang="en-US" dirty="0"/>
              <a:t> (</a:t>
            </a:r>
            <a:r>
              <a:rPr lang="en-US" i="1" dirty="0"/>
              <a:t>In re </a:t>
            </a:r>
            <a:r>
              <a:rPr lang="en-US" i="1" dirty="0" err="1"/>
              <a:t>Transwest</a:t>
            </a:r>
            <a:r>
              <a:rPr lang="en-US" i="1" dirty="0"/>
              <a:t> Resort Properties Inc.</a:t>
            </a:r>
            <a:r>
              <a:rPr lang="en-US" dirty="0"/>
              <a:t>), 801 F.3d </a:t>
            </a:r>
            <a:r>
              <a:rPr lang="en-US" dirty="0" smtClean="0"/>
              <a:t>1161(9th </a:t>
            </a:r>
            <a:r>
              <a:rPr lang="en-US" dirty="0"/>
              <a:t>Cir. Sept. 15,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20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89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Claim Buyer Doesn’t Acquire Seller’s Insider Status, Ninth Circuit Holds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U.S. Bank NA v. The Village at Lakeridge LLC (In re The Village at Lakeridge LLC)</a:t>
            </a:r>
            <a:r>
              <a:rPr lang="en-US" dirty="0"/>
              <a:t>, 13-60038 (9th Cir. Feb. 8,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33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10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Expired Union Contract Can Be Rejected, Third Circuit Holds in Trump Chapter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Trump </a:t>
            </a:r>
            <a:r>
              <a:rPr lang="en-US" i="1" dirty="0" smtClean="0"/>
              <a:t>Entertainment </a:t>
            </a:r>
            <a:r>
              <a:rPr lang="en-US" i="1" dirty="0"/>
              <a:t>Resorts Inc.</a:t>
            </a:r>
            <a:r>
              <a:rPr lang="en-US" dirty="0"/>
              <a:t>, 810 F.3d </a:t>
            </a:r>
            <a:r>
              <a:rPr lang="en-US" dirty="0" smtClean="0"/>
              <a:t>161 (3d</a:t>
            </a:r>
            <a:r>
              <a:rPr lang="en-US" dirty="0"/>
              <a:t>. Cir. Jan. 15,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28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3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8" y="499622"/>
            <a:ext cx="7543801" cy="1414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8" y="641024"/>
            <a:ext cx="7448748" cy="53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Ruling on Texas Law, New York Judge Upsets Oil and Gas 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Sabine Oil &amp; Gas Corp.</a:t>
            </a:r>
            <a:r>
              <a:rPr lang="en-US" dirty="0"/>
              <a:t>, 15-11835 (</a:t>
            </a:r>
            <a:r>
              <a:rPr lang="en-US" dirty="0" err="1"/>
              <a:t>Bankr</a:t>
            </a:r>
            <a:r>
              <a:rPr lang="en-US" dirty="0"/>
              <a:t>. S.D.N.Y. March 8,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38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15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Austin Judge Writes Treatise on Valuation of Personal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Solis</a:t>
            </a:r>
            <a:r>
              <a:rPr lang="en-US" dirty="0"/>
              <a:t>, 15-11181 (</a:t>
            </a:r>
            <a:r>
              <a:rPr lang="en-US" dirty="0" err="1"/>
              <a:t>Bankr</a:t>
            </a:r>
            <a:r>
              <a:rPr lang="en-US" dirty="0"/>
              <a:t>. W.D. Tex. April 15,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New Case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1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I LOGO Black.png"/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6" y="2085003"/>
            <a:ext cx="7605104" cy="23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Independent Board Committee Loses Attorney/Client Privilege with Trustee’s Appointment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Krys</a:t>
            </a:r>
            <a:r>
              <a:rPr lang="en-US" i="1" dirty="0"/>
              <a:t> v. Paul Weiss Rifkind Wharton &amp; Garrison LLP (In re China Medical Technologies Inc.)</a:t>
            </a:r>
            <a:r>
              <a:rPr lang="en-US" dirty="0"/>
              <a:t>, 15-cv-0167 (S.D.N.Y. Sept. 30,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31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46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Fifth Circuit Clarifies Rule on Surcharging Collateral Under Section 506(c)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Southwest Securities FSB v. </a:t>
            </a:r>
            <a:r>
              <a:rPr lang="en-US" i="1" dirty="0" err="1"/>
              <a:t>Senger</a:t>
            </a:r>
            <a:r>
              <a:rPr lang="en-US" i="1" dirty="0"/>
              <a:t> (In re </a:t>
            </a:r>
            <a:r>
              <a:rPr lang="en-US" i="1" dirty="0" err="1"/>
              <a:t>Domistyle</a:t>
            </a:r>
            <a:r>
              <a:rPr lang="en-US" i="1" dirty="0"/>
              <a:t> Inc.)</a:t>
            </a:r>
            <a:r>
              <a:rPr lang="en-US" dirty="0"/>
              <a:t>, 14-41463 (5th Cir. Dec. 29,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38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8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FDCPA Preemption Ripe for Supreme Court Review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Garfield v. </a:t>
            </a:r>
            <a:r>
              <a:rPr lang="en-US" i="1" dirty="0" err="1"/>
              <a:t>Ocwen</a:t>
            </a:r>
            <a:r>
              <a:rPr lang="en-US" i="1" dirty="0"/>
              <a:t> Loan Servicing LLC</a:t>
            </a:r>
            <a:r>
              <a:rPr lang="en-US" dirty="0"/>
              <a:t>, 15-527 (2nd Cir. Jan. 4, </a:t>
            </a:r>
            <a:r>
              <a:rPr lang="en-US" dirty="0" smtClean="0"/>
              <a:t>2016); and </a:t>
            </a:r>
            <a:r>
              <a:rPr lang="en-US" i="1" dirty="0"/>
              <a:t>Mears v. LVNV Funding LLC</a:t>
            </a:r>
            <a:r>
              <a:rPr lang="en-US" dirty="0"/>
              <a:t>, 14-cv-1207 (M.D. Fla. Nov. 5, 2015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pages 41 and 43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356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Seventh Circuit Reverses District Court Again, Lowering Standard for ‘Inquiry Notice’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Grede</a:t>
            </a:r>
            <a:r>
              <a:rPr lang="en-US" i="1" dirty="0"/>
              <a:t> v. Bank of New York Mellon Corp.</a:t>
            </a:r>
            <a:r>
              <a:rPr lang="en-US" dirty="0"/>
              <a:t>, 15-1039 (7th Cir. Jan. 8,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26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99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Fifth Circuit Temporarily Follows Official Comments to the UCC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/>
              <a:t>Janvey</a:t>
            </a:r>
            <a:r>
              <a:rPr lang="en-US" i="1" dirty="0" smtClean="0"/>
              <a:t> v. Golf Channel Inc., 780 F3d 641 (5</a:t>
            </a:r>
            <a:r>
              <a:rPr lang="en-US" i="1" baseline="30000" dirty="0" smtClean="0"/>
              <a:t>th</a:t>
            </a:r>
            <a:r>
              <a:rPr lang="en-US" i="1" dirty="0" smtClean="0"/>
              <a:t> Cir.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6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Judicial Estoppel Invoked Despite Full Payment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U.S. v. GSD&amp;M Idea City LLC, 798 F3d 265 (5</a:t>
            </a:r>
            <a:r>
              <a:rPr lang="en-US" i="1" baseline="30000" dirty="0" smtClean="0"/>
              <a:t>th</a:t>
            </a:r>
            <a:r>
              <a:rPr lang="en-US" i="1" dirty="0" smtClean="0"/>
              <a:t> Cir. 2015).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Splits: Too many of ‘</a:t>
            </a:r>
            <a:r>
              <a:rPr lang="en-US" sz="2800" dirty="0" err="1" smtClean="0"/>
              <a:t>em</a:t>
            </a:r>
            <a:r>
              <a:rPr lang="en-US" sz="2800" dirty="0" smtClean="0"/>
              <a:t> to Count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2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Third Circuit </a:t>
            </a:r>
            <a:r>
              <a:rPr lang="en-US" sz="2400" dirty="0" smtClean="0"/>
              <a:t>Permits Gift </a:t>
            </a:r>
            <a:r>
              <a:rPr lang="en-US" sz="2400" dirty="0"/>
              <a:t>Plans </a:t>
            </a:r>
            <a:r>
              <a:rPr lang="en-US" sz="2400" dirty="0" smtClean="0"/>
              <a:t>and Structured Dismissals, Both Ignoring Priority Rules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LCI Holding Co.</a:t>
            </a:r>
            <a:r>
              <a:rPr lang="en-US" dirty="0"/>
              <a:t>, 802 F.3d 547 (3d Cir. Sept. 14, 2015). The </a:t>
            </a:r>
            <a:r>
              <a:rPr lang="en-US" i="1" dirty="0" err="1"/>
              <a:t>Jevic</a:t>
            </a:r>
            <a:r>
              <a:rPr lang="en-US" dirty="0"/>
              <a:t> petition for certiorari is </a:t>
            </a:r>
            <a:r>
              <a:rPr lang="en-US" i="1" dirty="0" err="1"/>
              <a:t>Czyzewski</a:t>
            </a:r>
            <a:r>
              <a:rPr lang="en-US" i="1" dirty="0"/>
              <a:t> v. </a:t>
            </a:r>
            <a:r>
              <a:rPr lang="en-US" i="1" dirty="0" err="1"/>
              <a:t>Jevic</a:t>
            </a:r>
            <a:r>
              <a:rPr lang="en-US" i="1" dirty="0"/>
              <a:t> Holding Corp</a:t>
            </a:r>
            <a:r>
              <a:rPr lang="en-US" dirty="0"/>
              <a:t>, 15-649 (U.S. Supreme Court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27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Third Circuit Widens Split on Bad-Faith Dismissal of Involuntary 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In re Forever Green Athletic Fields Inc.</a:t>
            </a:r>
            <a:r>
              <a:rPr lang="en-US" dirty="0"/>
              <a:t>, 804 F.3d 328 </a:t>
            </a:r>
            <a:r>
              <a:rPr lang="en-US" dirty="0" smtClean="0"/>
              <a:t>(</a:t>
            </a:r>
            <a:r>
              <a:rPr lang="en-US" dirty="0"/>
              <a:t>3d Cir. Oct. 16, 2015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287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522"/>
            <a:ext cx="7543801" cy="164220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Sixth Circuit Nixes the Notion of Artificial Impairment for Plan Confirmation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6741"/>
            <a:ext cx="7417526" cy="22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Village Green I GP v. Fannie Mae (In re Village Green I GP)</a:t>
            </a:r>
            <a:r>
              <a:rPr lang="en-US" dirty="0"/>
              <a:t>, 811 F.3d 816</a:t>
            </a:r>
            <a:r>
              <a:rPr lang="en-US" dirty="0" smtClean="0"/>
              <a:t> </a:t>
            </a:r>
            <a:r>
              <a:rPr lang="en-US" dirty="0"/>
              <a:t>(6th Cir. Jan. 27, 2016).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Materials page 15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10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477</TotalTime>
  <Words>1017</Words>
  <Application>Microsoft Office PowerPoint</Application>
  <PresentationFormat>On-screen Show (4:3)</PresentationFormat>
  <Paragraphs>110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Newsprint</vt:lpstr>
      <vt:lpstr>Bill on Bankruptcy</vt:lpstr>
      <vt:lpstr>PowerPoint Presentation</vt:lpstr>
      <vt:lpstr>PowerPoint Presentation</vt:lpstr>
      <vt:lpstr>Fifth Circuit Temporarily Follows Official Comments to the UCC</vt:lpstr>
      <vt:lpstr>Judicial Estoppel Invoked Despite Full Payment Plan</vt:lpstr>
      <vt:lpstr>Splits: Too many of ‘em to Count</vt:lpstr>
      <vt:lpstr>Third Circuit Permits Gift Plans and Structured Dismissals, Both Ignoring Priority Rules</vt:lpstr>
      <vt:lpstr>Third Circuit Widens Split on Bad-Faith Dismissal of Involuntary Petition</vt:lpstr>
      <vt:lpstr>Sixth Circuit Nixes the Notion of Artificial Impairment for Plan Confirmation</vt:lpstr>
      <vt:lpstr>Sixth Circuit Splits with Third on Substantial Contribution in Chapter 7</vt:lpstr>
      <vt:lpstr>Ninth Circuit BAP Splits with Three Circuits on Dischargeablity of Tax Debts</vt:lpstr>
      <vt:lpstr>Suit in Violation of the Stay Must Be Dismissed</vt:lpstr>
      <vt:lpstr>Florida Bankruptcy Judge Splits with Seventh Circuit on Attorney/Client Privilege</vt:lpstr>
      <vt:lpstr>Courts Spilt on Offsetting Government’s Non-Tax Claim Against a Tax Refund </vt:lpstr>
      <vt:lpstr>Courts Split on Whether Surrender Entails Waiver of Defenses to Foreclosure</vt:lpstr>
      <vt:lpstr> </vt:lpstr>
      <vt:lpstr> </vt:lpstr>
      <vt:lpstr>Ninth Circuit Makes Glaring Error in Chapter 11 Cramdown Opinion</vt:lpstr>
      <vt:lpstr>Second Circuit Closes Loopholes in ‘Safe Harbor’ to Protect Selling LBO Shareholders</vt:lpstr>
      <vt:lpstr>Enough Splits. Now for Something Entirely differnt</vt:lpstr>
      <vt:lpstr>PowerPoint Presentation</vt:lpstr>
      <vt:lpstr>PowerPoint Presentation</vt:lpstr>
      <vt:lpstr>PowerPoint Presentation</vt:lpstr>
      <vt:lpstr>PowerPoint Presentation</vt:lpstr>
      <vt:lpstr>11th Circuit May Follow 5th Circuit by Limiting Judicial Estoppel in Bankruptcy</vt:lpstr>
      <vt:lpstr>Second Circuit May Be Trimming Back Doctrine of Equitable Mootness</vt:lpstr>
      <vt:lpstr>Ninth Circuit Won’t Protect Purchasers with Equitable Mootness</vt:lpstr>
      <vt:lpstr>Claim Buyer Doesn’t Acquire Seller’s Insider Status, Ninth Circuit Holds </vt:lpstr>
      <vt:lpstr>Expired Union Contract Can Be Rejected, Third Circuit Holds in Trump Chapter 11</vt:lpstr>
      <vt:lpstr>Ruling on Texas Law, New York Judge Upsets Oil and Gas Pipelines</vt:lpstr>
      <vt:lpstr>Austin Judge Writes Treatise on Valuation of Personal Property</vt:lpstr>
      <vt:lpstr>PowerPoint Presentation</vt:lpstr>
      <vt:lpstr>Independent Board Committee Loses Attorney/Client Privilege with Trustee’s Appointment</vt:lpstr>
      <vt:lpstr>Fifth Circuit Clarifies Rule on Surcharging Collateral Under Section 506(c)</vt:lpstr>
      <vt:lpstr>FDCPA Preemption Ripe for Supreme Court Review</vt:lpstr>
      <vt:lpstr>Seventh Circuit Reverses District Court Again, Lowering Standard for ‘Inquiry Notice’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</dc:creator>
  <cp:lastModifiedBy>drj_lc2</cp:lastModifiedBy>
  <cp:revision>40</cp:revision>
  <dcterms:created xsi:type="dcterms:W3CDTF">2016-01-14T18:34:45Z</dcterms:created>
  <dcterms:modified xsi:type="dcterms:W3CDTF">2016-04-19T15:15:26Z</dcterms:modified>
</cp:coreProperties>
</file>