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63" r:id="rId3"/>
    <p:sldId id="276" r:id="rId4"/>
    <p:sldId id="275" r:id="rId5"/>
    <p:sldId id="277" r:id="rId6"/>
    <p:sldId id="282" r:id="rId7"/>
    <p:sldId id="259" r:id="rId8"/>
    <p:sldId id="261" r:id="rId9"/>
    <p:sldId id="262" r:id="rId10"/>
    <p:sldId id="272" r:id="rId11"/>
    <p:sldId id="266" r:id="rId12"/>
    <p:sldId id="278" r:id="rId13"/>
    <p:sldId id="274" r:id="rId14"/>
    <p:sldId id="280" r:id="rId15"/>
    <p:sldId id="267" r:id="rId16"/>
    <p:sldId id="283" r:id="rId17"/>
    <p:sldId id="28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30"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0DF6CA98-64D6-4171-9B98-6467CC0EC67B}" type="datetimeFigureOut">
              <a:rPr lang="en-US" smtClean="0"/>
              <a:t>5/11/2018</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D6525D15-4905-40BC-8E65-76680014666E}"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F6CA98-64D6-4171-9B98-6467CC0EC67B}"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25D15-4905-40BC-8E65-76680014666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F6CA98-64D6-4171-9B98-6467CC0EC67B}"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D6525D15-4905-40BC-8E65-76680014666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F6CA98-64D6-4171-9B98-6467CC0EC67B}"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25D15-4905-40BC-8E65-76680014666E}"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0DF6CA98-64D6-4171-9B98-6467CC0EC67B}" type="datetimeFigureOut">
              <a:rPr lang="en-US" smtClean="0"/>
              <a:t>5/11/2018</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D6525D15-4905-40BC-8E65-76680014666E}"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F6CA98-64D6-4171-9B98-6467CC0EC67B}"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525D15-4905-40BC-8E65-76680014666E}"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F6CA98-64D6-4171-9B98-6467CC0EC67B}" type="datetimeFigureOut">
              <a:rPr lang="en-US" smtClean="0"/>
              <a:t>5/11/2018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525D15-4905-40BC-8E65-76680014666E}"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DF6CA98-64D6-4171-9B98-6467CC0EC67B}" type="datetimeFigureOut">
              <a:rPr lang="en-US" smtClean="0"/>
              <a:t>5/11/2018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525D15-4905-40BC-8E65-76680014666E}"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0DF6CA98-64D6-4171-9B98-6467CC0EC67B}" type="datetimeFigureOut">
              <a:rPr lang="en-US" smtClean="0"/>
              <a:t>5/11/2018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525D15-4905-40BC-8E65-76680014666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F6CA98-64D6-4171-9B98-6467CC0EC67B}"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D6525D15-4905-40BC-8E65-76680014666E}"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F6CA98-64D6-4171-9B98-6467CC0EC67B}"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525D15-4905-40BC-8E65-76680014666E}"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0DF6CA98-64D6-4171-9B98-6467CC0EC67B}" type="datetimeFigureOut">
              <a:rPr lang="en-US" smtClean="0"/>
              <a:t>5/11/2018</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D6525D15-4905-40BC-8E65-76680014666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www.txethics.org/" TargetMode="External"/><Relationship Id="rId3" Type="http://schemas.openxmlformats.org/officeDocument/2006/relationships/hyperlink" Target="https://www.texasbar.com/AM/Template.cfm?Section=Lawyers_Home&amp;Template=/CM/ContentDisplay.cfm&amp;ContentID=25527" TargetMode="External"/><Relationship Id="rId7" Type="http://schemas.openxmlformats.org/officeDocument/2006/relationships/hyperlink" Target="http://www.law.uh.edu/libraries/ethics" TargetMode="External"/><Relationship Id="rId2" Type="http://schemas.openxmlformats.org/officeDocument/2006/relationships/hyperlink" Target="https://www.texasbar.com/AM/Template.cfm?Section=Home&amp;ContentID=27271&amp;Template=/CM/ContentDisplay.cfm" TargetMode="External"/><Relationship Id="rId1" Type="http://schemas.openxmlformats.org/officeDocument/2006/relationships/slideLayout" Target="../slideLayouts/slideLayout2.xml"/><Relationship Id="rId6" Type="http://schemas.openxmlformats.org/officeDocument/2006/relationships/hyperlink" Target="mailto:adreview@texasbar.com" TargetMode="External"/><Relationship Id="rId5" Type="http://schemas.openxmlformats.org/officeDocument/2006/relationships/hyperlink" Target="http://www.texasbar.com/" TargetMode="External"/><Relationship Id="rId4" Type="http://schemas.openxmlformats.org/officeDocument/2006/relationships/hyperlink" Target="http://www.supreme.courts.state.tx.us/rules/atty_rules.asp"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575973" y="6324599"/>
            <a:ext cx="45719" cy="283197"/>
          </a:xfrm>
        </p:spPr>
        <p:txBody>
          <a:bodyPr>
            <a:normAutofit fontScale="92500" lnSpcReduction="20000"/>
          </a:bodyPr>
          <a:lstStyle/>
          <a:p>
            <a:endParaRPr lang="en-US" sz="1600" i="1" dirty="0">
              <a:solidFill>
                <a:schemeClr val="tx1"/>
              </a:solidFill>
            </a:endParaRPr>
          </a:p>
        </p:txBody>
      </p:sp>
      <p:sp>
        <p:nvSpPr>
          <p:cNvPr id="2" name="Title 1"/>
          <p:cNvSpPr>
            <a:spLocks noGrp="1"/>
          </p:cNvSpPr>
          <p:nvPr>
            <p:ph type="title"/>
          </p:nvPr>
        </p:nvSpPr>
        <p:spPr/>
        <p:txBody>
          <a:bodyPr/>
          <a:lstStyle/>
          <a:p>
            <a:r>
              <a:rPr lang="en-US" dirty="0" smtClean="0"/>
              <a:t/>
            </a:r>
            <a:br>
              <a:rPr lang="en-US" dirty="0" smtClean="0"/>
            </a:br>
            <a:endParaRPr lang="en-US" dirty="0"/>
          </a:p>
        </p:txBody>
      </p:sp>
      <p:sp>
        <p:nvSpPr>
          <p:cNvPr id="4" name="TextBox 3"/>
          <p:cNvSpPr txBox="1"/>
          <p:nvPr/>
        </p:nvSpPr>
        <p:spPr>
          <a:xfrm>
            <a:off x="552450" y="4724400"/>
            <a:ext cx="5848350" cy="1908215"/>
          </a:xfrm>
          <a:prstGeom prst="rect">
            <a:avLst/>
          </a:prstGeom>
          <a:noFill/>
        </p:spPr>
        <p:txBody>
          <a:bodyPr wrap="square" rtlCol="0">
            <a:spAutoFit/>
          </a:bodyPr>
          <a:lstStyle/>
          <a:p>
            <a:r>
              <a:rPr lang="en-US" sz="3200" b="1" cap="small" dirty="0" smtClean="0">
                <a:solidFill>
                  <a:srgbClr val="C00000"/>
                </a:solidFill>
              </a:rPr>
              <a:t>Ethics </a:t>
            </a:r>
            <a:r>
              <a:rPr lang="en-US" sz="3200" b="1" cap="small" dirty="0">
                <a:solidFill>
                  <a:srgbClr val="C00000"/>
                </a:solidFill>
              </a:rPr>
              <a:t>Considerations in a </a:t>
            </a:r>
            <a:endParaRPr lang="en-US" sz="3200" b="1" cap="small" dirty="0" smtClean="0">
              <a:solidFill>
                <a:srgbClr val="C00000"/>
              </a:solidFill>
            </a:endParaRPr>
          </a:p>
          <a:p>
            <a:r>
              <a:rPr lang="en-US" sz="3200" b="1" cap="small" dirty="0" smtClean="0">
                <a:solidFill>
                  <a:srgbClr val="C00000"/>
                </a:solidFill>
              </a:rPr>
              <a:t>Social </a:t>
            </a:r>
            <a:r>
              <a:rPr lang="en-US" sz="3200" b="1" cap="small" dirty="0">
                <a:solidFill>
                  <a:srgbClr val="C00000"/>
                </a:solidFill>
              </a:rPr>
              <a:t>Media </a:t>
            </a:r>
            <a:r>
              <a:rPr lang="en-US" sz="3200" b="1" cap="small" dirty="0" smtClean="0">
                <a:solidFill>
                  <a:srgbClr val="C00000"/>
                </a:solidFill>
              </a:rPr>
              <a:t>World</a:t>
            </a:r>
            <a:endParaRPr lang="en-US" sz="3200" cap="small" dirty="0">
              <a:solidFill>
                <a:srgbClr val="C00000"/>
              </a:solidFill>
            </a:endParaRPr>
          </a:p>
          <a:p>
            <a:r>
              <a:rPr lang="en-US" b="1" dirty="0"/>
              <a:t> </a:t>
            </a:r>
            <a:r>
              <a:rPr lang="en-US" b="1" dirty="0" smtClean="0"/>
              <a:t>  </a:t>
            </a:r>
          </a:p>
          <a:p>
            <a:r>
              <a:rPr lang="en-US" b="1" dirty="0" smtClean="0">
                <a:solidFill>
                  <a:schemeClr val="bg1">
                    <a:lumMod val="95000"/>
                  </a:schemeClr>
                </a:solidFill>
              </a:rPr>
              <a:t>Liz Freeman </a:t>
            </a:r>
          </a:p>
          <a:p>
            <a:r>
              <a:rPr lang="en-US" b="1" dirty="0" err="1" smtClean="0">
                <a:solidFill>
                  <a:schemeClr val="bg1">
                    <a:lumMod val="95000"/>
                  </a:schemeClr>
                </a:solidFill>
              </a:rPr>
              <a:t>Mayur</a:t>
            </a:r>
            <a:r>
              <a:rPr lang="en-US" b="1" dirty="0" smtClean="0">
                <a:solidFill>
                  <a:schemeClr val="bg1">
                    <a:lumMod val="95000"/>
                  </a:schemeClr>
                </a:solidFill>
              </a:rPr>
              <a:t> Patel, Guzman Law Firm</a:t>
            </a:r>
            <a:endParaRPr lang="en-US" b="1" dirty="0">
              <a:solidFill>
                <a:schemeClr val="bg1">
                  <a:lumMod val="95000"/>
                </a:schemeClr>
              </a:solidFill>
            </a:endParaRPr>
          </a:p>
        </p:txBody>
      </p:sp>
      <p:pic>
        <p:nvPicPr>
          <p:cNvPr id="6" name="Picture 2" descr="Image result for social media la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52400"/>
            <a:ext cx="6927272"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6270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r>
              <a:rPr lang="en-US" dirty="0" smtClean="0"/>
              <a:t>Rule 7.1(a)(2) </a:t>
            </a:r>
            <a:r>
              <a:rPr lang="en-US" dirty="0" smtClean="0"/>
              <a:t>a communication </a:t>
            </a:r>
            <a:r>
              <a:rPr lang="en-US" dirty="0" smtClean="0"/>
              <a:t>is false, fraudulent or misleading if it is likely to create and unjustified expectation about the results a lawyer can achieve.  </a:t>
            </a:r>
            <a:endParaRPr lang="en-US" dirty="0" smtClean="0"/>
          </a:p>
          <a:p>
            <a:endParaRPr lang="en-US" dirty="0" smtClean="0"/>
          </a:p>
          <a:p>
            <a:r>
              <a:rPr lang="en-US" dirty="0" smtClean="0"/>
              <a:t>Put </a:t>
            </a:r>
            <a:r>
              <a:rPr lang="en-US" dirty="0" smtClean="0"/>
              <a:t>disclaimer results may vary based on the facts and circumstances</a:t>
            </a:r>
            <a:r>
              <a:rPr lang="en-US" dirty="0" smtClean="0"/>
              <a:t>.</a:t>
            </a:r>
          </a:p>
          <a:p>
            <a:endParaRPr lang="en-US" dirty="0"/>
          </a:p>
          <a:p>
            <a:r>
              <a:rPr lang="en-US" dirty="0" smtClean="0"/>
              <a:t>Are you creating an attorney client relationship</a:t>
            </a:r>
          </a:p>
          <a:p>
            <a:pPr lvl="1"/>
            <a:endParaRPr lang="en-US" dirty="0"/>
          </a:p>
        </p:txBody>
      </p:sp>
      <p:sp>
        <p:nvSpPr>
          <p:cNvPr id="2" name="Title 1"/>
          <p:cNvSpPr>
            <a:spLocks noGrp="1"/>
          </p:cNvSpPr>
          <p:nvPr>
            <p:ph type="title"/>
          </p:nvPr>
        </p:nvSpPr>
        <p:spPr/>
        <p:txBody>
          <a:bodyPr/>
          <a:lstStyle/>
          <a:p>
            <a:r>
              <a:rPr lang="en-US" u="sng" dirty="0" err="1" smtClean="0"/>
              <a:t>Avvo</a:t>
            </a:r>
            <a:r>
              <a:rPr lang="en-US" u="sng" dirty="0" smtClean="0"/>
              <a:t> (and the like)</a:t>
            </a:r>
            <a:endParaRPr lang="en-US" u="sng" dirty="0"/>
          </a:p>
        </p:txBody>
      </p:sp>
    </p:spTree>
    <p:extLst>
      <p:ext uri="{BB962C8B-B14F-4D97-AF65-F5344CB8AC3E}">
        <p14:creationId xmlns:p14="http://schemas.microsoft.com/office/powerpoint/2010/main" val="12558343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45720" indent="0">
              <a:buNone/>
            </a:pPr>
            <a:endParaRPr lang="en-US" dirty="0" smtClean="0"/>
          </a:p>
          <a:p>
            <a:pPr marL="45720" indent="0">
              <a:buNone/>
            </a:pPr>
            <a:endParaRPr lang="en-US" dirty="0"/>
          </a:p>
          <a:p>
            <a:pPr marL="45720" indent="0">
              <a:buNone/>
            </a:pPr>
            <a:r>
              <a:rPr lang="en-US" dirty="0" smtClean="0"/>
              <a:t>Beware of giving access to your contacts!  </a:t>
            </a:r>
          </a:p>
          <a:p>
            <a:pPr marL="45720" indent="0">
              <a:buNone/>
            </a:pPr>
            <a:endParaRPr lang="en-US" dirty="0"/>
          </a:p>
          <a:p>
            <a:pPr marL="45720" indent="0">
              <a:buNone/>
            </a:pPr>
            <a:endParaRPr lang="en-US" dirty="0" smtClean="0"/>
          </a:p>
          <a:p>
            <a:pPr marL="45720" indent="0">
              <a:buNone/>
            </a:pPr>
            <a:endParaRPr lang="en-US" dirty="0"/>
          </a:p>
          <a:p>
            <a:pPr marL="45720" indent="0">
              <a:buNone/>
            </a:pPr>
            <a:endParaRPr lang="en-US" dirty="0" smtClean="0"/>
          </a:p>
          <a:p>
            <a:endParaRPr lang="en-US" dirty="0" smtClean="0"/>
          </a:p>
          <a:p>
            <a:endParaRPr lang="en-US" dirty="0"/>
          </a:p>
        </p:txBody>
      </p:sp>
      <p:sp>
        <p:nvSpPr>
          <p:cNvPr id="4" name="Title 3"/>
          <p:cNvSpPr>
            <a:spLocks noGrp="1"/>
          </p:cNvSpPr>
          <p:nvPr>
            <p:ph type="title"/>
          </p:nvPr>
        </p:nvSpPr>
        <p:spPr/>
        <p:txBody>
          <a:bodyPr/>
          <a:lstStyle/>
          <a:p>
            <a:r>
              <a:rPr lang="en-US" u="sng" dirty="0" err="1" smtClean="0"/>
              <a:t>Linkedin</a:t>
            </a:r>
            <a:r>
              <a:rPr lang="en-US" u="sng" dirty="0" smtClean="0"/>
              <a:t> (networking)</a:t>
            </a:r>
            <a:endParaRPr lang="en-US" u="sng" dirty="0"/>
          </a:p>
        </p:txBody>
      </p:sp>
    </p:spTree>
    <p:extLst>
      <p:ext uri="{BB962C8B-B14F-4D97-AF65-F5344CB8AC3E}">
        <p14:creationId xmlns:p14="http://schemas.microsoft.com/office/powerpoint/2010/main" val="815861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Discovery through social media</a:t>
            </a:r>
            <a:endParaRPr lang="en-US" dirty="0"/>
          </a:p>
        </p:txBody>
      </p:sp>
      <p:sp>
        <p:nvSpPr>
          <p:cNvPr id="4" name="Content Placeholder 3"/>
          <p:cNvSpPr>
            <a:spLocks noGrp="1"/>
          </p:cNvSpPr>
          <p:nvPr>
            <p:ph idx="1"/>
          </p:nvPr>
        </p:nvSpPr>
        <p:spPr>
          <a:xfrm>
            <a:off x="6858000" y="3200400"/>
            <a:ext cx="178293" cy="182879"/>
          </a:xfrm>
        </p:spPr>
        <p:txBody>
          <a:bodyPr>
            <a:normAutofit fontScale="32500" lnSpcReduction="20000"/>
          </a:bodyPr>
          <a:lstStyle/>
          <a:p>
            <a:pPr marL="45720" indent="0">
              <a:buNone/>
            </a:pPr>
            <a:endParaRPr lang="en-US" dirty="0"/>
          </a:p>
        </p:txBody>
      </p:sp>
      <p:pic>
        <p:nvPicPr>
          <p:cNvPr id="5" name="Picture 2" descr="Image result for social media legal prof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133600"/>
            <a:ext cx="8150984" cy="4084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7815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524000"/>
            <a:ext cx="8153400" cy="5078313"/>
          </a:xfrm>
          <a:prstGeom prst="rect">
            <a:avLst/>
          </a:prstGeom>
        </p:spPr>
        <p:txBody>
          <a:bodyPr wrap="square">
            <a:spAutoFit/>
          </a:bodyPr>
          <a:lstStyle/>
          <a:p>
            <a:endParaRPr lang="en-US" dirty="0"/>
          </a:p>
          <a:p>
            <a:r>
              <a:rPr lang="en-US" dirty="0"/>
              <a:t>Rule 4.01 provides in part that, in the course of representing a client, “a lawyer shall not knowingly; (a) make a false statement of material fact or law to a third person….” </a:t>
            </a:r>
          </a:p>
          <a:p>
            <a:endParaRPr lang="en-US" dirty="0"/>
          </a:p>
          <a:p>
            <a:r>
              <a:rPr lang="en-US" dirty="0"/>
              <a:t>Rule 8.04(a)(3) provides that a lawyer shall not “engage in conduct involving dishonesty, fraud, deceit, or misrepresentation.” </a:t>
            </a:r>
          </a:p>
          <a:p>
            <a:endParaRPr lang="en-US" dirty="0"/>
          </a:p>
          <a:p>
            <a:r>
              <a:rPr lang="en-US" dirty="0"/>
              <a:t>Furthermore, Rule 4.03, which governs dealing with unrepresented persons, provides that a lawyer shall not state or imply that the lawyer is disinterested, and further provides that “[w]hen a lawyer knows or reasonably should know that the unrepresented person misunderstands the lawyer’s role in the matter, the lawyer shall make reasonable efforts to correct the misunderstanding.” Additionally, Rule 5.03 subjects a lawyer to discipline if the lawyer orders, encourages, or permits conduct by an agent that would be in violation of the Rules if engaged in by the lawyer.</a:t>
            </a:r>
          </a:p>
          <a:p>
            <a:endParaRPr lang="en-US" dirty="0"/>
          </a:p>
          <a:p>
            <a:r>
              <a:rPr lang="en-US" dirty="0"/>
              <a:t>https://www.legalethicstexas.com/Ethics-Resources/Opinions/Opinion-671</a:t>
            </a:r>
            <a:endParaRPr lang="en-US" dirty="0"/>
          </a:p>
        </p:txBody>
      </p:sp>
      <p:sp>
        <p:nvSpPr>
          <p:cNvPr id="3" name="Title 2"/>
          <p:cNvSpPr>
            <a:spLocks noGrp="1"/>
          </p:cNvSpPr>
          <p:nvPr>
            <p:ph type="title"/>
          </p:nvPr>
        </p:nvSpPr>
        <p:spPr/>
        <p:txBody>
          <a:bodyPr/>
          <a:lstStyle/>
          <a:p>
            <a:r>
              <a:rPr lang="en-US" u="sng" dirty="0" smtClean="0"/>
              <a:t>Friending</a:t>
            </a:r>
            <a:endParaRPr lang="en-US" u="sng" dirty="0"/>
          </a:p>
        </p:txBody>
      </p:sp>
      <p:sp>
        <p:nvSpPr>
          <p:cNvPr id="4" name="Content Placeholder 3"/>
          <p:cNvSpPr>
            <a:spLocks noGrp="1"/>
          </p:cNvSpPr>
          <p:nvPr>
            <p:ph idx="1"/>
          </p:nvPr>
        </p:nvSpPr>
        <p:spPr/>
        <p:txBody>
          <a:bodyPr/>
          <a:lstStyle/>
          <a:p>
            <a:endParaRPr lang="en-US" dirty="0"/>
          </a:p>
        </p:txBody>
      </p:sp>
    </p:spTree>
    <p:extLst>
      <p:ext uri="{BB962C8B-B14F-4D97-AF65-F5344CB8AC3E}">
        <p14:creationId xmlns:p14="http://schemas.microsoft.com/office/powerpoint/2010/main" val="2814690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noAutofit/>
          </a:bodyPr>
          <a:lstStyle/>
          <a:p>
            <a:pPr marL="0" indent="0">
              <a:buNone/>
            </a:pPr>
            <a:endParaRPr lang="en-US" sz="1100" dirty="0" smtClean="0"/>
          </a:p>
          <a:p>
            <a:pPr marL="0" indent="0">
              <a:buNone/>
            </a:pPr>
            <a:endParaRPr lang="en-US" sz="1100" dirty="0" smtClean="0"/>
          </a:p>
          <a:p>
            <a:pPr marL="0" indent="0">
              <a:buNone/>
            </a:pPr>
            <a:endParaRPr lang="en-US" sz="1100" dirty="0"/>
          </a:p>
          <a:p>
            <a:pPr marL="0" indent="0">
              <a:buNone/>
            </a:pPr>
            <a:endParaRPr lang="en-US" sz="1100" dirty="0" smtClean="0"/>
          </a:p>
          <a:p>
            <a:pPr marL="0" indent="0">
              <a:buNone/>
            </a:pPr>
            <a:endParaRPr lang="en-US" sz="1400" dirty="0"/>
          </a:p>
          <a:p>
            <a:pPr marL="0" indent="0">
              <a:buNone/>
            </a:pPr>
            <a:r>
              <a:rPr lang="en-US" sz="1400" dirty="0" smtClean="0"/>
              <a:t>Model </a:t>
            </a:r>
            <a:r>
              <a:rPr lang="en-US" sz="1400" dirty="0"/>
              <a:t>Rule 8.2 provides specific restrictions on criticisms that may be voiced about judges as well as judicial candidates. Model Rule 8.2(a) </a:t>
            </a:r>
            <a:r>
              <a:rPr lang="en-US" sz="1400" dirty="0" smtClean="0"/>
              <a:t>states:  A </a:t>
            </a:r>
            <a:r>
              <a:rPr lang="en-US" sz="1400" dirty="0"/>
              <a:t>lawyer shall not make a statement that the lawyer knows to be false or with reckless disregard as to its truth or falsity concerning the qualifications or integrity of a judge, adjudicatory officer or public legal officer, or of a candidate for election or appointment to judicial or legal office. Model Rule 8.2 is generally interpreted in a manner that is consistent with the prohibition against making false statements contained in Model Rule 8.4(c). But Rule 8.2 broadens potential disciplinary liability to statements made with “reckless disregard” for the truth or falsity of the statement when the statement concerns the “qualifications or integrity” of a judge. </a:t>
            </a:r>
          </a:p>
          <a:p>
            <a:pPr marL="0" indent="0">
              <a:buNone/>
            </a:pPr>
            <a:r>
              <a:rPr lang="en-US" sz="1400" dirty="0"/>
              <a:t/>
            </a:r>
            <a:br>
              <a:rPr lang="en-US" sz="1400" dirty="0"/>
            </a:br>
            <a:r>
              <a:rPr lang="en-US" sz="1400" b="1" dirty="0" smtClean="0"/>
              <a:t>Model </a:t>
            </a:r>
            <a:r>
              <a:rPr lang="en-US" sz="1400" b="1" dirty="0"/>
              <a:t>Rule </a:t>
            </a:r>
            <a:r>
              <a:rPr lang="en-US" sz="1400" b="1" dirty="0" smtClean="0"/>
              <a:t>8.4</a:t>
            </a:r>
            <a:r>
              <a:rPr lang="en-US" sz="1400" dirty="0"/>
              <a:t/>
            </a:r>
            <a:br>
              <a:rPr lang="en-US" sz="1400" dirty="0"/>
            </a:br>
            <a:r>
              <a:rPr lang="en-US" sz="1400" dirty="0"/>
              <a:t>In addition to the specific requirements established in Model Rules 3.6 and 8.2, Model Rule 8.4—sometimes referred to as the “catchall provision”—has been used to discipline lawyers for public statements concerning judges and proceedings. </a:t>
            </a:r>
            <a:r>
              <a:rPr lang="en-US" sz="1100" dirty="0"/>
              <a:t/>
            </a:r>
            <a:br>
              <a:rPr lang="en-US" sz="1100" dirty="0"/>
            </a:br>
            <a:endParaRPr lang="en-US" sz="1100" dirty="0"/>
          </a:p>
        </p:txBody>
      </p:sp>
      <p:sp>
        <p:nvSpPr>
          <p:cNvPr id="2" name="Title 1"/>
          <p:cNvSpPr>
            <a:spLocks noGrp="1"/>
          </p:cNvSpPr>
          <p:nvPr>
            <p:ph type="title"/>
          </p:nvPr>
        </p:nvSpPr>
        <p:spPr/>
        <p:txBody>
          <a:bodyPr>
            <a:normAutofit/>
          </a:bodyPr>
          <a:lstStyle/>
          <a:p>
            <a:r>
              <a:rPr lang="en-US" sz="2400" b="1" u="sng" dirty="0"/>
              <a:t>Model Rule 8.2 Limits Criticism of Judges</a:t>
            </a:r>
            <a:endParaRPr lang="en-US" sz="2400" u="sng" dirty="0"/>
          </a:p>
        </p:txBody>
      </p:sp>
    </p:spTree>
    <p:extLst>
      <p:ext uri="{BB962C8B-B14F-4D97-AF65-F5344CB8AC3E}">
        <p14:creationId xmlns:p14="http://schemas.microsoft.com/office/powerpoint/2010/main" val="2732816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382000" cy="4525963"/>
          </a:xfrm>
        </p:spPr>
        <p:txBody>
          <a:bodyPr/>
          <a:lstStyle/>
          <a:p>
            <a:pPr marL="45720" indent="0">
              <a:buNone/>
            </a:pPr>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81000"/>
            <a:ext cx="8305800" cy="2463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528" y="3429000"/>
            <a:ext cx="8382000" cy="1558636"/>
          </a:xfrm>
          <a:prstGeom prst="rect">
            <a:avLst/>
          </a:prstGeom>
        </p:spPr>
      </p:pic>
    </p:spTree>
    <p:extLst>
      <p:ext uri="{BB962C8B-B14F-4D97-AF65-F5344CB8AC3E}">
        <p14:creationId xmlns:p14="http://schemas.microsoft.com/office/powerpoint/2010/main" val="184368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1" y="304800"/>
            <a:ext cx="6209394" cy="6324600"/>
          </a:xfrm>
          <a:prstGeom prst="rect">
            <a:avLst/>
          </a:prstGeom>
        </p:spPr>
      </p:pic>
    </p:spTree>
    <p:extLst>
      <p:ext uri="{BB962C8B-B14F-4D97-AF65-F5344CB8AC3E}">
        <p14:creationId xmlns:p14="http://schemas.microsoft.com/office/powerpoint/2010/main" val="26658821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834129"/>
          </a:xfrm>
        </p:spPr>
        <p:txBody>
          <a:bodyPr>
            <a:normAutofit fontScale="55000" lnSpcReduction="20000"/>
          </a:bodyPr>
          <a:lstStyle/>
          <a:p>
            <a:r>
              <a:rPr lang="en-US" sz="2400" dirty="0">
                <a:solidFill>
                  <a:srgbClr val="00B050"/>
                </a:solidFill>
                <a:hlinkClick r:id="rId2"/>
              </a:rPr>
              <a:t>Texas </a:t>
            </a:r>
            <a:r>
              <a:rPr lang="en-US" sz="2400" dirty="0" smtClean="0">
                <a:solidFill>
                  <a:srgbClr val="00B050"/>
                </a:solidFill>
                <a:hlinkClick r:id="rId2"/>
              </a:rPr>
              <a:t>Disciplinary </a:t>
            </a:r>
            <a:r>
              <a:rPr lang="en-US" sz="2400" dirty="0">
                <a:solidFill>
                  <a:srgbClr val="00B050"/>
                </a:solidFill>
                <a:hlinkClick r:id="rId2"/>
              </a:rPr>
              <a:t>Rules of Professional </a:t>
            </a:r>
            <a:r>
              <a:rPr lang="en-US" sz="2400" dirty="0" smtClean="0">
                <a:solidFill>
                  <a:srgbClr val="00B050"/>
                </a:solidFill>
                <a:hlinkClick r:id="rId2"/>
              </a:rPr>
              <a:t>Conduct</a:t>
            </a:r>
            <a:endParaRPr lang="en-US" sz="2400" dirty="0">
              <a:solidFill>
                <a:srgbClr val="00B050"/>
              </a:solidFill>
            </a:endParaRPr>
          </a:p>
          <a:p>
            <a:pPr marL="0" indent="0">
              <a:buNone/>
            </a:pPr>
            <a:endParaRPr lang="en-US" sz="2400" dirty="0">
              <a:solidFill>
                <a:srgbClr val="00B050"/>
              </a:solidFill>
            </a:endParaRPr>
          </a:p>
          <a:p>
            <a:r>
              <a:rPr lang="en-US" sz="2400" dirty="0" smtClean="0">
                <a:solidFill>
                  <a:srgbClr val="00B050"/>
                </a:solidFill>
                <a:hlinkClick r:id="rId3"/>
              </a:rPr>
              <a:t>TYLA Pocket Guide: Social Media 101</a:t>
            </a:r>
            <a:endParaRPr lang="en-US" sz="2400" dirty="0" smtClean="0">
              <a:solidFill>
                <a:srgbClr val="00B050"/>
              </a:solidFill>
            </a:endParaRPr>
          </a:p>
          <a:p>
            <a:endParaRPr lang="en-US" sz="2400" dirty="0">
              <a:solidFill>
                <a:srgbClr val="00B050"/>
              </a:solidFill>
            </a:endParaRPr>
          </a:p>
          <a:p>
            <a:r>
              <a:rPr lang="en-US" sz="2400" dirty="0" smtClean="0">
                <a:solidFill>
                  <a:srgbClr val="00B050"/>
                </a:solidFill>
                <a:hlinkClick r:id="rId3"/>
              </a:rPr>
              <a:t>ABA Model Rules of Professional Conduct</a:t>
            </a:r>
            <a:endParaRPr lang="en-US" sz="2400" dirty="0" smtClean="0">
              <a:solidFill>
                <a:srgbClr val="00B050"/>
              </a:solidFill>
            </a:endParaRPr>
          </a:p>
          <a:p>
            <a:endParaRPr lang="en-US" sz="2400" dirty="0" smtClean="0">
              <a:solidFill>
                <a:srgbClr val="00B050"/>
              </a:solidFill>
            </a:endParaRPr>
          </a:p>
          <a:p>
            <a:r>
              <a:rPr lang="en-US" sz="2400" dirty="0"/>
              <a:t>Texas Disciplinary Rules of Professional Conduct: </a:t>
            </a:r>
            <a:endParaRPr lang="en-US" sz="2400" dirty="0" smtClean="0"/>
          </a:p>
          <a:p>
            <a:r>
              <a:rPr lang="en-US" sz="2400" dirty="0" smtClean="0">
                <a:hlinkClick r:id="rId4"/>
              </a:rPr>
              <a:t>http</a:t>
            </a:r>
            <a:r>
              <a:rPr lang="en-US" sz="2400" dirty="0">
                <a:hlinkClick r:id="rId4"/>
              </a:rPr>
              <a:t>://</a:t>
            </a:r>
            <a:r>
              <a:rPr lang="en-US" sz="2400" dirty="0" smtClean="0">
                <a:hlinkClick r:id="rId4"/>
              </a:rPr>
              <a:t>www.supreme.courts.state.tx.us/rules/atty_rules.asp</a:t>
            </a:r>
            <a:endParaRPr lang="en-US" sz="2400" dirty="0" smtClean="0"/>
          </a:p>
          <a:p>
            <a:endParaRPr lang="en-US" sz="2400" dirty="0"/>
          </a:p>
          <a:p>
            <a:r>
              <a:rPr lang="en-US" sz="2400" dirty="0"/>
              <a:t>The Texas Rules of Disciplinary Procedure </a:t>
            </a:r>
            <a:endParaRPr lang="en-US" sz="2400" dirty="0" smtClean="0"/>
          </a:p>
          <a:p>
            <a:r>
              <a:rPr lang="en-US" sz="2400" dirty="0" smtClean="0">
                <a:hlinkClick r:id="rId4"/>
              </a:rPr>
              <a:t>http</a:t>
            </a:r>
            <a:r>
              <a:rPr lang="en-US" sz="2400" dirty="0">
                <a:hlinkClick r:id="rId4"/>
              </a:rPr>
              <a:t>://</a:t>
            </a:r>
            <a:r>
              <a:rPr lang="en-US" sz="2400" dirty="0" smtClean="0">
                <a:hlinkClick r:id="rId4"/>
              </a:rPr>
              <a:t>www.supreme.courts.state.tx.us/rules/atty_rules.asp</a:t>
            </a:r>
            <a:endParaRPr lang="en-US" sz="2400" dirty="0" smtClean="0"/>
          </a:p>
          <a:p>
            <a:endParaRPr lang="en-US" sz="2400" dirty="0"/>
          </a:p>
          <a:p>
            <a:r>
              <a:rPr lang="en-US" sz="2400" dirty="0"/>
              <a:t>Ethics Hotline - </a:t>
            </a:r>
            <a:r>
              <a:rPr lang="en-US" sz="2400" dirty="0" smtClean="0"/>
              <a:t>1-800-532-3947</a:t>
            </a:r>
          </a:p>
          <a:p>
            <a:endParaRPr lang="en-US" sz="2400" dirty="0"/>
          </a:p>
          <a:p>
            <a:r>
              <a:rPr lang="en-US" sz="2400" dirty="0"/>
              <a:t>State Bar of Texas  </a:t>
            </a:r>
            <a:r>
              <a:rPr lang="en-US" sz="2400" dirty="0">
                <a:hlinkClick r:id="rId5"/>
              </a:rPr>
              <a:t>www.texasbar.com</a:t>
            </a:r>
            <a:r>
              <a:rPr lang="en-US" sz="2400" dirty="0"/>
              <a:t>  800.566.4616  </a:t>
            </a:r>
            <a:r>
              <a:rPr lang="en-US" sz="2400" dirty="0" smtClean="0">
                <a:hlinkClick r:id="rId6"/>
              </a:rPr>
              <a:t>adreview@texasbar.com</a:t>
            </a:r>
            <a:endParaRPr lang="en-US" sz="2400" dirty="0" smtClean="0"/>
          </a:p>
          <a:p>
            <a:endParaRPr lang="en-US" sz="2400" dirty="0"/>
          </a:p>
          <a:p>
            <a:r>
              <a:rPr lang="en-US" sz="2400" dirty="0"/>
              <a:t>Opinions from the State Bar of Texas Professional Ethics </a:t>
            </a:r>
            <a:r>
              <a:rPr lang="en-US" sz="2400" dirty="0" smtClean="0"/>
              <a:t>Committee</a:t>
            </a:r>
          </a:p>
          <a:p>
            <a:endParaRPr lang="en-US" sz="2400" dirty="0"/>
          </a:p>
          <a:p>
            <a:r>
              <a:rPr lang="en-US" sz="2400" dirty="0" smtClean="0">
                <a:hlinkClick r:id="rId7"/>
              </a:rPr>
              <a:t>www.law.uh.edu\libraries\ethics</a:t>
            </a:r>
            <a:endParaRPr lang="en-US" sz="2400" dirty="0" smtClean="0"/>
          </a:p>
          <a:p>
            <a:endParaRPr lang="en-US" sz="2400" dirty="0"/>
          </a:p>
          <a:p>
            <a:r>
              <a:rPr lang="en-US" sz="2400" dirty="0"/>
              <a:t>Texas Center for Legal </a:t>
            </a:r>
            <a:r>
              <a:rPr lang="en-US" sz="2400" dirty="0" smtClean="0"/>
              <a:t>Ethics </a:t>
            </a:r>
            <a:r>
              <a:rPr lang="en-US" sz="2400" dirty="0" smtClean="0">
                <a:hlinkClick r:id="rId8"/>
              </a:rPr>
              <a:t>www.txethics.org</a:t>
            </a:r>
            <a:r>
              <a:rPr lang="en-US" sz="2400" dirty="0" smtClean="0"/>
              <a:t> 1-800-204-2222</a:t>
            </a:r>
            <a:endParaRPr lang="en-US" sz="2400" dirty="0"/>
          </a:p>
          <a:p>
            <a:endParaRPr lang="en-US" sz="2400" dirty="0" smtClean="0"/>
          </a:p>
          <a:p>
            <a:endParaRPr lang="en-US" sz="1800" dirty="0"/>
          </a:p>
        </p:txBody>
      </p:sp>
      <p:sp>
        <p:nvSpPr>
          <p:cNvPr id="2" name="Title 1"/>
          <p:cNvSpPr>
            <a:spLocks noGrp="1"/>
          </p:cNvSpPr>
          <p:nvPr>
            <p:ph type="title"/>
          </p:nvPr>
        </p:nvSpPr>
        <p:spPr/>
        <p:txBody>
          <a:bodyPr>
            <a:normAutofit/>
          </a:bodyPr>
          <a:lstStyle/>
          <a:p>
            <a:r>
              <a:rPr lang="en-US" u="sng" dirty="0" smtClean="0"/>
              <a:t>Resources</a:t>
            </a:r>
            <a:endParaRPr lang="en-US" u="sng" dirty="0"/>
          </a:p>
        </p:txBody>
      </p:sp>
    </p:spTree>
    <p:extLst>
      <p:ext uri="{BB962C8B-B14F-4D97-AF65-F5344CB8AC3E}">
        <p14:creationId xmlns:p14="http://schemas.microsoft.com/office/powerpoint/2010/main" val="15758259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2971800" cy="4525963"/>
          </a:xfrm>
        </p:spPr>
        <p:txBody>
          <a:bodyPr/>
          <a:lstStyle/>
          <a:p>
            <a:endParaRPr lang="en-US" dirty="0" smtClean="0"/>
          </a:p>
          <a:p>
            <a:r>
              <a:rPr lang="en-US" sz="2400" dirty="0" smtClean="0"/>
              <a:t>YouTube</a:t>
            </a:r>
          </a:p>
          <a:p>
            <a:r>
              <a:rPr lang="en-US" sz="2400" dirty="0" smtClean="0"/>
              <a:t>Facebook</a:t>
            </a:r>
          </a:p>
          <a:p>
            <a:r>
              <a:rPr lang="en-US" sz="2400" dirty="0" err="1" smtClean="0"/>
              <a:t>Linkedin</a:t>
            </a:r>
            <a:endParaRPr lang="en-US" sz="2400" dirty="0" smtClean="0"/>
          </a:p>
          <a:p>
            <a:r>
              <a:rPr lang="en-US" sz="2400" dirty="0" smtClean="0"/>
              <a:t>Twitter</a:t>
            </a:r>
          </a:p>
          <a:p>
            <a:r>
              <a:rPr lang="en-US" sz="2400" dirty="0" smtClean="0"/>
              <a:t>Instagram</a:t>
            </a:r>
          </a:p>
          <a:p>
            <a:r>
              <a:rPr lang="en-US" sz="2400" dirty="0" smtClean="0"/>
              <a:t>Blogs</a:t>
            </a:r>
          </a:p>
          <a:p>
            <a:r>
              <a:rPr lang="en-US" sz="2400" dirty="0" smtClean="0"/>
              <a:t>AVVO</a:t>
            </a:r>
          </a:p>
          <a:p>
            <a:r>
              <a:rPr lang="en-US" sz="2400" dirty="0" smtClean="0"/>
              <a:t>Webpages</a:t>
            </a:r>
          </a:p>
          <a:p>
            <a:endParaRPr lang="en-US" dirty="0"/>
          </a:p>
        </p:txBody>
      </p:sp>
      <p:sp>
        <p:nvSpPr>
          <p:cNvPr id="2" name="Title 1"/>
          <p:cNvSpPr>
            <a:spLocks noGrp="1"/>
          </p:cNvSpPr>
          <p:nvPr>
            <p:ph type="title"/>
          </p:nvPr>
        </p:nvSpPr>
        <p:spPr>
          <a:xfrm>
            <a:off x="457200" y="762000"/>
            <a:ext cx="8229600" cy="533400"/>
          </a:xfrm>
        </p:spPr>
        <p:txBody>
          <a:bodyPr>
            <a:normAutofit fontScale="90000"/>
          </a:bodyPr>
          <a:lstStyle/>
          <a:p>
            <a:r>
              <a:rPr lang="en-US" b="1" u="sng" dirty="0" smtClean="0"/>
              <a:t>Social media is ubiquitous </a:t>
            </a:r>
            <a:r>
              <a:rPr lang="en-US" dirty="0" smtClean="0"/>
              <a:t/>
            </a:r>
            <a:br>
              <a:rPr lang="en-US" dirty="0" smtClean="0"/>
            </a:br>
            <a:endParaRPr lang="en-US" dirty="0"/>
          </a:p>
        </p:txBody>
      </p:sp>
      <p:pic>
        <p:nvPicPr>
          <p:cNvPr id="4098" name="Picture 2" descr="Image result for computer change luddite"/>
          <p:cNvPicPr>
            <a:picLocks noChangeAspect="1" noChangeArrowheads="1"/>
          </p:cNvPicPr>
          <p:nvPr/>
        </p:nvPicPr>
        <p:blipFill rotWithShape="1">
          <a:blip r:embed="rId2">
            <a:extLst>
              <a:ext uri="{28A0092B-C50C-407E-A947-70E740481C1C}">
                <a14:useLocalDpi xmlns:a14="http://schemas.microsoft.com/office/drawing/2010/main" val="0"/>
              </a:ext>
            </a:extLst>
          </a:blip>
          <a:srcRect t="-7157" r="5109" b="11196"/>
          <a:stretch/>
        </p:blipFill>
        <p:spPr bwMode="auto">
          <a:xfrm>
            <a:off x="4038601" y="751590"/>
            <a:ext cx="4351892" cy="558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4019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smtClean="0"/>
          </a:p>
          <a:p>
            <a:r>
              <a:rPr lang="en-US" dirty="0" smtClean="0"/>
              <a:t>Who </a:t>
            </a:r>
            <a:r>
              <a:rPr lang="en-US" dirty="0" smtClean="0"/>
              <a:t>uses it in personal life? </a:t>
            </a:r>
            <a:endParaRPr lang="en-US" dirty="0" smtClean="0"/>
          </a:p>
          <a:p>
            <a:endParaRPr lang="en-US" dirty="0"/>
          </a:p>
          <a:p>
            <a:endParaRPr lang="en-US" dirty="0" smtClean="0"/>
          </a:p>
          <a:p>
            <a:r>
              <a:rPr lang="en-US" dirty="0" smtClean="0"/>
              <a:t>To promote your practice</a:t>
            </a:r>
            <a:r>
              <a:rPr lang="en-US" dirty="0" smtClean="0"/>
              <a:t>? </a:t>
            </a:r>
            <a:endParaRPr lang="en-US" dirty="0" smtClean="0"/>
          </a:p>
          <a:p>
            <a:endParaRPr lang="en-US" dirty="0"/>
          </a:p>
          <a:p>
            <a:endParaRPr lang="en-US" dirty="0" smtClean="0"/>
          </a:p>
          <a:p>
            <a:r>
              <a:rPr lang="en-US" dirty="0" smtClean="0"/>
              <a:t>Discovery</a:t>
            </a:r>
            <a:r>
              <a:rPr lang="en-US" dirty="0" smtClean="0"/>
              <a:t>?</a:t>
            </a:r>
          </a:p>
          <a:p>
            <a:pPr lvl="1"/>
            <a:endParaRPr lang="en-US" dirty="0"/>
          </a:p>
          <a:p>
            <a:pPr lvl="1"/>
            <a:endParaRPr lang="en-US" dirty="0"/>
          </a:p>
          <a:p>
            <a:pPr lvl="1"/>
            <a:endParaRPr lang="en-US" dirty="0" smtClean="0"/>
          </a:p>
          <a:p>
            <a:pPr lvl="1"/>
            <a:endParaRPr lang="en-US" dirty="0" smtClean="0"/>
          </a:p>
          <a:p>
            <a:pPr>
              <a:buFontTx/>
              <a:buChar char="-"/>
            </a:pPr>
            <a:endParaRPr lang="en-US" dirty="0"/>
          </a:p>
        </p:txBody>
      </p:sp>
      <p:sp>
        <p:nvSpPr>
          <p:cNvPr id="2" name="Title 1"/>
          <p:cNvSpPr>
            <a:spLocks noGrp="1"/>
          </p:cNvSpPr>
          <p:nvPr>
            <p:ph type="title"/>
          </p:nvPr>
        </p:nvSpPr>
        <p:spPr/>
        <p:txBody>
          <a:bodyPr/>
          <a:lstStyle/>
          <a:p>
            <a:r>
              <a:rPr lang="en-US" u="sng" dirty="0" smtClean="0"/>
              <a:t>This is a High Level Survey</a:t>
            </a:r>
            <a:endParaRPr lang="en-US" u="sng" dirty="0"/>
          </a:p>
        </p:txBody>
      </p:sp>
    </p:spTree>
    <p:extLst>
      <p:ext uri="{BB962C8B-B14F-4D97-AF65-F5344CB8AC3E}">
        <p14:creationId xmlns:p14="http://schemas.microsoft.com/office/powerpoint/2010/main" val="226312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0092" y="1719263"/>
            <a:ext cx="7829216" cy="4406900"/>
          </a:xfrm>
        </p:spPr>
      </p:pic>
      <p:sp>
        <p:nvSpPr>
          <p:cNvPr id="3" name="Title 2"/>
          <p:cNvSpPr>
            <a:spLocks noGrp="1"/>
          </p:cNvSpPr>
          <p:nvPr>
            <p:ph type="title"/>
          </p:nvPr>
        </p:nvSpPr>
        <p:spPr/>
        <p:txBody>
          <a:bodyPr/>
          <a:lstStyle/>
          <a:p>
            <a:endParaRPr lang="en-US" dirty="0"/>
          </a:p>
        </p:txBody>
      </p:sp>
      <p:sp>
        <p:nvSpPr>
          <p:cNvPr id="6" name="Rectangle 5"/>
          <p:cNvSpPr/>
          <p:nvPr/>
        </p:nvSpPr>
        <p:spPr>
          <a:xfrm>
            <a:off x="381000" y="6393210"/>
            <a:ext cx="8458200" cy="369332"/>
          </a:xfrm>
          <a:prstGeom prst="rect">
            <a:avLst/>
          </a:prstGeom>
        </p:spPr>
        <p:txBody>
          <a:bodyPr wrap="square">
            <a:spAutoFit/>
          </a:bodyPr>
          <a:lstStyle/>
          <a:p>
            <a:r>
              <a:rPr lang="en-US" dirty="0" smtClean="0"/>
              <a:t>Source: https</a:t>
            </a:r>
            <a:r>
              <a:rPr lang="en-US" dirty="0"/>
              <a:t>://techcrunch.com/2017/06/27/facebook-2-billion-users/</a:t>
            </a:r>
          </a:p>
        </p:txBody>
      </p:sp>
    </p:spTree>
    <p:extLst>
      <p:ext uri="{BB962C8B-B14F-4D97-AF65-F5344CB8AC3E}">
        <p14:creationId xmlns:p14="http://schemas.microsoft.com/office/powerpoint/2010/main" val="552293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52600"/>
            <a:ext cx="8407893" cy="4407408"/>
          </a:xfrm>
        </p:spPr>
        <p:txBody>
          <a:bodyPr/>
          <a:lstStyle/>
          <a:p>
            <a:endParaRPr lang="en-US" dirty="0"/>
          </a:p>
        </p:txBody>
      </p:sp>
      <p:sp>
        <p:nvSpPr>
          <p:cNvPr id="2" name="Title 1"/>
          <p:cNvSpPr>
            <a:spLocks noGrp="1"/>
          </p:cNvSpPr>
          <p:nvPr>
            <p:ph type="title"/>
          </p:nvPr>
        </p:nvSpPr>
        <p:spPr/>
        <p:txBody>
          <a:bodyPr/>
          <a:lstStyle/>
          <a:p>
            <a:r>
              <a:rPr lang="en-US" u="sng" dirty="0" smtClean="0"/>
              <a:t>Beware of common landmines</a:t>
            </a:r>
            <a:endParaRPr lang="en-US" u="sng" dirty="0"/>
          </a:p>
        </p:txBody>
      </p:sp>
      <p:pic>
        <p:nvPicPr>
          <p:cNvPr id="1026" name="Picture 2" descr="Image result for legal minefie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514600"/>
            <a:ext cx="4562475" cy="311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959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u="sng" dirty="0" smtClean="0"/>
              <a:t>Getting yourself “out there”</a:t>
            </a:r>
            <a:endParaRPr lang="en-US" u="sng" dirty="0"/>
          </a:p>
        </p:txBody>
      </p:sp>
      <p:pic>
        <p:nvPicPr>
          <p:cNvPr id="4" name="Picture 2" descr="Image result for social medi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981200"/>
            <a:ext cx="6937863" cy="4072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666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734036"/>
            <a:ext cx="6286500" cy="4778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Most Websites should be submitted </a:t>
            </a:r>
            <a:r>
              <a:rPr lang="en-US" u="sng" dirty="0" smtClean="0"/>
              <a:t>to the state bar for review</a:t>
            </a:r>
            <a:endParaRPr lang="en-US" u="sng" dirty="0"/>
          </a:p>
        </p:txBody>
      </p:sp>
      <p:sp>
        <p:nvSpPr>
          <p:cNvPr id="3" name="Content Placeholder 2"/>
          <p:cNvSpPr>
            <a:spLocks noGrp="1"/>
          </p:cNvSpPr>
          <p:nvPr>
            <p:ph idx="1"/>
          </p:nvPr>
        </p:nvSpPr>
        <p:spPr>
          <a:xfrm flipV="1">
            <a:off x="8458200" y="6126478"/>
            <a:ext cx="330692" cy="274321"/>
          </a:xfrm>
        </p:spPr>
        <p:txBody>
          <a:bodyPr>
            <a:normAutofit fontScale="70000" lnSpcReduction="20000"/>
          </a:bodyPr>
          <a:lstStyle/>
          <a:p>
            <a:endParaRPr lang="en-US" dirty="0"/>
          </a:p>
        </p:txBody>
      </p:sp>
    </p:spTree>
    <p:extLst>
      <p:ext uri="{BB962C8B-B14F-4D97-AF65-F5344CB8AC3E}">
        <p14:creationId xmlns:p14="http://schemas.microsoft.com/office/powerpoint/2010/main" val="232083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22749647"/>
              </p:ext>
            </p:extLst>
          </p:nvPr>
        </p:nvGraphicFramePr>
        <p:xfrm>
          <a:off x="609600" y="1219200"/>
          <a:ext cx="7848600" cy="5943600"/>
        </p:xfrm>
        <a:graphic>
          <a:graphicData uri="http://schemas.openxmlformats.org/drawingml/2006/table">
            <a:tbl>
              <a:tblPr/>
              <a:tblGrid>
                <a:gridCol w="3848100"/>
                <a:gridCol w="4000500"/>
              </a:tblGrid>
              <a:tr h="1733550">
                <a:tc>
                  <a:txBody>
                    <a:bodyPr/>
                    <a:lstStyle/>
                    <a:p>
                      <a:r>
                        <a:rPr lang="en-US" sz="1300" dirty="0"/>
                        <a:t>Board Certification</a:t>
                      </a:r>
                    </a:p>
                  </a:txBody>
                  <a:tcPr marL="0" marR="0" marT="0" marB="0" anchor="ctr">
                    <a:lnL>
                      <a:noFill/>
                    </a:lnL>
                    <a:lnR>
                      <a:noFill/>
                    </a:lnR>
                    <a:lnT>
                      <a:noFill/>
                    </a:lnT>
                    <a:lnB>
                      <a:noFill/>
                    </a:lnB>
                  </a:tcPr>
                </a:tc>
                <a:tc>
                  <a:txBody>
                    <a:bodyPr/>
                    <a:lstStyle/>
                    <a:p>
                      <a:r>
                        <a:rPr lang="en-US" sz="1300" dirty="0"/>
                        <a:t>The advertising lawyer or law firm must be competent in the advertised field of law and cannot say they are specialized or certified unless they or their entire firm have been certified by the Texas Board of Legal Specialization.</a:t>
                      </a:r>
                    </a:p>
                  </a:txBody>
                  <a:tcPr marL="0" marR="0" marT="0" marB="0" anchor="ctr">
                    <a:lnL>
                      <a:noFill/>
                    </a:lnL>
                    <a:lnR>
                      <a:noFill/>
                    </a:lnR>
                    <a:lnT>
                      <a:noFill/>
                    </a:lnT>
                    <a:lnB>
                      <a:noFill/>
                    </a:lnB>
                  </a:tcPr>
                </a:tc>
              </a:tr>
              <a:tr h="1981200">
                <a:tc>
                  <a:txBody>
                    <a:bodyPr/>
                    <a:lstStyle/>
                    <a:p>
                      <a:r>
                        <a:rPr lang="en-US" sz="1300"/>
                        <a:t>Past successes or results</a:t>
                      </a:r>
                    </a:p>
                  </a:txBody>
                  <a:tcPr marL="0" marR="0" marT="0" marB="0" anchor="ctr">
                    <a:lnL>
                      <a:noFill/>
                    </a:lnL>
                    <a:lnR>
                      <a:noFill/>
                    </a:lnR>
                    <a:lnT>
                      <a:noFill/>
                    </a:lnT>
                    <a:lnB>
                      <a:noFill/>
                    </a:lnB>
                  </a:tcPr>
                </a:tc>
                <a:tc>
                  <a:txBody>
                    <a:bodyPr/>
                    <a:lstStyle/>
                    <a:p>
                      <a:r>
                        <a:rPr lang="en-US" sz="1300" dirty="0"/>
                        <a:t>Must provide information dealing with the nature of the case, further details into the type of amounts stated in the ad. A disclaimer does not cure the violation. See Rule 7.02(a)(2), Texas Disciplinary Rules of Professional Conduct (TDRPC).</a:t>
                      </a:r>
                    </a:p>
                  </a:txBody>
                  <a:tcPr marL="0" marR="0" marT="0" marB="0" anchor="ctr">
                    <a:lnL>
                      <a:noFill/>
                    </a:lnL>
                    <a:lnR>
                      <a:noFill/>
                    </a:lnR>
                    <a:lnT>
                      <a:noFill/>
                    </a:lnT>
                    <a:lnB>
                      <a:noFill/>
                    </a:lnB>
                  </a:tcPr>
                </a:tc>
              </a:tr>
              <a:tr h="2228850">
                <a:tc>
                  <a:txBody>
                    <a:bodyPr/>
                    <a:lstStyle/>
                    <a:p>
                      <a:r>
                        <a:rPr lang="en-US" sz="1300" dirty="0"/>
                        <a:t>Cumulative results amounts can be used in advertisement without any additional information.</a:t>
                      </a:r>
                    </a:p>
                  </a:txBody>
                  <a:tcPr marL="0" marR="0" marT="0" marB="0" anchor="ctr">
                    <a:lnL>
                      <a:noFill/>
                    </a:lnL>
                    <a:lnR>
                      <a:noFill/>
                    </a:lnR>
                    <a:lnT>
                      <a:noFill/>
                    </a:lnT>
                    <a:lnB>
                      <a:noFill/>
                    </a:lnB>
                  </a:tcPr>
                </a:tc>
                <a:tc>
                  <a:txBody>
                    <a:bodyPr/>
                    <a:lstStyle/>
                    <a:p>
                      <a:r>
                        <a:rPr lang="en-US" sz="1300" dirty="0"/>
                        <a:t>Cumulative results amounts CANNOT be presented in ads without each case fulfilling the required items detailed in Rule 7.02(a)(2), TDRPC, on the same page of the advertisement as the stated result (this includes websites). </a:t>
                      </a:r>
                    </a:p>
                  </a:txBody>
                  <a:tcPr marL="0" marR="0" marT="0" marB="0" anchor="ctr">
                    <a:lnL>
                      <a:noFill/>
                    </a:lnL>
                    <a:lnR>
                      <a:noFill/>
                    </a:lnR>
                    <a:lnT>
                      <a:noFill/>
                    </a:lnT>
                    <a:lnB>
                      <a:noFill/>
                    </a:lnB>
                  </a:tcPr>
                </a:tc>
              </a:tr>
            </a:tbl>
          </a:graphicData>
        </a:graphic>
      </p:graphicFrame>
      <p:sp>
        <p:nvSpPr>
          <p:cNvPr id="3" name="Title 2"/>
          <p:cNvSpPr>
            <a:spLocks noGrp="1"/>
          </p:cNvSpPr>
          <p:nvPr>
            <p:ph type="title"/>
          </p:nvPr>
        </p:nvSpPr>
        <p:spPr>
          <a:xfrm>
            <a:off x="381000" y="355847"/>
            <a:ext cx="8381260" cy="939553"/>
          </a:xfrm>
        </p:spPr>
        <p:txBody>
          <a:bodyPr/>
          <a:lstStyle/>
          <a:p>
            <a:r>
              <a:rPr lang="en-US" u="sng" dirty="0" smtClean="0"/>
              <a:t>Website Tips</a:t>
            </a:r>
            <a:endParaRPr lang="en-US" u="sng" dirty="0"/>
          </a:p>
        </p:txBody>
      </p:sp>
      <p:sp>
        <p:nvSpPr>
          <p:cNvPr id="4" name="Content Placeholder 3"/>
          <p:cNvSpPr>
            <a:spLocks noGrp="1"/>
          </p:cNvSpPr>
          <p:nvPr>
            <p:ph idx="1"/>
          </p:nvPr>
        </p:nvSpPr>
        <p:spPr>
          <a:xfrm flipV="1">
            <a:off x="5562600" y="6541008"/>
            <a:ext cx="3226293" cy="88392"/>
          </a:xfrm>
        </p:spPr>
        <p:txBody>
          <a:bodyPr>
            <a:normAutofit fontScale="25000" lnSpcReduction="20000"/>
          </a:bodyPr>
          <a:lstStyle/>
          <a:p>
            <a:pPr marL="45720" indent="0">
              <a:buNone/>
            </a:pPr>
            <a:endParaRPr lang="en-US" dirty="0"/>
          </a:p>
        </p:txBody>
      </p:sp>
    </p:spTree>
    <p:extLst>
      <p:ext uri="{BB962C8B-B14F-4D97-AF65-F5344CB8AC3E}">
        <p14:creationId xmlns:p14="http://schemas.microsoft.com/office/powerpoint/2010/main" val="10108932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438400"/>
            <a:ext cx="6255260" cy="3242310"/>
          </a:xfrm>
          <a:prstGeom prst="rect">
            <a:avLst/>
          </a:prstGeom>
        </p:spPr>
      </p:pic>
      <p:sp>
        <p:nvSpPr>
          <p:cNvPr id="3" name="Title 2"/>
          <p:cNvSpPr>
            <a:spLocks noGrp="1"/>
          </p:cNvSpPr>
          <p:nvPr>
            <p:ph type="title"/>
          </p:nvPr>
        </p:nvSpPr>
        <p:spPr/>
        <p:txBody>
          <a:bodyPr/>
          <a:lstStyle/>
          <a:p>
            <a:r>
              <a:rPr lang="en-US" u="sng" dirty="0" smtClean="0"/>
              <a:t>What about “social” social media</a:t>
            </a:r>
            <a:endParaRPr lang="en-US" u="sng"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20788246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2597</TotalTime>
  <Words>685</Words>
  <Application>Microsoft Office PowerPoint</Application>
  <PresentationFormat>On-screen Show (4:3)</PresentationFormat>
  <Paragraphs>96</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Grid</vt:lpstr>
      <vt:lpstr> </vt:lpstr>
      <vt:lpstr>Social media is ubiquitous  </vt:lpstr>
      <vt:lpstr>This is a High Level Survey</vt:lpstr>
      <vt:lpstr>PowerPoint Presentation</vt:lpstr>
      <vt:lpstr>Beware of common landmines</vt:lpstr>
      <vt:lpstr>Getting yourself “out there”</vt:lpstr>
      <vt:lpstr>Most Websites should be submitted to the state bar for review</vt:lpstr>
      <vt:lpstr>Website Tips</vt:lpstr>
      <vt:lpstr>What about “social” social media</vt:lpstr>
      <vt:lpstr>Avvo (and the like)</vt:lpstr>
      <vt:lpstr>Linkedin (networking)</vt:lpstr>
      <vt:lpstr>Discovery through social media</vt:lpstr>
      <vt:lpstr>Friending</vt:lpstr>
      <vt:lpstr>Model Rule 8.2 Limits Criticism of Judges</vt:lpstr>
      <vt:lpstr>PowerPoint Presentation</vt:lpstr>
      <vt:lpstr>PowerPoint Presentation</vt:lpstr>
      <vt:lpstr>Resources</vt:lpstr>
    </vt:vector>
  </TitlesOfParts>
  <Company>usdc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elizabethfreeman</dc:creator>
  <cp:lastModifiedBy>elizabethfreeman</cp:lastModifiedBy>
  <cp:revision>75</cp:revision>
  <dcterms:created xsi:type="dcterms:W3CDTF">2018-02-07T18:02:31Z</dcterms:created>
  <dcterms:modified xsi:type="dcterms:W3CDTF">2018-05-11T14:19:09Z</dcterms:modified>
</cp:coreProperties>
</file>