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81" r:id="rId7"/>
    <p:sldId id="271" r:id="rId8"/>
    <p:sldId id="272" r:id="rId9"/>
    <p:sldId id="273" r:id="rId10"/>
    <p:sldId id="275" r:id="rId11"/>
    <p:sldId id="261" r:id="rId12"/>
    <p:sldId id="276" r:id="rId13"/>
    <p:sldId id="262" r:id="rId14"/>
    <p:sldId id="264" r:id="rId15"/>
    <p:sldId id="284" r:id="rId16"/>
    <p:sldId id="285" r:id="rId17"/>
    <p:sldId id="277" r:id="rId18"/>
    <p:sldId id="287" r:id="rId19"/>
    <p:sldId id="286" r:id="rId20"/>
    <p:sldId id="283" r:id="rId21"/>
    <p:sldId id="278" r:id="rId22"/>
    <p:sldId id="266" r:id="rId23"/>
    <p:sldId id="288" r:id="rId24"/>
    <p:sldId id="290" r:id="rId25"/>
    <p:sldId id="282" r:id="rId26"/>
    <p:sldId id="270" r:id="rId27"/>
    <p:sldId id="279" r:id="rId28"/>
    <p:sldId id="274" r:id="rId29"/>
    <p:sldId id="280" r:id="rId30"/>
    <p:sldId id="265" r:id="rId31"/>
    <p:sldId id="267" r:id="rId32"/>
    <p:sldId id="269" r:id="rId33"/>
    <p:sldId id="289" r:id="rId34"/>
    <p:sldId id="26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1CC077-8877-4AB0-9CE1-603BED4FD4E8}">
          <p14:sldIdLst>
            <p14:sldId id="256"/>
            <p14:sldId id="257"/>
            <p14:sldId id="258"/>
            <p14:sldId id="259"/>
            <p14:sldId id="260"/>
            <p14:sldId id="281"/>
            <p14:sldId id="271"/>
            <p14:sldId id="272"/>
            <p14:sldId id="273"/>
            <p14:sldId id="275"/>
            <p14:sldId id="261"/>
            <p14:sldId id="276"/>
            <p14:sldId id="262"/>
            <p14:sldId id="264"/>
            <p14:sldId id="284"/>
            <p14:sldId id="285"/>
            <p14:sldId id="277"/>
            <p14:sldId id="287"/>
            <p14:sldId id="286"/>
            <p14:sldId id="283"/>
            <p14:sldId id="278"/>
            <p14:sldId id="266"/>
            <p14:sldId id="288"/>
            <p14:sldId id="290"/>
            <p14:sldId id="282"/>
            <p14:sldId id="270"/>
            <p14:sldId id="279"/>
            <p14:sldId id="274"/>
            <p14:sldId id="280"/>
            <p14:sldId id="265"/>
            <p14:sldId id="267"/>
            <p14:sldId id="269"/>
            <p14:sldId id="289"/>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1CDAEC-3335-496B-B5DE-C3508B5D7168}" type="datetimeFigureOut">
              <a:rPr lang="en-US" smtClean="0"/>
              <a:t>5/7/2018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24129B-2A40-4C3E-A15D-7C61EBB332C1}" type="slidenum">
              <a:rPr lang="en-US" smtClean="0"/>
              <a:t>‹#›</a:t>
            </a:fld>
            <a:endParaRPr lang="en-US"/>
          </a:p>
        </p:txBody>
      </p:sp>
    </p:spTree>
    <p:extLst>
      <p:ext uri="{BB962C8B-B14F-4D97-AF65-F5344CB8AC3E}">
        <p14:creationId xmlns:p14="http://schemas.microsoft.com/office/powerpoint/2010/main" val="2489753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automatic adjustments may render plans</a:t>
            </a:r>
            <a:r>
              <a:rPr lang="en-US" baseline="0" dirty="0" smtClean="0"/>
              <a:t> deficient or infeasible? Trustee may also pursue modification to capture extra disposable income</a:t>
            </a:r>
            <a:endParaRPr lang="en-US" dirty="0"/>
          </a:p>
        </p:txBody>
      </p:sp>
      <p:sp>
        <p:nvSpPr>
          <p:cNvPr id="4" name="Slide Number Placeholder 3"/>
          <p:cNvSpPr>
            <a:spLocks noGrp="1"/>
          </p:cNvSpPr>
          <p:nvPr>
            <p:ph type="sldNum" sz="quarter" idx="10"/>
          </p:nvPr>
        </p:nvSpPr>
        <p:spPr/>
        <p:txBody>
          <a:bodyPr/>
          <a:lstStyle/>
          <a:p>
            <a:fld id="{2524129B-2A40-4C3E-A15D-7C61EBB332C1}" type="slidenum">
              <a:rPr lang="en-US" smtClean="0"/>
              <a:t>5</a:t>
            </a:fld>
            <a:endParaRPr lang="en-US"/>
          </a:p>
        </p:txBody>
      </p:sp>
    </p:spTree>
    <p:extLst>
      <p:ext uri="{BB962C8B-B14F-4D97-AF65-F5344CB8AC3E}">
        <p14:creationId xmlns:p14="http://schemas.microsoft.com/office/powerpoint/2010/main" val="115714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paragraph</a:t>
            </a:r>
            <a:r>
              <a:rPr lang="en-US" baseline="0" dirty="0" smtClean="0"/>
              <a:t> 25D mean? “or otherwise” is very broad! </a:t>
            </a:r>
          </a:p>
          <a:p>
            <a:r>
              <a:rPr lang="en-US" baseline="0" dirty="0" smtClean="0"/>
              <a:t>Also payments returned on amounts with no POC because “paid in full” or unknown acct, etc.</a:t>
            </a:r>
            <a:endParaRPr lang="en-US" dirty="0"/>
          </a:p>
        </p:txBody>
      </p:sp>
      <p:sp>
        <p:nvSpPr>
          <p:cNvPr id="4" name="Slide Number Placeholder 3"/>
          <p:cNvSpPr>
            <a:spLocks noGrp="1"/>
          </p:cNvSpPr>
          <p:nvPr>
            <p:ph type="sldNum" sz="quarter" idx="10"/>
          </p:nvPr>
        </p:nvSpPr>
        <p:spPr/>
        <p:txBody>
          <a:bodyPr/>
          <a:lstStyle/>
          <a:p>
            <a:fld id="{2524129B-2A40-4C3E-A15D-7C61EBB332C1}" type="slidenum">
              <a:rPr lang="en-US" smtClean="0"/>
              <a:t>11</a:t>
            </a:fld>
            <a:endParaRPr lang="en-US"/>
          </a:p>
        </p:txBody>
      </p:sp>
    </p:spTree>
    <p:extLst>
      <p:ext uri="{BB962C8B-B14F-4D97-AF65-F5344CB8AC3E}">
        <p14:creationId xmlns:p14="http://schemas.microsoft.com/office/powerpoint/2010/main" val="252550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they object to confirmation without a POC after deadline?</a:t>
            </a:r>
            <a:endParaRPr lang="en-US" dirty="0"/>
          </a:p>
        </p:txBody>
      </p:sp>
      <p:sp>
        <p:nvSpPr>
          <p:cNvPr id="4" name="Slide Number Placeholder 3"/>
          <p:cNvSpPr>
            <a:spLocks noGrp="1"/>
          </p:cNvSpPr>
          <p:nvPr>
            <p:ph type="sldNum" sz="quarter" idx="10"/>
          </p:nvPr>
        </p:nvSpPr>
        <p:spPr/>
        <p:txBody>
          <a:bodyPr/>
          <a:lstStyle/>
          <a:p>
            <a:fld id="{2524129B-2A40-4C3E-A15D-7C61EBB332C1}" type="slidenum">
              <a:rPr lang="en-US" smtClean="0"/>
              <a:t>13</a:t>
            </a:fld>
            <a:endParaRPr lang="en-US"/>
          </a:p>
        </p:txBody>
      </p:sp>
    </p:spTree>
    <p:extLst>
      <p:ext uri="{BB962C8B-B14F-4D97-AF65-F5344CB8AC3E}">
        <p14:creationId xmlns:p14="http://schemas.microsoft.com/office/powerpoint/2010/main" val="384132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Categories</a:t>
            </a:r>
            <a:r>
              <a:rPr lang="en-US" baseline="0" dirty="0" smtClean="0"/>
              <a:t> should not identify recipients or further separate payment among reserves. Not fluid from one to the other. </a:t>
            </a:r>
            <a:endParaRPr lang="en-US" dirty="0"/>
          </a:p>
        </p:txBody>
      </p:sp>
      <p:sp>
        <p:nvSpPr>
          <p:cNvPr id="4" name="Slide Number Placeholder 3"/>
          <p:cNvSpPr>
            <a:spLocks noGrp="1"/>
          </p:cNvSpPr>
          <p:nvPr>
            <p:ph type="sldNum" sz="quarter" idx="10"/>
          </p:nvPr>
        </p:nvSpPr>
        <p:spPr/>
        <p:txBody>
          <a:bodyPr/>
          <a:lstStyle/>
          <a:p>
            <a:fld id="{2524129B-2A40-4C3E-A15D-7C61EBB332C1}" type="slidenum">
              <a:rPr lang="en-US" smtClean="0"/>
              <a:t>26</a:t>
            </a:fld>
            <a:endParaRPr lang="en-US"/>
          </a:p>
        </p:txBody>
      </p:sp>
    </p:spTree>
    <p:extLst>
      <p:ext uri="{BB962C8B-B14F-4D97-AF65-F5344CB8AC3E}">
        <p14:creationId xmlns:p14="http://schemas.microsoft.com/office/powerpoint/2010/main" val="144452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7D61A1-F064-47AB-8F7A-7D26E09489C5}"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4501D-34C2-4245-9265-B7D36A5A8BC5}" type="slidenum">
              <a:rPr lang="en-US" smtClean="0"/>
              <a:t>‹#›</a:t>
            </a:fld>
            <a:endParaRPr lang="en-US"/>
          </a:p>
        </p:txBody>
      </p:sp>
    </p:spTree>
    <p:extLst>
      <p:ext uri="{BB962C8B-B14F-4D97-AF65-F5344CB8AC3E}">
        <p14:creationId xmlns:p14="http://schemas.microsoft.com/office/powerpoint/2010/main" val="1990226738"/>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D61A1-F064-47AB-8F7A-7D26E09489C5}"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4501D-34C2-4245-9265-B7D36A5A8BC5}" type="slidenum">
              <a:rPr lang="en-US" smtClean="0"/>
              <a:t>‹#›</a:t>
            </a:fld>
            <a:endParaRPr lang="en-US"/>
          </a:p>
        </p:txBody>
      </p:sp>
    </p:spTree>
    <p:extLst>
      <p:ext uri="{BB962C8B-B14F-4D97-AF65-F5344CB8AC3E}">
        <p14:creationId xmlns:p14="http://schemas.microsoft.com/office/powerpoint/2010/main" val="4162823348"/>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D61A1-F064-47AB-8F7A-7D26E09489C5}"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4501D-34C2-4245-9265-B7D36A5A8BC5}" type="slidenum">
              <a:rPr lang="en-US" smtClean="0"/>
              <a:t>‹#›</a:t>
            </a:fld>
            <a:endParaRPr lang="en-US"/>
          </a:p>
        </p:txBody>
      </p:sp>
    </p:spTree>
    <p:extLst>
      <p:ext uri="{BB962C8B-B14F-4D97-AF65-F5344CB8AC3E}">
        <p14:creationId xmlns:p14="http://schemas.microsoft.com/office/powerpoint/2010/main" val="304156415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D61A1-F064-47AB-8F7A-7D26E09489C5}"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4501D-34C2-4245-9265-B7D36A5A8BC5}" type="slidenum">
              <a:rPr lang="en-US" smtClean="0"/>
              <a:t>‹#›</a:t>
            </a:fld>
            <a:endParaRPr lang="en-US"/>
          </a:p>
        </p:txBody>
      </p:sp>
    </p:spTree>
    <p:extLst>
      <p:ext uri="{BB962C8B-B14F-4D97-AF65-F5344CB8AC3E}">
        <p14:creationId xmlns:p14="http://schemas.microsoft.com/office/powerpoint/2010/main" val="3122246722"/>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7D61A1-F064-47AB-8F7A-7D26E09489C5}"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4501D-34C2-4245-9265-B7D36A5A8BC5}" type="slidenum">
              <a:rPr lang="en-US" smtClean="0"/>
              <a:t>‹#›</a:t>
            </a:fld>
            <a:endParaRPr lang="en-US"/>
          </a:p>
        </p:txBody>
      </p:sp>
    </p:spTree>
    <p:extLst>
      <p:ext uri="{BB962C8B-B14F-4D97-AF65-F5344CB8AC3E}">
        <p14:creationId xmlns:p14="http://schemas.microsoft.com/office/powerpoint/2010/main" val="2799339760"/>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7D61A1-F064-47AB-8F7A-7D26E09489C5}"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4501D-34C2-4245-9265-B7D36A5A8BC5}" type="slidenum">
              <a:rPr lang="en-US" smtClean="0"/>
              <a:t>‹#›</a:t>
            </a:fld>
            <a:endParaRPr lang="en-US"/>
          </a:p>
        </p:txBody>
      </p:sp>
    </p:spTree>
    <p:extLst>
      <p:ext uri="{BB962C8B-B14F-4D97-AF65-F5344CB8AC3E}">
        <p14:creationId xmlns:p14="http://schemas.microsoft.com/office/powerpoint/2010/main" val="2185123825"/>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7D61A1-F064-47AB-8F7A-7D26E09489C5}"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4501D-34C2-4245-9265-B7D36A5A8BC5}" type="slidenum">
              <a:rPr lang="en-US" smtClean="0"/>
              <a:t>‹#›</a:t>
            </a:fld>
            <a:endParaRPr lang="en-US"/>
          </a:p>
        </p:txBody>
      </p:sp>
    </p:spTree>
    <p:extLst>
      <p:ext uri="{BB962C8B-B14F-4D97-AF65-F5344CB8AC3E}">
        <p14:creationId xmlns:p14="http://schemas.microsoft.com/office/powerpoint/2010/main" val="2244995981"/>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7D61A1-F064-47AB-8F7A-7D26E09489C5}"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4501D-34C2-4245-9265-B7D36A5A8BC5}" type="slidenum">
              <a:rPr lang="en-US" smtClean="0"/>
              <a:t>‹#›</a:t>
            </a:fld>
            <a:endParaRPr lang="en-US"/>
          </a:p>
        </p:txBody>
      </p:sp>
    </p:spTree>
    <p:extLst>
      <p:ext uri="{BB962C8B-B14F-4D97-AF65-F5344CB8AC3E}">
        <p14:creationId xmlns:p14="http://schemas.microsoft.com/office/powerpoint/2010/main" val="1902599949"/>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D61A1-F064-47AB-8F7A-7D26E09489C5}"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4501D-34C2-4245-9265-B7D36A5A8BC5}" type="slidenum">
              <a:rPr lang="en-US" smtClean="0"/>
              <a:t>‹#›</a:t>
            </a:fld>
            <a:endParaRPr lang="en-US"/>
          </a:p>
        </p:txBody>
      </p:sp>
    </p:spTree>
    <p:extLst>
      <p:ext uri="{BB962C8B-B14F-4D97-AF65-F5344CB8AC3E}">
        <p14:creationId xmlns:p14="http://schemas.microsoft.com/office/powerpoint/2010/main" val="2066947379"/>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D61A1-F064-47AB-8F7A-7D26E09489C5}"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4501D-34C2-4245-9265-B7D36A5A8BC5}" type="slidenum">
              <a:rPr lang="en-US" smtClean="0"/>
              <a:t>‹#›</a:t>
            </a:fld>
            <a:endParaRPr lang="en-US"/>
          </a:p>
        </p:txBody>
      </p:sp>
    </p:spTree>
    <p:extLst>
      <p:ext uri="{BB962C8B-B14F-4D97-AF65-F5344CB8AC3E}">
        <p14:creationId xmlns:p14="http://schemas.microsoft.com/office/powerpoint/2010/main" val="336902150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D61A1-F064-47AB-8F7A-7D26E09489C5}"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4501D-34C2-4245-9265-B7D36A5A8BC5}" type="slidenum">
              <a:rPr lang="en-US" smtClean="0"/>
              <a:t>‹#›</a:t>
            </a:fld>
            <a:endParaRPr lang="en-US"/>
          </a:p>
        </p:txBody>
      </p:sp>
    </p:spTree>
    <p:extLst>
      <p:ext uri="{BB962C8B-B14F-4D97-AF65-F5344CB8AC3E}">
        <p14:creationId xmlns:p14="http://schemas.microsoft.com/office/powerpoint/2010/main" val="3436415854"/>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D61A1-F064-47AB-8F7A-7D26E09489C5}" type="datetimeFigureOut">
              <a:rPr lang="en-US" smtClean="0"/>
              <a:t>5/7/2018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4501D-34C2-4245-9265-B7D36A5A8BC5}" type="slidenum">
              <a:rPr lang="en-US" smtClean="0"/>
              <a:t>‹#›</a:t>
            </a:fld>
            <a:endParaRPr lang="en-US"/>
          </a:p>
        </p:txBody>
      </p:sp>
    </p:spTree>
    <p:extLst>
      <p:ext uri="{BB962C8B-B14F-4D97-AF65-F5344CB8AC3E}">
        <p14:creationId xmlns:p14="http://schemas.microsoft.com/office/powerpoint/2010/main" val="29273164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xs.uscourts.gov/bankruptcy/bankruptcy-forms-filing-fees" TargetMode="External"/><Relationship Id="rId2" Type="http://schemas.openxmlformats.org/officeDocument/2006/relationships/hyperlink" Target="http://www.txs.uscourts.gov/bankruptcy-form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txs.uscourts.gov/page/bankruptcy-local-rules" TargetMode="External"/><Relationship Id="rId2" Type="http://schemas.openxmlformats.org/officeDocument/2006/relationships/hyperlink" Target="http://www.uscourts.gov/rules-policies/current-rules-practice-procedure/federal-rules-bankruptcy-procedure" TargetMode="External"/><Relationship Id="rId1" Type="http://schemas.openxmlformats.org/officeDocument/2006/relationships/slideLayout" Target="../slideLayouts/slideLayout2.xml"/><Relationship Id="rId5" Type="http://schemas.openxmlformats.org/officeDocument/2006/relationships/hyperlink" Target="http://www.txs.uscourts.gov/bankruptcy/bankruptcy-judges-procedures-schedules" TargetMode="External"/><Relationship Id="rId4" Type="http://schemas.openxmlformats.org/officeDocument/2006/relationships/hyperlink" Target="http://www.txs.uscourts.gov/bankruptcy/bankruptcy-forms-filing-fe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000" dirty="0" smtClean="0"/>
              <a:t>What’s New?</a:t>
            </a:r>
            <a:br>
              <a:rPr lang="en-US" sz="8000" dirty="0" smtClean="0"/>
            </a:br>
            <a:r>
              <a:rPr lang="en-US" sz="6000" dirty="0" smtClean="0"/>
              <a:t>New Plan, Forms and Rules</a:t>
            </a:r>
            <a:endParaRPr lang="en-US" sz="6000" dirty="0"/>
          </a:p>
        </p:txBody>
      </p:sp>
      <p:sp>
        <p:nvSpPr>
          <p:cNvPr id="3" name="Subtitle 2"/>
          <p:cNvSpPr>
            <a:spLocks noGrp="1"/>
          </p:cNvSpPr>
          <p:nvPr>
            <p:ph type="subTitle" idx="1"/>
          </p:nvPr>
        </p:nvSpPr>
        <p:spPr/>
        <p:txBody>
          <a:bodyPr>
            <a:normAutofit/>
          </a:bodyPr>
          <a:lstStyle/>
          <a:p>
            <a:endParaRPr lang="en-US" sz="2200" dirty="0" smtClean="0"/>
          </a:p>
          <a:p>
            <a:r>
              <a:rPr lang="en-US" sz="2200" dirty="0" smtClean="0"/>
              <a:t>Tiffany Castro- Office of William </a:t>
            </a:r>
            <a:r>
              <a:rPr lang="en-US" sz="2200" dirty="0" err="1" smtClean="0"/>
              <a:t>Heitkamp</a:t>
            </a:r>
            <a:r>
              <a:rPr lang="en-US" sz="2200" dirty="0" smtClean="0"/>
              <a:t>, Trustee</a:t>
            </a:r>
          </a:p>
          <a:p>
            <a:r>
              <a:rPr lang="en-US" sz="2200" dirty="0" smtClean="0"/>
              <a:t>Cristina Rodriguez- Keeling Law Firm</a:t>
            </a:r>
          </a:p>
          <a:p>
            <a:r>
              <a:rPr lang="en-US" sz="2200" smtClean="0"/>
              <a:t>Leigh Ann </a:t>
            </a:r>
            <a:r>
              <a:rPr lang="en-US" sz="2200" dirty="0" err="1" smtClean="0"/>
              <a:t>Tognetti</a:t>
            </a:r>
            <a:r>
              <a:rPr lang="en-US" sz="2200" dirty="0"/>
              <a:t> </a:t>
            </a:r>
            <a:r>
              <a:rPr lang="en-US" sz="2200" dirty="0" smtClean="0"/>
              <a:t>– Marcos D. Oliva, PC</a:t>
            </a:r>
            <a:endParaRPr lang="en-US" sz="2200" dirty="0"/>
          </a:p>
        </p:txBody>
      </p:sp>
    </p:spTree>
    <p:extLst>
      <p:ext uri="{BB962C8B-B14F-4D97-AF65-F5344CB8AC3E}">
        <p14:creationId xmlns:p14="http://schemas.microsoft.com/office/powerpoint/2010/main" val="3115742898"/>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New Concepts</a:t>
            </a:r>
            <a:r>
              <a:rPr lang="en-US" dirty="0"/>
              <a:t/>
            </a:r>
            <a:br>
              <a:rPr lang="en-US" dirty="0"/>
            </a:br>
            <a:r>
              <a:rPr lang="en-US" sz="3100" dirty="0"/>
              <a:t>Plan Payment Adjustments (continued)</a:t>
            </a:r>
          </a:p>
        </p:txBody>
      </p:sp>
      <p:sp>
        <p:nvSpPr>
          <p:cNvPr id="3" name="Content Placeholder 2"/>
          <p:cNvSpPr>
            <a:spLocks noGrp="1"/>
          </p:cNvSpPr>
          <p:nvPr>
            <p:ph idx="1"/>
          </p:nvPr>
        </p:nvSpPr>
        <p:spPr/>
        <p:txBody>
          <a:bodyPr/>
          <a:lstStyle/>
          <a:p>
            <a:r>
              <a:rPr lang="en-US" dirty="0"/>
              <a:t>How do you prepare the plan and Debtor for these plan payment adjustments and/or modify the plan after they have been made</a:t>
            </a:r>
            <a:r>
              <a:rPr lang="en-US" dirty="0" smtClean="0"/>
              <a:t>?</a:t>
            </a:r>
          </a:p>
          <a:p>
            <a:r>
              <a:rPr lang="en-US" dirty="0" smtClean="0"/>
              <a:t>When is it better for Debtor to pass confirmation to after the bar date?</a:t>
            </a:r>
          </a:p>
          <a:p>
            <a:pPr lvl="1"/>
            <a:r>
              <a:rPr lang="en-US" dirty="0" smtClean="0"/>
              <a:t>Debtor did not have sufficient supporting documentation </a:t>
            </a:r>
          </a:p>
          <a:p>
            <a:pPr lvl="1"/>
            <a:r>
              <a:rPr lang="en-US" dirty="0" smtClean="0"/>
              <a:t>To ensure the payment change will not cause an undue hardship, when there is a known issue</a:t>
            </a:r>
          </a:p>
          <a:p>
            <a:pPr marL="0" indent="0">
              <a:buNone/>
            </a:pPr>
            <a:endParaRPr lang="en-US" dirty="0"/>
          </a:p>
        </p:txBody>
      </p:sp>
    </p:spTree>
    <p:extLst>
      <p:ext uri="{BB962C8B-B14F-4D97-AF65-F5344CB8AC3E}">
        <p14:creationId xmlns:p14="http://schemas.microsoft.com/office/powerpoint/2010/main" val="4048056593"/>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Concepts (continued)</a:t>
            </a:r>
            <a:endParaRPr lang="en-US" dirty="0"/>
          </a:p>
        </p:txBody>
      </p:sp>
      <p:sp>
        <p:nvSpPr>
          <p:cNvPr id="3" name="Content Placeholder 2"/>
          <p:cNvSpPr>
            <a:spLocks noGrp="1"/>
          </p:cNvSpPr>
          <p:nvPr>
            <p:ph idx="1"/>
          </p:nvPr>
        </p:nvSpPr>
        <p:spPr/>
        <p:txBody>
          <a:bodyPr>
            <a:normAutofit/>
          </a:bodyPr>
          <a:lstStyle/>
          <a:p>
            <a:r>
              <a:rPr lang="en-US" dirty="0" smtClean="0"/>
              <a:t>Trustee will pay per timely allowed claims or per the plan without a timely filed claim.</a:t>
            </a:r>
          </a:p>
          <a:p>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93339"/>
            <a:ext cx="5105400" cy="3999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017096"/>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New Concepts</a:t>
            </a:r>
            <a:r>
              <a:rPr lang="en-US" dirty="0" smtClean="0"/>
              <a:t/>
            </a:r>
            <a:br>
              <a:rPr lang="en-US" dirty="0" smtClean="0"/>
            </a:br>
            <a:r>
              <a:rPr lang="en-US" sz="3100" dirty="0" smtClean="0"/>
              <a:t>Timely and Untimely Claims (continued)</a:t>
            </a:r>
            <a:endParaRPr lang="en-US" sz="3100" dirty="0"/>
          </a:p>
        </p:txBody>
      </p:sp>
      <p:sp>
        <p:nvSpPr>
          <p:cNvPr id="3" name="Content Placeholder 2"/>
          <p:cNvSpPr>
            <a:spLocks noGrp="1"/>
          </p:cNvSpPr>
          <p:nvPr>
            <p:ph idx="1"/>
          </p:nvPr>
        </p:nvSpPr>
        <p:spPr/>
        <p:txBody>
          <a:bodyPr/>
          <a:lstStyle/>
          <a:p>
            <a:r>
              <a:rPr lang="en-US" dirty="0"/>
              <a:t>If a claim is filed untimely, Trustee will not change the disbursement to that creditor (up or down), the claim will only be used to update notice and payment addresses.</a:t>
            </a:r>
          </a:p>
          <a:p>
            <a:r>
              <a:rPr lang="en-US" dirty="0"/>
              <a:t>What is the impact of underestimating or overestimating claims?</a:t>
            </a:r>
          </a:p>
          <a:p>
            <a:r>
              <a:rPr lang="en-US" dirty="0"/>
              <a:t>What are the risks to protect against when paying without a proof of claim?</a:t>
            </a:r>
          </a:p>
          <a:p>
            <a:endParaRPr lang="en-US" dirty="0"/>
          </a:p>
        </p:txBody>
      </p:sp>
    </p:spTree>
    <p:extLst>
      <p:ext uri="{BB962C8B-B14F-4D97-AF65-F5344CB8AC3E}">
        <p14:creationId xmlns:p14="http://schemas.microsoft.com/office/powerpoint/2010/main" val="3796271761"/>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Timely </a:t>
            </a:r>
            <a:r>
              <a:rPr lang="en-US" dirty="0"/>
              <a:t>and Untimely Claims </a:t>
            </a:r>
            <a:r>
              <a:rPr lang="en-US" sz="3700" dirty="0"/>
              <a:t>(continued)</a:t>
            </a:r>
          </a:p>
        </p:txBody>
      </p:sp>
      <p:sp>
        <p:nvSpPr>
          <p:cNvPr id="3" name="Content Placeholder 2"/>
          <p:cNvSpPr>
            <a:spLocks noGrp="1"/>
          </p:cNvSpPr>
          <p:nvPr>
            <p:ph idx="1"/>
          </p:nvPr>
        </p:nvSpPr>
        <p:spPr/>
        <p:txBody>
          <a:bodyPr>
            <a:normAutofit lnSpcReduction="10000"/>
          </a:bodyPr>
          <a:lstStyle/>
          <a:p>
            <a:r>
              <a:rPr lang="en-US" dirty="0" smtClean="0"/>
              <a:t>Most creditors have a shorter deadline to file proofs of claim</a:t>
            </a:r>
          </a:p>
          <a:p>
            <a:pPr lvl="1"/>
            <a:r>
              <a:rPr lang="en-US" dirty="0" smtClean="0"/>
              <a:t>Secured, priority and general unsecured creditors will have 70 days following the petition date to file their claims</a:t>
            </a:r>
          </a:p>
          <a:p>
            <a:pPr lvl="1"/>
            <a:r>
              <a:rPr lang="en-US" dirty="0" smtClean="0"/>
              <a:t>However, if the claimant is a governmental unit, their deadline remains 180 days following the petition date</a:t>
            </a:r>
          </a:p>
          <a:p>
            <a:r>
              <a:rPr lang="en-US" dirty="0" smtClean="0"/>
              <a:t>What are the options for creditors if claims are not timely filed?</a:t>
            </a:r>
            <a:endParaRPr lang="en-US" dirty="0"/>
          </a:p>
        </p:txBody>
      </p:sp>
    </p:spTree>
    <p:extLst>
      <p:ext uri="{BB962C8B-B14F-4D97-AF65-F5344CB8AC3E}">
        <p14:creationId xmlns:p14="http://schemas.microsoft.com/office/powerpoint/2010/main" val="3002268691"/>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Surrender</a:t>
            </a:r>
            <a:endParaRPr lang="en-US" dirty="0"/>
          </a:p>
        </p:txBody>
      </p:sp>
      <p:sp>
        <p:nvSpPr>
          <p:cNvPr id="3" name="Content Placeholder 2"/>
          <p:cNvSpPr>
            <a:spLocks noGrp="1"/>
          </p:cNvSpPr>
          <p:nvPr>
            <p:ph idx="1"/>
          </p:nvPr>
        </p:nvSpPr>
        <p:spPr/>
        <p:txBody>
          <a:bodyPr/>
          <a:lstStyle/>
          <a:p>
            <a:r>
              <a:rPr lang="en-US" dirty="0" smtClean="0"/>
              <a:t>Surrender vs. Transfer</a:t>
            </a:r>
          </a:p>
          <a:p>
            <a:r>
              <a:rPr lang="en-US" dirty="0" smtClean="0"/>
              <a:t>Surrendering via notice rather than modification</a:t>
            </a:r>
          </a:p>
          <a:p>
            <a:r>
              <a:rPr lang="en-US" dirty="0" smtClean="0"/>
              <a:t>What is the impact of electing to surrender or transfer on future treatment of the claim?</a:t>
            </a:r>
          </a:p>
          <a:p>
            <a:pPr lvl="1"/>
            <a:r>
              <a:rPr lang="en-US" dirty="0" smtClean="0"/>
              <a:t>Is there any way to undo a surrender or transfer?</a:t>
            </a:r>
            <a:endParaRPr lang="en-US" dirty="0"/>
          </a:p>
        </p:txBody>
      </p:sp>
    </p:spTree>
    <p:extLst>
      <p:ext uri="{BB962C8B-B14F-4D97-AF65-F5344CB8AC3E}">
        <p14:creationId xmlns:p14="http://schemas.microsoft.com/office/powerpoint/2010/main" val="1806467077"/>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2950" y="666750"/>
            <a:ext cx="7658100" cy="5524500"/>
          </a:xfrm>
          <a:prstGeom prst="rect">
            <a:avLst/>
          </a:prstGeom>
        </p:spPr>
      </p:pic>
    </p:spTree>
    <p:extLst>
      <p:ext uri="{BB962C8B-B14F-4D97-AF65-F5344CB8AC3E}">
        <p14:creationId xmlns:p14="http://schemas.microsoft.com/office/powerpoint/2010/main" val="104176022"/>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79158" y="152400"/>
            <a:ext cx="7028030" cy="6629400"/>
          </a:xfrm>
          <a:prstGeom prst="rect">
            <a:avLst/>
          </a:prstGeom>
        </p:spPr>
      </p:pic>
    </p:spTree>
    <p:extLst>
      <p:ext uri="{BB962C8B-B14F-4D97-AF65-F5344CB8AC3E}">
        <p14:creationId xmlns:p14="http://schemas.microsoft.com/office/powerpoint/2010/main" val="1206774133"/>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324600" cy="6225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807665"/>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Rule 6007</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Applies only in Chapter 13 cases</a:t>
            </a:r>
          </a:p>
          <a:p>
            <a:pPr lvl="0"/>
            <a:r>
              <a:rPr lang="en-US" dirty="0" smtClean="0"/>
              <a:t>If </a:t>
            </a:r>
            <a:r>
              <a:rPr lang="en-US" dirty="0"/>
              <a:t>you surrender </a:t>
            </a:r>
            <a:r>
              <a:rPr lang="en-US" b="1" dirty="0"/>
              <a:t>SEND AN EMAIL</a:t>
            </a:r>
            <a:r>
              <a:rPr lang="en-US" dirty="0"/>
              <a:t> (fax or paper) to opposing counsel and make sure you get a response, if not </a:t>
            </a:r>
            <a:r>
              <a:rPr lang="en-US" u="sng" dirty="0"/>
              <a:t>see Rule 6007 </a:t>
            </a:r>
            <a:r>
              <a:rPr lang="en-US" u="sng" dirty="0" smtClean="0"/>
              <a:t>chart.</a:t>
            </a:r>
            <a:endParaRPr lang="en-US" dirty="0"/>
          </a:p>
          <a:p>
            <a:pPr lvl="0"/>
            <a:r>
              <a:rPr lang="en-US" dirty="0" smtClean="0"/>
              <a:t>Remember no </a:t>
            </a:r>
            <a:r>
              <a:rPr lang="en-US" dirty="0"/>
              <a:t>agreement can impose personal liability on </a:t>
            </a:r>
            <a:r>
              <a:rPr lang="en-US" dirty="0" smtClean="0"/>
              <a:t>debtor </a:t>
            </a:r>
            <a:r>
              <a:rPr lang="en-US" dirty="0"/>
              <a:t>or limit a debtor’s discharge</a:t>
            </a:r>
          </a:p>
          <a:p>
            <a:pPr lvl="0"/>
            <a:r>
              <a:rPr lang="en-US" dirty="0" smtClean="0"/>
              <a:t>The </a:t>
            </a:r>
            <a:r>
              <a:rPr lang="en-US" dirty="0"/>
              <a:t>Debtors may use the collateral (if insured) pending retrieval </a:t>
            </a:r>
          </a:p>
          <a:p>
            <a:pPr lvl="0"/>
            <a:r>
              <a:rPr lang="en-US" dirty="0" smtClean="0"/>
              <a:t>Both Debtor and Creditor can seek an order to compel </a:t>
            </a:r>
            <a:r>
              <a:rPr lang="en-US" dirty="0"/>
              <a:t>compliance</a:t>
            </a:r>
          </a:p>
          <a:p>
            <a:pPr lvl="0"/>
            <a:r>
              <a:rPr lang="en-US" dirty="0"/>
              <a:t>Impose a monthly storage fee 0.5% of FMV secured by first priority lien and enforce such lien, essentially get title to </a:t>
            </a:r>
            <a:r>
              <a:rPr lang="en-US" dirty="0" smtClean="0"/>
              <a:t>personal property </a:t>
            </a:r>
            <a:r>
              <a:rPr lang="en-US" dirty="0"/>
              <a:t>after 228 days from </a:t>
            </a:r>
            <a:r>
              <a:rPr lang="en-US" dirty="0" smtClean="0"/>
              <a:t>surrender</a:t>
            </a:r>
            <a:endParaRPr lang="en-US" dirty="0"/>
          </a:p>
        </p:txBody>
      </p:sp>
    </p:spTree>
    <p:extLst>
      <p:ext uri="{BB962C8B-B14F-4D97-AF65-F5344CB8AC3E}">
        <p14:creationId xmlns:p14="http://schemas.microsoft.com/office/powerpoint/2010/main" val="661961938"/>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776" y="1566418"/>
            <a:ext cx="9013024" cy="5017274"/>
          </a:xfrm>
          <a:prstGeom prst="rect">
            <a:avLst/>
          </a:prstGeom>
        </p:spPr>
      </p:pic>
      <p:sp>
        <p:nvSpPr>
          <p:cNvPr id="5" name="TextBox 4"/>
          <p:cNvSpPr txBox="1"/>
          <p:nvPr/>
        </p:nvSpPr>
        <p:spPr>
          <a:xfrm>
            <a:off x="228600" y="381000"/>
            <a:ext cx="8763000" cy="830997"/>
          </a:xfrm>
          <a:prstGeom prst="rect">
            <a:avLst/>
          </a:prstGeom>
          <a:noFill/>
        </p:spPr>
        <p:txBody>
          <a:bodyPr wrap="square" rtlCol="0">
            <a:spAutoFit/>
          </a:bodyPr>
          <a:lstStyle/>
          <a:p>
            <a:r>
              <a:rPr lang="en-US" sz="2400" dirty="0" smtClean="0"/>
              <a:t>Separate table in the handouts that attempts to layout the time frame for actions that must be taken when something in Surrendered</a:t>
            </a:r>
            <a:endParaRPr lang="en-US" sz="2400" dirty="0"/>
          </a:p>
        </p:txBody>
      </p:sp>
    </p:spTree>
    <p:extLst>
      <p:ext uri="{BB962C8B-B14F-4D97-AF65-F5344CB8AC3E}">
        <p14:creationId xmlns:p14="http://schemas.microsoft.com/office/powerpoint/2010/main" val="845315103"/>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Plan and Modified Plan</a:t>
            </a:r>
            <a:endParaRPr lang="en-US" dirty="0"/>
          </a:p>
        </p:txBody>
      </p:sp>
      <p:sp>
        <p:nvSpPr>
          <p:cNvPr id="3" name="Content Placeholder 2"/>
          <p:cNvSpPr>
            <a:spLocks noGrp="1"/>
          </p:cNvSpPr>
          <p:nvPr>
            <p:ph idx="1"/>
          </p:nvPr>
        </p:nvSpPr>
        <p:spPr/>
        <p:txBody>
          <a:bodyPr/>
          <a:lstStyle/>
          <a:p>
            <a:r>
              <a:rPr lang="en-US" dirty="0" smtClean="0"/>
              <a:t>New Uniform Plan (Version 1.1) Effective 02/16/2018 and New Plan Summary Effective 12/1/2017</a:t>
            </a:r>
          </a:p>
          <a:p>
            <a:r>
              <a:rPr lang="en-US" dirty="0" smtClean="0"/>
              <a:t>New Uniform Modification of Confirmed Plan and Motion for Valuation of Collateral (Version 1.1.) Effective 02/16/2018 and New Plan Summary for Proposed Modified Plan Effective 12/1/2017</a:t>
            </a:r>
            <a:endParaRPr lang="en-US" dirty="0"/>
          </a:p>
        </p:txBody>
      </p:sp>
    </p:spTree>
    <p:extLst>
      <p:ext uri="{BB962C8B-B14F-4D97-AF65-F5344CB8AC3E}">
        <p14:creationId xmlns:p14="http://schemas.microsoft.com/office/powerpoint/2010/main" val="2335400328"/>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3862" y="409575"/>
            <a:ext cx="8296275" cy="6038850"/>
          </a:xfrm>
          <a:prstGeom prst="rect">
            <a:avLst/>
          </a:prstGeom>
        </p:spPr>
      </p:pic>
    </p:spTree>
    <p:extLst>
      <p:ext uri="{BB962C8B-B14F-4D97-AF65-F5344CB8AC3E}">
        <p14:creationId xmlns:p14="http://schemas.microsoft.com/office/powerpoint/2010/main" val="1219055459"/>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381000"/>
            <a:ext cx="6781800" cy="5974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483111"/>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Noticing Requirements</a:t>
            </a:r>
            <a:endParaRPr lang="en-US" dirty="0"/>
          </a:p>
        </p:txBody>
      </p:sp>
      <p:sp>
        <p:nvSpPr>
          <p:cNvPr id="3" name="Content Placeholder 2"/>
          <p:cNvSpPr>
            <a:spLocks noGrp="1"/>
          </p:cNvSpPr>
          <p:nvPr>
            <p:ph idx="1"/>
          </p:nvPr>
        </p:nvSpPr>
        <p:spPr/>
        <p:txBody>
          <a:bodyPr>
            <a:normAutofit/>
          </a:bodyPr>
          <a:lstStyle/>
          <a:p>
            <a:r>
              <a:rPr lang="en-US" dirty="0" smtClean="0"/>
              <a:t>See Chart of Noticing Cheat Sheet</a:t>
            </a:r>
          </a:p>
          <a:p>
            <a:r>
              <a:rPr lang="en-US" dirty="0" smtClean="0"/>
              <a:t>If the plan takes advantage of certain provisions, additional notice is necessary to make those provisions effective.</a:t>
            </a:r>
          </a:p>
          <a:p>
            <a:pPr lvl="1"/>
            <a:r>
              <a:rPr lang="en-US" dirty="0" smtClean="0"/>
              <a:t>Paragraph 8(c) Strip Liens</a:t>
            </a:r>
          </a:p>
          <a:p>
            <a:pPr lvl="1"/>
            <a:r>
              <a:rPr lang="en-US" dirty="0" smtClean="0"/>
              <a:t>Paragraph 14 “Dirt for Debt”</a:t>
            </a:r>
          </a:p>
          <a:p>
            <a:r>
              <a:rPr lang="en-US" dirty="0" smtClean="0"/>
              <a:t>What notice is needed for amended plans and modifications?</a:t>
            </a:r>
            <a:endParaRPr lang="en-US" dirty="0"/>
          </a:p>
        </p:txBody>
      </p:sp>
    </p:spTree>
    <p:extLst>
      <p:ext uri="{BB962C8B-B14F-4D97-AF65-F5344CB8AC3E}">
        <p14:creationId xmlns:p14="http://schemas.microsoft.com/office/powerpoint/2010/main" val="797121954"/>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273" y="385661"/>
            <a:ext cx="9036527" cy="6015140"/>
          </a:xfrm>
          <a:prstGeom prst="rect">
            <a:avLst/>
          </a:prstGeom>
        </p:spPr>
      </p:pic>
    </p:spTree>
    <p:extLst>
      <p:ext uri="{BB962C8B-B14F-4D97-AF65-F5344CB8AC3E}">
        <p14:creationId xmlns:p14="http://schemas.microsoft.com/office/powerpoint/2010/main" val="1338174896"/>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Noticing Tips &amp; Traps</a:t>
            </a:r>
            <a:endParaRPr lang="en-US" dirty="0"/>
          </a:p>
        </p:txBody>
      </p:sp>
      <p:sp>
        <p:nvSpPr>
          <p:cNvPr id="3" name="Content Placeholder 2"/>
          <p:cNvSpPr>
            <a:spLocks noGrp="1"/>
          </p:cNvSpPr>
          <p:nvPr>
            <p:ph idx="1"/>
          </p:nvPr>
        </p:nvSpPr>
        <p:spPr/>
        <p:txBody>
          <a:bodyPr/>
          <a:lstStyle/>
          <a:p>
            <a:r>
              <a:rPr lang="en-US" dirty="0" smtClean="0"/>
              <a:t>Rule 9006(f). When notice is by first-class mail, add 3 days to all deadlines &amp; notice requirements.  </a:t>
            </a:r>
          </a:p>
          <a:p>
            <a:r>
              <a:rPr lang="en-US" dirty="0" smtClean="0"/>
              <a:t>Rule 9036. Service on ECF filers may be accomplished by electronic notice rather than personal service or service by mail (except for summons, 7004 compliant, or subpoena)</a:t>
            </a:r>
            <a:endParaRPr lang="en-US" dirty="0"/>
          </a:p>
        </p:txBody>
      </p:sp>
    </p:spTree>
    <p:extLst>
      <p:ext uri="{BB962C8B-B14F-4D97-AF65-F5344CB8AC3E}">
        <p14:creationId xmlns:p14="http://schemas.microsoft.com/office/powerpoint/2010/main" val="4278075698"/>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76200"/>
            <a:ext cx="7381095" cy="6629400"/>
          </a:xfrm>
          <a:prstGeom prst="rect">
            <a:avLst/>
          </a:prstGeom>
        </p:spPr>
      </p:pic>
    </p:spTree>
    <p:extLst>
      <p:ext uri="{BB962C8B-B14F-4D97-AF65-F5344CB8AC3E}">
        <p14:creationId xmlns:p14="http://schemas.microsoft.com/office/powerpoint/2010/main" val="233872126"/>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Reserves (Paragraph 23)</a:t>
            </a:r>
            <a:endParaRPr lang="en-US"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835" y="990600"/>
            <a:ext cx="6350565" cy="568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472954"/>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Reserves</a:t>
            </a:r>
            <a:r>
              <a:rPr lang="en-US" sz="3100" dirty="0" smtClean="0"/>
              <a:t> (continued)</a:t>
            </a:r>
            <a:endParaRPr lang="en-US" sz="3100" dirty="0"/>
          </a:p>
        </p:txBody>
      </p:sp>
      <p:sp>
        <p:nvSpPr>
          <p:cNvPr id="3" name="Content Placeholder 2"/>
          <p:cNvSpPr>
            <a:spLocks noGrp="1"/>
          </p:cNvSpPr>
          <p:nvPr>
            <p:ph idx="1"/>
          </p:nvPr>
        </p:nvSpPr>
        <p:spPr/>
        <p:txBody>
          <a:bodyPr>
            <a:normAutofit lnSpcReduction="10000"/>
          </a:bodyPr>
          <a:lstStyle/>
          <a:p>
            <a:pPr lvl="1"/>
            <a:r>
              <a:rPr lang="en-US" dirty="0"/>
              <a:t>Ad Valorem Taxes</a:t>
            </a:r>
          </a:p>
          <a:p>
            <a:pPr lvl="2"/>
            <a:r>
              <a:rPr lang="en-US" dirty="0"/>
              <a:t>When is it required?</a:t>
            </a:r>
          </a:p>
          <a:p>
            <a:pPr lvl="2"/>
            <a:r>
              <a:rPr lang="en-US" dirty="0"/>
              <a:t>Only reserve that may not be returned to Debtor upon dismissal</a:t>
            </a:r>
          </a:p>
          <a:p>
            <a:pPr lvl="1"/>
            <a:r>
              <a:rPr lang="en-US" dirty="0"/>
              <a:t>Homeowners Associations</a:t>
            </a:r>
          </a:p>
          <a:p>
            <a:pPr lvl="2"/>
            <a:r>
              <a:rPr lang="en-US" dirty="0"/>
              <a:t>Different from Condominium Fee</a:t>
            </a:r>
          </a:p>
          <a:p>
            <a:pPr lvl="1"/>
            <a:r>
              <a:rPr lang="en-US" dirty="0"/>
              <a:t>Post-petition federal income taxes</a:t>
            </a:r>
          </a:p>
          <a:p>
            <a:pPr lvl="1"/>
            <a:r>
              <a:rPr lang="en-US" dirty="0"/>
              <a:t>Other</a:t>
            </a:r>
          </a:p>
          <a:p>
            <a:pPr lvl="2"/>
            <a:r>
              <a:rPr lang="en-US" dirty="0"/>
              <a:t>What qualifies?</a:t>
            </a:r>
          </a:p>
          <a:p>
            <a:pPr lvl="2"/>
            <a:r>
              <a:rPr lang="en-US" dirty="0"/>
              <a:t>Insurance is never allowed</a:t>
            </a:r>
          </a:p>
          <a:p>
            <a:endParaRPr lang="en-US" dirty="0"/>
          </a:p>
        </p:txBody>
      </p:sp>
    </p:spTree>
    <p:extLst>
      <p:ext uri="{BB962C8B-B14F-4D97-AF65-F5344CB8AC3E}">
        <p14:creationId xmlns:p14="http://schemas.microsoft.com/office/powerpoint/2010/main" val="1304973360"/>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Plan </a:t>
            </a:r>
            <a:r>
              <a:rPr lang="en-US" sz="3100" dirty="0"/>
              <a:t>Payment Adjustments (continued)</a:t>
            </a:r>
          </a:p>
        </p:txBody>
      </p:sp>
      <p:sp>
        <p:nvSpPr>
          <p:cNvPr id="3" name="Content Placeholder 2"/>
          <p:cNvSpPr>
            <a:spLocks noGrp="1"/>
          </p:cNvSpPr>
          <p:nvPr>
            <p:ph idx="1"/>
          </p:nvPr>
        </p:nvSpPr>
        <p:spPr/>
        <p:txBody>
          <a:bodyPr/>
          <a:lstStyle/>
          <a:p>
            <a:pPr lvl="1"/>
            <a:r>
              <a:rPr lang="en-US" dirty="0"/>
              <a:t>Plan/Mod paragraph 23: Debtor requested changes to Reserves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3086100"/>
            <a:ext cx="7324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386164"/>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5312" y="404812"/>
            <a:ext cx="7953375" cy="6048375"/>
          </a:xfrm>
          <a:prstGeom prst="rect">
            <a:avLst/>
          </a:prstGeom>
        </p:spPr>
      </p:pic>
    </p:spTree>
    <p:extLst>
      <p:ext uri="{BB962C8B-B14F-4D97-AF65-F5344CB8AC3E}">
        <p14:creationId xmlns:p14="http://schemas.microsoft.com/office/powerpoint/2010/main" val="319077580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Forms</a:t>
            </a:r>
            <a:endParaRPr lang="en-US" dirty="0"/>
          </a:p>
        </p:txBody>
      </p:sp>
      <p:sp>
        <p:nvSpPr>
          <p:cNvPr id="3" name="Content Placeholder 2"/>
          <p:cNvSpPr>
            <a:spLocks noGrp="1"/>
          </p:cNvSpPr>
          <p:nvPr>
            <p:ph idx="1"/>
          </p:nvPr>
        </p:nvSpPr>
        <p:spPr/>
        <p:txBody>
          <a:bodyPr/>
          <a:lstStyle/>
          <a:p>
            <a:r>
              <a:rPr lang="en-US" dirty="0" smtClean="0"/>
              <a:t>New Chapter 13 forms can be found at </a:t>
            </a:r>
            <a:r>
              <a:rPr lang="en-US" dirty="0" smtClean="0">
                <a:solidFill>
                  <a:srgbClr val="FFFF00"/>
                </a:solidFill>
                <a:hlinkClick r:id="rId2"/>
              </a:rPr>
              <a:t>http://www.txs.uscourts.gov/bankruptcy-forms</a:t>
            </a:r>
            <a:r>
              <a:rPr lang="en-US" dirty="0" smtClean="0">
                <a:solidFill>
                  <a:srgbClr val="FFFF00"/>
                </a:solidFill>
              </a:rPr>
              <a:t> </a:t>
            </a:r>
            <a:r>
              <a:rPr lang="en-US" dirty="0" smtClean="0"/>
              <a:t>and </a:t>
            </a:r>
            <a:r>
              <a:rPr lang="en-US" dirty="0" smtClean="0">
                <a:hlinkClick r:id="rId3"/>
              </a:rPr>
              <a:t>http://www.txs.uscourts.gov/bankruptcy/bankruptcy-forms-filing-fees</a:t>
            </a:r>
            <a:endParaRPr lang="en-US" dirty="0" smtClean="0"/>
          </a:p>
          <a:p>
            <a:pPr lvl="1"/>
            <a:r>
              <a:rPr lang="en-US" dirty="0" smtClean="0"/>
              <a:t>Mandatory vs. Suggested Forms</a:t>
            </a:r>
          </a:p>
          <a:p>
            <a:pPr marL="0" indent="0">
              <a:buNone/>
            </a:pPr>
            <a:endParaRPr lang="en-US" dirty="0" smtClean="0"/>
          </a:p>
          <a:p>
            <a:endParaRPr lang="en-US" dirty="0"/>
          </a:p>
        </p:txBody>
      </p:sp>
    </p:spTree>
    <p:extLst>
      <p:ext uri="{BB962C8B-B14F-4D97-AF65-F5344CB8AC3E}">
        <p14:creationId xmlns:p14="http://schemas.microsoft.com/office/powerpoint/2010/main" val="3670970971"/>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Attorney Fees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New Fixed Fee Agreement changes not only the dollar amount of the fees, but what items get paid.</a:t>
            </a:r>
          </a:p>
          <a:p>
            <a:pPr lvl="1"/>
            <a:r>
              <a:rPr lang="en-US" dirty="0" smtClean="0"/>
              <a:t>For unconfirmed cases that were filed under the previous fixed fee, remember that the $100 wage order fee was not in the fixed fee, only the previous version of the plan. Make sure you obtain an order or other assurance of your payment, if applicable.</a:t>
            </a:r>
          </a:p>
          <a:p>
            <a:r>
              <a:rPr lang="en-US" dirty="0" smtClean="0"/>
              <a:t>The non-standard fixed fee of $5,600 includes a provision for Debtors with </a:t>
            </a:r>
            <a:r>
              <a:rPr lang="en-US" dirty="0"/>
              <a:t>3 or more parcels of real property valued at $50,000.00 or more each and that one or more require implementation of conduit payments or mortgage </a:t>
            </a:r>
            <a:r>
              <a:rPr lang="en-US" dirty="0" smtClean="0"/>
              <a:t>procedures </a:t>
            </a:r>
            <a:endParaRPr lang="en-US" dirty="0"/>
          </a:p>
        </p:txBody>
      </p:sp>
    </p:spTree>
    <p:extLst>
      <p:ext uri="{BB962C8B-B14F-4D97-AF65-F5344CB8AC3E}">
        <p14:creationId xmlns:p14="http://schemas.microsoft.com/office/powerpoint/2010/main" val="415917143"/>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Traps/Practice Tips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Remember that the rules were changed now to require the entire plan (not just the plan summary) to be noticed for confirmation. Failure to timely file the plan will mean Trustee will not notice the plan and Debtor will have to cover that cost</a:t>
            </a:r>
          </a:p>
          <a:p>
            <a:r>
              <a:rPr lang="en-US" dirty="0" smtClean="0"/>
              <a:t>Many of the new forms (mandatory and suggested) do not yet have CM/ECF codes. Please note that filing anything as a Generic Motion/Application/Notice, etc. means the Court and the Trustee’s office are not as able to quickly address them. You may want to notify the Trustee and the Judge’s case manager if there is something that needs immediate attention.</a:t>
            </a:r>
            <a:endParaRPr lang="en-US" dirty="0"/>
          </a:p>
        </p:txBody>
      </p:sp>
    </p:spTree>
    <p:extLst>
      <p:ext uri="{BB962C8B-B14F-4D97-AF65-F5344CB8AC3E}">
        <p14:creationId xmlns:p14="http://schemas.microsoft.com/office/powerpoint/2010/main" val="1435699322"/>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Traps/Practice Tips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small is too small? Noticing out the plan, Send it creditors double sided 4 pages per side </a:t>
            </a:r>
          </a:p>
          <a:p>
            <a:r>
              <a:rPr lang="en-US" dirty="0" smtClean="0"/>
              <a:t>Make sure to look up registered agent address to have proper notice to secured creditors at time of filing. If the creditor matrix is incomplete, Rule 3002(c)(6) gives creditors right to file a motion for additional time to file their claim. </a:t>
            </a:r>
          </a:p>
          <a:p>
            <a:r>
              <a:rPr lang="en-US" dirty="0" smtClean="0"/>
              <a:t>New objection notice language, negative notice is sufficient for default on objection to claim. Make sure your motions, declarations and orders are updated and straightforward </a:t>
            </a:r>
          </a:p>
        </p:txBody>
      </p:sp>
    </p:spTree>
    <p:extLst>
      <p:ext uri="{BB962C8B-B14F-4D97-AF65-F5344CB8AC3E}">
        <p14:creationId xmlns:p14="http://schemas.microsoft.com/office/powerpoint/2010/main" val="1833456627"/>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Traps/Practice Tips (continued)</a:t>
            </a:r>
          </a:p>
        </p:txBody>
      </p:sp>
      <p:sp>
        <p:nvSpPr>
          <p:cNvPr id="3" name="Content Placeholder 2"/>
          <p:cNvSpPr>
            <a:spLocks noGrp="1"/>
          </p:cNvSpPr>
          <p:nvPr>
            <p:ph idx="1"/>
          </p:nvPr>
        </p:nvSpPr>
        <p:spPr/>
        <p:txBody>
          <a:bodyPr>
            <a:normAutofit fontScale="85000" lnSpcReduction="20000"/>
          </a:bodyPr>
          <a:lstStyle/>
          <a:p>
            <a:r>
              <a:rPr lang="en-US" dirty="0" smtClean="0"/>
              <a:t>Rule 5009 (d) </a:t>
            </a:r>
            <a:r>
              <a:rPr lang="en-US" dirty="0"/>
              <a:t>Provides </a:t>
            </a:r>
            <a:r>
              <a:rPr lang="en-US" dirty="0" smtClean="0"/>
              <a:t>that via a motion (not an adversary) a </a:t>
            </a:r>
            <a:r>
              <a:rPr lang="en-US" dirty="0"/>
              <a:t>debtor in a chapter 13 may request an order declaring a secured claim satisfied and a lien released under the terms of a confirmed plan</a:t>
            </a:r>
            <a:r>
              <a:rPr lang="en-US" dirty="0" smtClean="0"/>
              <a:t>.</a:t>
            </a:r>
          </a:p>
          <a:p>
            <a:r>
              <a:rPr lang="en-US" dirty="0" smtClean="0"/>
              <a:t>Consider objecting to late filed secured proof of claims. </a:t>
            </a:r>
          </a:p>
          <a:p>
            <a:pPr lvl="1"/>
            <a:r>
              <a:rPr lang="en-US" dirty="0" smtClean="0"/>
              <a:t>Committee Notes from Rule 3002(a)</a:t>
            </a:r>
            <a:r>
              <a:rPr lang="en-US" dirty="0"/>
              <a:t> </a:t>
            </a:r>
            <a:r>
              <a:rPr lang="en-US" dirty="0" smtClean="0"/>
              <a:t>The </a:t>
            </a:r>
            <a:r>
              <a:rPr lang="en-US" dirty="0"/>
              <a:t>amendment also clarifies, in accordance with §506(d), that the failure of a secured creditor to file a proof of claim does not render the creditor’s lien void. </a:t>
            </a:r>
            <a:r>
              <a:rPr lang="en-US" b="1" u="sng" dirty="0"/>
              <a:t>The inclusion of language from §506(d) is not intended to effect any change of law with respect to claims subject to setoff under §553</a:t>
            </a:r>
            <a:r>
              <a:rPr lang="en-US" u="sng" dirty="0"/>
              <a:t>. </a:t>
            </a:r>
            <a:r>
              <a:rPr lang="en-US" dirty="0"/>
              <a:t>(Emphasis added</a:t>
            </a:r>
            <a:r>
              <a:rPr lang="en-US" dirty="0" smtClean="0"/>
              <a:t>.)</a:t>
            </a:r>
          </a:p>
          <a:p>
            <a:pPr lvl="1"/>
            <a:r>
              <a:rPr lang="en-US" dirty="0" smtClean="0"/>
              <a:t>Is SDTX plan language sufficient to overcome §553 setoff?</a:t>
            </a:r>
            <a:endParaRPr lang="en-US" dirty="0"/>
          </a:p>
          <a:p>
            <a:pPr lvl="1"/>
            <a:endParaRPr lang="en-US" dirty="0"/>
          </a:p>
          <a:p>
            <a:pPr lvl="1"/>
            <a:endParaRPr lang="en-US" dirty="0"/>
          </a:p>
          <a:p>
            <a:pPr lvl="1"/>
            <a:endParaRPr lang="en-US" dirty="0" smtClean="0"/>
          </a:p>
          <a:p>
            <a:pPr marL="0" indent="0">
              <a:buNone/>
            </a:pPr>
            <a:endParaRPr lang="en-US" dirty="0" smtClean="0"/>
          </a:p>
        </p:txBody>
      </p:sp>
    </p:spTree>
    <p:extLst>
      <p:ext uri="{BB962C8B-B14F-4D97-AF65-F5344CB8AC3E}">
        <p14:creationId xmlns:p14="http://schemas.microsoft.com/office/powerpoint/2010/main" val="4275883906"/>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t>Questions?</a:t>
            </a:r>
            <a:endParaRPr lang="en-US" sz="9600" dirty="0"/>
          </a:p>
        </p:txBody>
      </p:sp>
      <p:sp>
        <p:nvSpPr>
          <p:cNvPr id="3" name="Subtitle 2"/>
          <p:cNvSpPr>
            <a:spLocks noGrp="1"/>
          </p:cNvSpPr>
          <p:nvPr>
            <p:ph type="subTitle" idx="1"/>
          </p:nvPr>
        </p:nvSpPr>
        <p:spPr/>
        <p:txBody>
          <a:bodyPr/>
          <a:lstStyle/>
          <a:p>
            <a:endParaRPr lang="en-US" dirty="0" smtClean="0"/>
          </a:p>
          <a:p>
            <a:r>
              <a:rPr lang="en-US" dirty="0" smtClean="0"/>
              <a:t>We probably don’t have answers.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2613949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Rules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New National Rules </a:t>
            </a:r>
            <a:r>
              <a:rPr lang="en-US" dirty="0" smtClean="0">
                <a:hlinkClick r:id="rId2"/>
              </a:rPr>
              <a:t>http://www.uscourts.gov/rules-policies/current-rules-practice-procedure/federal-rules-bankruptcy-procedure</a:t>
            </a:r>
            <a:endParaRPr lang="en-US" dirty="0" smtClean="0"/>
          </a:p>
          <a:p>
            <a:r>
              <a:rPr lang="en-US" dirty="0" smtClean="0"/>
              <a:t>New Local Rules </a:t>
            </a:r>
            <a:r>
              <a:rPr lang="en-US" dirty="0" smtClean="0">
                <a:hlinkClick r:id="rId3"/>
              </a:rPr>
              <a:t>http://www.txs.uscourts.gov/page/bankruptcy-local-rules</a:t>
            </a:r>
            <a:endParaRPr lang="en-US" dirty="0" smtClean="0"/>
          </a:p>
          <a:p>
            <a:r>
              <a:rPr lang="en-US" dirty="0" smtClean="0"/>
              <a:t>New Home Mortgage Procedures </a:t>
            </a:r>
            <a:r>
              <a:rPr lang="en-US" dirty="0" smtClean="0">
                <a:hlinkClick r:id="rId4"/>
              </a:rPr>
              <a:t>http://www.txs.uscourts.gov/bankruptcy/bankruptcy-forms-filing-fees</a:t>
            </a:r>
            <a:endParaRPr lang="en-US" dirty="0" smtClean="0"/>
          </a:p>
          <a:p>
            <a:r>
              <a:rPr lang="en-US" dirty="0" smtClean="0"/>
              <a:t>Judges’ Procedures </a:t>
            </a:r>
            <a:r>
              <a:rPr lang="en-US" dirty="0" smtClean="0">
                <a:hlinkClick r:id="rId5"/>
              </a:rPr>
              <a:t>http://www.txs.uscourts.gov/bankruptcy/bankruptcy-judges-procedures-schedules</a:t>
            </a:r>
            <a:endParaRPr lang="en-US" dirty="0" smtClean="0"/>
          </a:p>
          <a:p>
            <a:r>
              <a:rPr lang="en-US" dirty="0" smtClean="0"/>
              <a:t>See Chart for changes</a:t>
            </a:r>
          </a:p>
          <a:p>
            <a:endParaRPr lang="en-US" dirty="0" smtClean="0"/>
          </a:p>
          <a:p>
            <a:pPr marL="0" indent="0">
              <a:buNone/>
            </a:pPr>
            <a:endParaRPr lang="en-US" dirty="0"/>
          </a:p>
        </p:txBody>
      </p:sp>
    </p:spTree>
    <p:extLst>
      <p:ext uri="{BB962C8B-B14F-4D97-AF65-F5344CB8AC3E}">
        <p14:creationId xmlns:p14="http://schemas.microsoft.com/office/powerpoint/2010/main" val="3904955890"/>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Concepts</a:t>
            </a:r>
            <a:endParaRPr lang="en-US" dirty="0"/>
          </a:p>
        </p:txBody>
      </p:sp>
      <p:sp>
        <p:nvSpPr>
          <p:cNvPr id="3" name="Content Placeholder 2"/>
          <p:cNvSpPr>
            <a:spLocks noGrp="1"/>
          </p:cNvSpPr>
          <p:nvPr>
            <p:ph idx="1"/>
          </p:nvPr>
        </p:nvSpPr>
        <p:spPr/>
        <p:txBody>
          <a:bodyPr>
            <a:normAutofit/>
          </a:bodyPr>
          <a:lstStyle/>
          <a:p>
            <a:r>
              <a:rPr lang="en-US" dirty="0" smtClean="0"/>
              <a:t>Trustee will adjust plan payments under more situations</a:t>
            </a:r>
          </a:p>
          <a:p>
            <a:pPr lvl="1"/>
            <a:r>
              <a:rPr lang="en-US" dirty="0" smtClean="0"/>
              <a:t>Plan paragraph 4B: Trustee will adjust plan payments on confirmed plans based on timely filed secured claims after confirmation.</a:t>
            </a:r>
          </a:p>
          <a:p>
            <a:pPr lvl="1"/>
            <a:r>
              <a:rPr lang="en-US" dirty="0" smtClean="0"/>
              <a:t> </a:t>
            </a:r>
          </a:p>
          <a:p>
            <a:pPr lvl="1"/>
            <a:endParaRPr lang="en-US" dirty="0" smtClean="0"/>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442" y="4038600"/>
            <a:ext cx="735330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89798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320865"/>
            <a:ext cx="8229600" cy="5317935"/>
          </a:xfrm>
          <a:prstGeom prst="rect">
            <a:avLst/>
          </a:prstGeom>
        </p:spPr>
      </p:pic>
      <p:pic>
        <p:nvPicPr>
          <p:cNvPr id="5" name="Picture 4"/>
          <p:cNvPicPr>
            <a:picLocks noChangeAspect="1"/>
          </p:cNvPicPr>
          <p:nvPr/>
        </p:nvPicPr>
        <p:blipFill>
          <a:blip r:embed="rId3"/>
          <a:stretch>
            <a:fillRect/>
          </a:stretch>
        </p:blipFill>
        <p:spPr>
          <a:xfrm>
            <a:off x="457200" y="5715000"/>
            <a:ext cx="8229600" cy="1000583"/>
          </a:xfrm>
          <a:prstGeom prst="rect">
            <a:avLst/>
          </a:prstGeom>
        </p:spPr>
      </p:pic>
    </p:spTree>
    <p:extLst>
      <p:ext uri="{BB962C8B-B14F-4D97-AF65-F5344CB8AC3E}">
        <p14:creationId xmlns:p14="http://schemas.microsoft.com/office/powerpoint/2010/main" val="193269883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New Concepts</a:t>
            </a:r>
            <a:r>
              <a:rPr lang="en-US" dirty="0" smtClean="0"/>
              <a:t/>
            </a:r>
            <a:br>
              <a:rPr lang="en-US" dirty="0" smtClean="0"/>
            </a:br>
            <a:r>
              <a:rPr lang="en-US" sz="3100" dirty="0" smtClean="0"/>
              <a:t>Plan Payment Adjustments (continued)</a:t>
            </a:r>
            <a:endParaRPr lang="en-US" sz="3100" dirty="0"/>
          </a:p>
        </p:txBody>
      </p:sp>
      <p:sp>
        <p:nvSpPr>
          <p:cNvPr id="3" name="Content Placeholder 2"/>
          <p:cNvSpPr>
            <a:spLocks noGrp="1"/>
          </p:cNvSpPr>
          <p:nvPr>
            <p:ph idx="1"/>
          </p:nvPr>
        </p:nvSpPr>
        <p:spPr/>
        <p:txBody>
          <a:bodyPr>
            <a:normAutofit/>
          </a:bodyPr>
          <a:lstStyle/>
          <a:p>
            <a:pPr lvl="1"/>
            <a:r>
              <a:rPr lang="en-US" dirty="0"/>
              <a:t>Plan/Mod paragraph 8: Changes to Ongoing mortgage payments on principal </a:t>
            </a:r>
            <a:r>
              <a:rPr lang="en-US" dirty="0" smtClean="0"/>
              <a:t>residence</a:t>
            </a:r>
          </a:p>
          <a:p>
            <a:pPr lvl="1"/>
            <a:endParaRPr lang="en-US" dirty="0" smtClean="0"/>
          </a:p>
          <a:p>
            <a:pPr lvl="1"/>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90800"/>
            <a:ext cx="6330633" cy="4012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975146"/>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New Concepts</a:t>
            </a:r>
            <a:r>
              <a:rPr lang="en-US" dirty="0"/>
              <a:t/>
            </a:r>
            <a:br>
              <a:rPr lang="en-US" dirty="0"/>
            </a:br>
            <a:r>
              <a:rPr lang="en-US" sz="3100" dirty="0"/>
              <a:t>Plan Payment Adjustments (continued)</a:t>
            </a:r>
          </a:p>
        </p:txBody>
      </p:sp>
      <p:sp>
        <p:nvSpPr>
          <p:cNvPr id="3" name="Content Placeholder 2"/>
          <p:cNvSpPr>
            <a:spLocks noGrp="1"/>
          </p:cNvSpPr>
          <p:nvPr>
            <p:ph idx="1"/>
          </p:nvPr>
        </p:nvSpPr>
        <p:spPr/>
        <p:txBody>
          <a:bodyPr/>
          <a:lstStyle/>
          <a:p>
            <a:pPr lvl="1"/>
            <a:r>
              <a:rPr lang="en-US" dirty="0"/>
              <a:t>Plan/Mod paragraph 11: Changes to Ongoing mortgage payments on non-principal residence real </a:t>
            </a:r>
            <a:r>
              <a:rPr lang="en-US" dirty="0" smtClean="0"/>
              <a:t>property</a:t>
            </a:r>
          </a:p>
          <a:p>
            <a:pPr lvl="1"/>
            <a:endParaRPr lang="en-US" dirty="0" smtClean="0"/>
          </a:p>
          <a:p>
            <a:pPr lvl="1"/>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2971800"/>
            <a:ext cx="5710873" cy="361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29559"/>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New Concepts</a:t>
            </a:r>
            <a:br>
              <a:rPr lang="en-US" sz="4900" dirty="0"/>
            </a:br>
            <a:r>
              <a:rPr lang="en-US" sz="3100" dirty="0"/>
              <a:t>Plan Payment Adjustments (continued)</a:t>
            </a:r>
          </a:p>
        </p:txBody>
      </p:sp>
      <p:sp>
        <p:nvSpPr>
          <p:cNvPr id="3" name="Content Placeholder 2"/>
          <p:cNvSpPr>
            <a:spLocks noGrp="1"/>
          </p:cNvSpPr>
          <p:nvPr>
            <p:ph idx="1"/>
          </p:nvPr>
        </p:nvSpPr>
        <p:spPr/>
        <p:txBody>
          <a:bodyPr/>
          <a:lstStyle/>
          <a:p>
            <a:pPr lvl="1"/>
            <a:r>
              <a:rPr lang="en-US" dirty="0"/>
              <a:t>Plan/Mod paragraph 19: Asset </a:t>
            </a:r>
            <a:r>
              <a:rPr lang="en-US" dirty="0" smtClean="0"/>
              <a:t>Sales</a:t>
            </a:r>
          </a:p>
          <a:p>
            <a:pPr lvl="1"/>
            <a:endParaRPr lang="en-US" dirty="0"/>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373" y="2667000"/>
            <a:ext cx="735330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760590"/>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2259</TotalTime>
  <Words>1313</Words>
  <Application>Microsoft Office PowerPoint</Application>
  <PresentationFormat>On-screen Show (4:3)</PresentationFormat>
  <Paragraphs>108</Paragraphs>
  <Slides>34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Office Theme</vt:lpstr>
      <vt:lpstr>What’s New? New Plan, Forms and Rules</vt:lpstr>
      <vt:lpstr>New Plan and Modified Plan</vt:lpstr>
      <vt:lpstr>New Forms</vt:lpstr>
      <vt:lpstr>New Rules</vt:lpstr>
      <vt:lpstr>New Concepts</vt:lpstr>
      <vt:lpstr>PowerPoint Presentation</vt:lpstr>
      <vt:lpstr>New Concepts Plan Payment Adjustments (continued)</vt:lpstr>
      <vt:lpstr>New Concepts Plan Payment Adjustments (continued)</vt:lpstr>
      <vt:lpstr>New Concepts Plan Payment Adjustments (continued)</vt:lpstr>
      <vt:lpstr>New Concepts Plan Payment Adjustments (continued)</vt:lpstr>
      <vt:lpstr>New Concepts (continued)</vt:lpstr>
      <vt:lpstr>New Concepts Timely and Untimely Claims (continued)</vt:lpstr>
      <vt:lpstr>Timely and Untimely Claims (continued)</vt:lpstr>
      <vt:lpstr>Surrender</vt:lpstr>
      <vt:lpstr>PowerPoint Presentation</vt:lpstr>
      <vt:lpstr>PowerPoint Presentation</vt:lpstr>
      <vt:lpstr>PowerPoint Presentation</vt:lpstr>
      <vt:lpstr>Local Rule 6007</vt:lpstr>
      <vt:lpstr>PowerPoint Presentation</vt:lpstr>
      <vt:lpstr>PowerPoint Presentation</vt:lpstr>
      <vt:lpstr>PowerPoint Presentation</vt:lpstr>
      <vt:lpstr>New Noticing Requirements</vt:lpstr>
      <vt:lpstr>PowerPoint Presentation</vt:lpstr>
      <vt:lpstr>Noticing Tips &amp; Traps</vt:lpstr>
      <vt:lpstr>PowerPoint Presentation</vt:lpstr>
      <vt:lpstr>Reserves (Paragraph 23)</vt:lpstr>
      <vt:lpstr>Reserves (continued)</vt:lpstr>
      <vt:lpstr>Plan Payment Adjustments (continued)</vt:lpstr>
      <vt:lpstr>PowerPoint Presentation</vt:lpstr>
      <vt:lpstr>Changes to Attorney Fees</vt:lpstr>
      <vt:lpstr>Traps/Practice Tips</vt:lpstr>
      <vt:lpstr>Traps/Practice Tips (continued)</vt:lpstr>
      <vt:lpstr>Traps/Practice Tips (continued)</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New Plan, Forms and Rules</dc:title>
  <dc:creator>Tiffany D Castro</dc:creator>
  <cp:lastModifiedBy>Cristina Rodriguez</cp:lastModifiedBy>
  <cp:revision>42</cp:revision>
  <dcterms:created xsi:type="dcterms:W3CDTF">2018-04-24T22:27:22Z</dcterms:created>
  <dcterms:modified xsi:type="dcterms:W3CDTF">2018-05-07T21:43:50Z</dcterms:modified>
</cp:coreProperties>
</file>