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55"/>
  </p:notesMasterIdLst>
  <p:sldIdLst>
    <p:sldId id="256" r:id="rId2"/>
    <p:sldId id="257" r:id="rId3"/>
    <p:sldId id="258" r:id="rId4"/>
    <p:sldId id="265" r:id="rId5"/>
    <p:sldId id="304" r:id="rId6"/>
    <p:sldId id="267" r:id="rId7"/>
    <p:sldId id="268" r:id="rId8"/>
    <p:sldId id="323" r:id="rId9"/>
    <p:sldId id="324" r:id="rId10"/>
    <p:sldId id="310" r:id="rId11"/>
    <p:sldId id="325" r:id="rId12"/>
    <p:sldId id="326" r:id="rId13"/>
    <p:sldId id="259" r:id="rId14"/>
    <p:sldId id="327" r:id="rId15"/>
    <p:sldId id="328" r:id="rId16"/>
    <p:sldId id="303" r:id="rId17"/>
    <p:sldId id="271" r:id="rId18"/>
    <p:sldId id="269" r:id="rId19"/>
    <p:sldId id="329" r:id="rId20"/>
    <p:sldId id="307" r:id="rId21"/>
    <p:sldId id="261" r:id="rId22"/>
    <p:sldId id="311" r:id="rId23"/>
    <p:sldId id="319" r:id="rId24"/>
    <p:sldId id="313" r:id="rId25"/>
    <p:sldId id="314" r:id="rId26"/>
    <p:sldId id="320" r:id="rId27"/>
    <p:sldId id="321" r:id="rId28"/>
    <p:sldId id="322" r:id="rId29"/>
    <p:sldId id="260" r:id="rId30"/>
    <p:sldId id="272" r:id="rId31"/>
    <p:sldId id="275" r:id="rId32"/>
    <p:sldId id="274" r:id="rId33"/>
    <p:sldId id="273" r:id="rId34"/>
    <p:sldId id="276" r:id="rId35"/>
    <p:sldId id="287" r:id="rId36"/>
    <p:sldId id="277" r:id="rId37"/>
    <p:sldId id="278" r:id="rId38"/>
    <p:sldId id="262" r:id="rId39"/>
    <p:sldId id="285" r:id="rId40"/>
    <p:sldId id="288" r:id="rId41"/>
    <p:sldId id="290" r:id="rId42"/>
    <p:sldId id="294" r:id="rId43"/>
    <p:sldId id="291" r:id="rId44"/>
    <p:sldId id="295" r:id="rId45"/>
    <p:sldId id="296" r:id="rId46"/>
    <p:sldId id="297" r:id="rId47"/>
    <p:sldId id="298" r:id="rId48"/>
    <p:sldId id="299" r:id="rId49"/>
    <p:sldId id="264" r:id="rId50"/>
    <p:sldId id="302" r:id="rId51"/>
    <p:sldId id="301" r:id="rId52"/>
    <p:sldId id="308" r:id="rId53"/>
    <p:sldId id="309"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7D52E1E-1A09-33DE-E405-3FFF315617B2}" name="John Kazen" initials="JK" userId="S::John_Kazen@txs.uscourts.gov::294824f3-c788-4e97-b7a8-6a9647997f15" providerId="AD"/>
  <p188:author id="{50E5C738-E6A6-D92A-2273-33DA9344DDC8}" name="John Kazen" initials="JK" userId="S::john_kazen@txs.uscourts.gov::294824f3-c788-4e97-b7a8-6a9647997f15" providerId="AD"/>
  <p188:author id="{4CCBBE78-7E2B-4436-5F49-8B118D699155}" name="Matthew Wright" initials="MW" userId="S-1-5-21-4202131628-3220407989-1757191349-312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8" autoAdjust="0"/>
    <p:restoredTop sz="93077" autoAdjust="0"/>
  </p:normalViewPr>
  <p:slideViewPr>
    <p:cSldViewPr snapToGrid="0">
      <p:cViewPr varScale="1">
        <p:scale>
          <a:sx n="76" d="100"/>
          <a:sy n="76" d="100"/>
        </p:scale>
        <p:origin x="6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208111-CC7C-4B8F-AB99-2EF7D1C5A8B9}" type="datetimeFigureOut">
              <a:rPr lang="en-US" smtClean="0"/>
              <a:t>11/11/2024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D4798-1970-49E5-973F-EB8F84A65AC7}" type="slidenum">
              <a:rPr lang="en-US" smtClean="0"/>
              <a:t>‹#›</a:t>
            </a:fld>
            <a:endParaRPr lang="en-US"/>
          </a:p>
        </p:txBody>
      </p:sp>
    </p:spTree>
    <p:extLst>
      <p:ext uri="{BB962C8B-B14F-4D97-AF65-F5344CB8AC3E}">
        <p14:creationId xmlns:p14="http://schemas.microsoft.com/office/powerpoint/2010/main" val="1949460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5318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Fifth Circuit Cases</a:t>
            </a:r>
          </a:p>
        </p:txBody>
      </p:sp>
      <p:sp>
        <p:nvSpPr>
          <p:cNvPr id="4" name="Slide Number Placeholder 3"/>
          <p:cNvSpPr>
            <a:spLocks noGrp="1"/>
          </p:cNvSpPr>
          <p:nvPr>
            <p:ph type="sldNum" sz="quarter" idx="5"/>
          </p:nvPr>
        </p:nvSpPr>
        <p:spPr/>
        <p:txBody>
          <a:bodyPr/>
          <a:lstStyle/>
          <a:p>
            <a:fld id="{112D4798-1970-49E5-973F-EB8F84A65AC7}" type="slidenum">
              <a:rPr lang="en-US" smtClean="0"/>
              <a:t>14</a:t>
            </a:fld>
            <a:endParaRPr lang="en-US"/>
          </a:p>
        </p:txBody>
      </p:sp>
    </p:spTree>
    <p:extLst>
      <p:ext uri="{BB962C8B-B14F-4D97-AF65-F5344CB8AC3E}">
        <p14:creationId xmlns:p14="http://schemas.microsoft.com/office/powerpoint/2010/main" val="3184041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15</a:t>
            </a:fld>
            <a:endParaRPr lang="en-US"/>
          </a:p>
        </p:txBody>
      </p:sp>
    </p:spTree>
    <p:extLst>
      <p:ext uri="{BB962C8B-B14F-4D97-AF65-F5344CB8AC3E}">
        <p14:creationId xmlns:p14="http://schemas.microsoft.com/office/powerpoint/2010/main" val="4237527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Fifth Circuit Cases</a:t>
            </a:r>
          </a:p>
        </p:txBody>
      </p:sp>
      <p:sp>
        <p:nvSpPr>
          <p:cNvPr id="4" name="Slide Number Placeholder 3"/>
          <p:cNvSpPr>
            <a:spLocks noGrp="1"/>
          </p:cNvSpPr>
          <p:nvPr>
            <p:ph type="sldNum" sz="quarter" idx="5"/>
          </p:nvPr>
        </p:nvSpPr>
        <p:spPr/>
        <p:txBody>
          <a:bodyPr/>
          <a:lstStyle/>
          <a:p>
            <a:fld id="{112D4798-1970-49E5-973F-EB8F84A65AC7}" type="slidenum">
              <a:rPr lang="en-US" smtClean="0"/>
              <a:t>16</a:t>
            </a:fld>
            <a:endParaRPr lang="en-US"/>
          </a:p>
        </p:txBody>
      </p:sp>
    </p:spTree>
    <p:extLst>
      <p:ext uri="{BB962C8B-B14F-4D97-AF65-F5344CB8AC3E}">
        <p14:creationId xmlns:p14="http://schemas.microsoft.com/office/powerpoint/2010/main" val="1229711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17</a:t>
            </a:fld>
            <a:endParaRPr lang="en-US"/>
          </a:p>
        </p:txBody>
      </p:sp>
    </p:spTree>
    <p:extLst>
      <p:ext uri="{BB962C8B-B14F-4D97-AF65-F5344CB8AC3E}">
        <p14:creationId xmlns:p14="http://schemas.microsoft.com/office/powerpoint/2010/main" val="1143742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19</a:t>
            </a:fld>
            <a:endParaRPr lang="en-US"/>
          </a:p>
        </p:txBody>
      </p:sp>
    </p:spTree>
    <p:extLst>
      <p:ext uri="{BB962C8B-B14F-4D97-AF65-F5344CB8AC3E}">
        <p14:creationId xmlns:p14="http://schemas.microsoft.com/office/powerpoint/2010/main" val="12612068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96430" algn="l"/>
            <a:endParaRPr lang="en-US" sz="1400" b="0" dirty="0"/>
          </a:p>
        </p:txBody>
      </p:sp>
      <p:sp>
        <p:nvSpPr>
          <p:cNvPr id="4" name="Slide Number Placeholder 3"/>
          <p:cNvSpPr>
            <a:spLocks noGrp="1"/>
          </p:cNvSpPr>
          <p:nvPr>
            <p:ph type="sldNum" sz="quarter" idx="5"/>
          </p:nvPr>
        </p:nvSpPr>
        <p:spPr/>
        <p:txBody>
          <a:bodyPr/>
          <a:lstStyle/>
          <a:p>
            <a:fld id="{112D4798-1970-49E5-973F-EB8F84A65AC7}" type="slidenum">
              <a:rPr lang="en-US" smtClean="0"/>
              <a:t>30</a:t>
            </a:fld>
            <a:endParaRPr lang="en-US"/>
          </a:p>
        </p:txBody>
      </p:sp>
    </p:spTree>
    <p:extLst>
      <p:ext uri="{BB962C8B-B14F-4D97-AF65-F5344CB8AC3E}">
        <p14:creationId xmlns:p14="http://schemas.microsoft.com/office/powerpoint/2010/main" val="155824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96430" algn="l"/>
            <a:endParaRPr lang="en-US" sz="1400" b="0" dirty="0"/>
          </a:p>
        </p:txBody>
      </p:sp>
      <p:sp>
        <p:nvSpPr>
          <p:cNvPr id="4" name="Slide Number Placeholder 3"/>
          <p:cNvSpPr>
            <a:spLocks noGrp="1"/>
          </p:cNvSpPr>
          <p:nvPr>
            <p:ph type="sldNum" sz="quarter" idx="5"/>
          </p:nvPr>
        </p:nvSpPr>
        <p:spPr/>
        <p:txBody>
          <a:bodyPr/>
          <a:lstStyle/>
          <a:p>
            <a:fld id="{112D4798-1970-49E5-973F-EB8F84A65AC7}" type="slidenum">
              <a:rPr lang="en-US" smtClean="0"/>
              <a:t>31</a:t>
            </a:fld>
            <a:endParaRPr lang="en-US"/>
          </a:p>
        </p:txBody>
      </p:sp>
    </p:spTree>
    <p:extLst>
      <p:ext uri="{BB962C8B-B14F-4D97-AF65-F5344CB8AC3E}">
        <p14:creationId xmlns:p14="http://schemas.microsoft.com/office/powerpoint/2010/main" val="1281400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96430" algn="l"/>
            <a:endParaRPr lang="en-US" sz="1400" b="0" dirty="0"/>
          </a:p>
        </p:txBody>
      </p:sp>
      <p:sp>
        <p:nvSpPr>
          <p:cNvPr id="4" name="Slide Number Placeholder 3"/>
          <p:cNvSpPr>
            <a:spLocks noGrp="1"/>
          </p:cNvSpPr>
          <p:nvPr>
            <p:ph type="sldNum" sz="quarter" idx="5"/>
          </p:nvPr>
        </p:nvSpPr>
        <p:spPr/>
        <p:txBody>
          <a:bodyPr/>
          <a:lstStyle/>
          <a:p>
            <a:fld id="{112D4798-1970-49E5-973F-EB8F84A65AC7}" type="slidenum">
              <a:rPr lang="en-US" smtClean="0"/>
              <a:t>32</a:t>
            </a:fld>
            <a:endParaRPr lang="en-US"/>
          </a:p>
        </p:txBody>
      </p:sp>
    </p:spTree>
    <p:extLst>
      <p:ext uri="{BB962C8B-B14F-4D97-AF65-F5344CB8AC3E}">
        <p14:creationId xmlns:p14="http://schemas.microsoft.com/office/powerpoint/2010/main" val="3666233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Deals with the “fraudulent inducement” theory of mail &amp; wire fraud</a:t>
            </a:r>
          </a:p>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37</a:t>
            </a:fld>
            <a:endParaRPr lang="en-US"/>
          </a:p>
        </p:txBody>
      </p:sp>
    </p:spTree>
    <p:extLst>
      <p:ext uri="{BB962C8B-B14F-4D97-AF65-F5344CB8AC3E}">
        <p14:creationId xmlns:p14="http://schemas.microsoft.com/office/powerpoint/2010/main" val="46903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42</a:t>
            </a:fld>
            <a:endParaRPr lang="en-US"/>
          </a:p>
        </p:txBody>
      </p:sp>
    </p:spTree>
    <p:extLst>
      <p:ext uri="{BB962C8B-B14F-4D97-AF65-F5344CB8AC3E}">
        <p14:creationId xmlns:p14="http://schemas.microsoft.com/office/powerpoint/2010/main" val="2133403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56392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43</a:t>
            </a:fld>
            <a:endParaRPr lang="en-US"/>
          </a:p>
        </p:txBody>
      </p:sp>
    </p:spTree>
    <p:extLst>
      <p:ext uri="{BB962C8B-B14F-4D97-AF65-F5344CB8AC3E}">
        <p14:creationId xmlns:p14="http://schemas.microsoft.com/office/powerpoint/2010/main" val="33249052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44</a:t>
            </a:fld>
            <a:endParaRPr lang="en-US"/>
          </a:p>
        </p:txBody>
      </p:sp>
    </p:spTree>
    <p:extLst>
      <p:ext uri="{BB962C8B-B14F-4D97-AF65-F5344CB8AC3E}">
        <p14:creationId xmlns:p14="http://schemas.microsoft.com/office/powerpoint/2010/main" val="2897872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D4798-1970-49E5-973F-EB8F84A65AC7}" type="slidenum">
              <a:rPr lang="en-US" smtClean="0"/>
              <a:t>47</a:t>
            </a:fld>
            <a:endParaRPr lang="en-US"/>
          </a:p>
        </p:txBody>
      </p:sp>
    </p:spTree>
    <p:extLst>
      <p:ext uri="{BB962C8B-B14F-4D97-AF65-F5344CB8AC3E}">
        <p14:creationId xmlns:p14="http://schemas.microsoft.com/office/powerpoint/2010/main" val="522668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8826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4782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3388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0658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636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8090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2D4798-1970-49E5-973F-EB8F84A65AC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5462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183093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51BF77-FEE4-4F72-B7FF-E572C522A2EE}"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2193234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3581015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5167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697232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1048125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3670176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3503015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234709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3789225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2860417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51BF77-FEE4-4F72-B7FF-E572C522A2EE}"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3149315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51BF77-FEE4-4F72-B7FF-E572C522A2EE}"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681195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415594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197200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C51BF77-FEE4-4F72-B7FF-E572C522A2EE}" type="datetimeFigureOut">
              <a:rPr lang="en-US" smtClean="0"/>
              <a:t>11/11/2024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4195465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51BF77-FEE4-4F72-B7FF-E572C522A2EE}"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9FBCE-2CC1-49A2-8E0E-B0EB44726F14}" type="slidenum">
              <a:rPr lang="en-US" smtClean="0"/>
              <a:t>‹#›</a:t>
            </a:fld>
            <a:endParaRPr lang="en-US"/>
          </a:p>
        </p:txBody>
      </p:sp>
    </p:spTree>
    <p:extLst>
      <p:ext uri="{BB962C8B-B14F-4D97-AF65-F5344CB8AC3E}">
        <p14:creationId xmlns:p14="http://schemas.microsoft.com/office/powerpoint/2010/main" val="452383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C51BF77-FEE4-4F72-B7FF-E572C522A2EE}" type="datetimeFigureOut">
              <a:rPr lang="en-US" smtClean="0"/>
              <a:t>11/11/2024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C69FBCE-2CC1-49A2-8E0E-B0EB44726F14}" type="slidenum">
              <a:rPr lang="en-US" smtClean="0"/>
              <a:t>‹#›</a:t>
            </a:fld>
            <a:endParaRPr lang="en-US"/>
          </a:p>
        </p:txBody>
      </p:sp>
    </p:spTree>
    <p:extLst>
      <p:ext uri="{BB962C8B-B14F-4D97-AF65-F5344CB8AC3E}">
        <p14:creationId xmlns:p14="http://schemas.microsoft.com/office/powerpoint/2010/main" val="49622115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2000"/>
                <a:hueMod val="108000"/>
                <a:satMod val="164000"/>
                <a:lumMod val="69000"/>
              </a:schemeClr>
              <a:schemeClr val="bg2">
                <a:tint val="96000"/>
                <a:hueMod val="90000"/>
                <a:satMod val="130000"/>
                <a:lumMod val="134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34FA10D-5116-47B4-A70E-7764352513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lumMod val="90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2718AAE-52B9-4DD9-9D83-A9C975C9D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302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alpha val="20000"/>
            </a:schemeClr>
          </a:solidFill>
          <a:ln>
            <a:noFill/>
          </a:ln>
        </p:spPr>
        <p:txBody>
          <a:bodyPr rtlCol="0" anchor="ctr"/>
          <a:lstStyle/>
          <a:p>
            <a:pPr algn="ctr"/>
            <a:endParaRPr lang="en-US"/>
          </a:p>
        </p:txBody>
      </p:sp>
      <p:sp useBgFill="1">
        <p:nvSpPr>
          <p:cNvPr id="12" name="Freeform: Shape 11">
            <a:extLst>
              <a:ext uri="{FF2B5EF4-FFF2-40B4-BE49-F238E27FC236}">
                <a16:creationId xmlns:a16="http://schemas.microsoft.com/office/drawing/2014/main" id="{49FF39B1-9689-44AE-A803-7B90A059DC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76484" cy="6858001"/>
          </a:xfrm>
          <a:custGeom>
            <a:avLst/>
            <a:gdLst>
              <a:gd name="connsiteX0" fmla="*/ 7031769 w 8376484"/>
              <a:gd name="connsiteY0" fmla="*/ 0 h 6858001"/>
              <a:gd name="connsiteX1" fmla="*/ 8375307 w 8376484"/>
              <a:gd name="connsiteY1" fmla="*/ 0 h 6858001"/>
              <a:gd name="connsiteX2" fmla="*/ 8350262 w 8376484"/>
              <a:gd name="connsiteY2" fmla="*/ 155677 h 6858001"/>
              <a:gd name="connsiteX3" fmla="*/ 8326393 w 8376484"/>
              <a:gd name="connsiteY3" fmla="*/ 310668 h 6858001"/>
              <a:gd name="connsiteX4" fmla="*/ 8303029 w 8376484"/>
              <a:gd name="connsiteY4" fmla="*/ 466344 h 6858001"/>
              <a:gd name="connsiteX5" fmla="*/ 8283026 w 8376484"/>
              <a:gd name="connsiteY5" fmla="*/ 622707 h 6858001"/>
              <a:gd name="connsiteX6" fmla="*/ 8262855 w 8376484"/>
              <a:gd name="connsiteY6" fmla="*/ 778383 h 6858001"/>
              <a:gd name="connsiteX7" fmla="*/ 8244029 w 8376484"/>
              <a:gd name="connsiteY7" fmla="*/ 934746 h 6858001"/>
              <a:gd name="connsiteX8" fmla="*/ 8227893 w 8376484"/>
              <a:gd name="connsiteY8" fmla="*/ 1089051 h 6858001"/>
              <a:gd name="connsiteX9" fmla="*/ 8212597 w 8376484"/>
              <a:gd name="connsiteY9" fmla="*/ 1245413 h 6858001"/>
              <a:gd name="connsiteX10" fmla="*/ 8198645 w 8376484"/>
              <a:gd name="connsiteY10" fmla="*/ 1401090 h 6858001"/>
              <a:gd name="connsiteX11" fmla="*/ 8186543 w 8376484"/>
              <a:gd name="connsiteY11" fmla="*/ 1554023 h 6858001"/>
              <a:gd name="connsiteX12" fmla="*/ 8174440 w 8376484"/>
              <a:gd name="connsiteY12" fmla="*/ 1709014 h 6858001"/>
              <a:gd name="connsiteX13" fmla="*/ 8164355 w 8376484"/>
              <a:gd name="connsiteY13" fmla="*/ 1861947 h 6858001"/>
              <a:gd name="connsiteX14" fmla="*/ 8156455 w 8376484"/>
              <a:gd name="connsiteY14" fmla="*/ 2014881 h 6858001"/>
              <a:gd name="connsiteX15" fmla="*/ 8148218 w 8376484"/>
              <a:gd name="connsiteY15" fmla="*/ 2167128 h 6858001"/>
              <a:gd name="connsiteX16" fmla="*/ 8141327 w 8376484"/>
              <a:gd name="connsiteY16" fmla="*/ 2318004 h 6858001"/>
              <a:gd name="connsiteX17" fmla="*/ 8136452 w 8376484"/>
              <a:gd name="connsiteY17" fmla="*/ 2467509 h 6858001"/>
              <a:gd name="connsiteX18" fmla="*/ 8132250 w 8376484"/>
              <a:gd name="connsiteY18" fmla="*/ 2617013 h 6858001"/>
              <a:gd name="connsiteX19" fmla="*/ 8128216 w 8376484"/>
              <a:gd name="connsiteY19" fmla="*/ 2765146 h 6858001"/>
              <a:gd name="connsiteX20" fmla="*/ 8126367 w 8376484"/>
              <a:gd name="connsiteY20" fmla="*/ 2911221 h 6858001"/>
              <a:gd name="connsiteX21" fmla="*/ 8124350 w 8376484"/>
              <a:gd name="connsiteY21" fmla="*/ 3057297 h 6858001"/>
              <a:gd name="connsiteX22" fmla="*/ 8123341 w 8376484"/>
              <a:gd name="connsiteY22" fmla="*/ 3201315 h 6858001"/>
              <a:gd name="connsiteX23" fmla="*/ 8124350 w 8376484"/>
              <a:gd name="connsiteY23" fmla="*/ 3343961 h 6858001"/>
              <a:gd name="connsiteX24" fmla="*/ 8124350 w 8376484"/>
              <a:gd name="connsiteY24" fmla="*/ 3485236 h 6858001"/>
              <a:gd name="connsiteX25" fmla="*/ 8126367 w 8376484"/>
              <a:gd name="connsiteY25" fmla="*/ 3625139 h 6858001"/>
              <a:gd name="connsiteX26" fmla="*/ 8129392 w 8376484"/>
              <a:gd name="connsiteY26" fmla="*/ 3762299 h 6858001"/>
              <a:gd name="connsiteX27" fmla="*/ 8132250 w 8376484"/>
              <a:gd name="connsiteY27" fmla="*/ 3898087 h 6858001"/>
              <a:gd name="connsiteX28" fmla="*/ 8135444 w 8376484"/>
              <a:gd name="connsiteY28" fmla="*/ 4031133 h 6858001"/>
              <a:gd name="connsiteX29" fmla="*/ 8140318 w 8376484"/>
              <a:gd name="connsiteY29" fmla="*/ 4163492 h 6858001"/>
              <a:gd name="connsiteX30" fmla="*/ 8145529 w 8376484"/>
              <a:gd name="connsiteY30" fmla="*/ 4293793 h 6858001"/>
              <a:gd name="connsiteX31" fmla="*/ 8150235 w 8376484"/>
              <a:gd name="connsiteY31" fmla="*/ 4421352 h 6858001"/>
              <a:gd name="connsiteX32" fmla="*/ 8163515 w 8376484"/>
              <a:gd name="connsiteY32" fmla="*/ 4670298 h 6858001"/>
              <a:gd name="connsiteX33" fmla="*/ 8177634 w 8376484"/>
              <a:gd name="connsiteY33" fmla="*/ 4908956 h 6858001"/>
              <a:gd name="connsiteX34" fmla="*/ 8192426 w 8376484"/>
              <a:gd name="connsiteY34" fmla="*/ 5138013 h 6858001"/>
              <a:gd name="connsiteX35" fmla="*/ 8208731 w 8376484"/>
              <a:gd name="connsiteY35" fmla="*/ 5354726 h 6858001"/>
              <a:gd name="connsiteX36" fmla="*/ 8225708 w 8376484"/>
              <a:gd name="connsiteY36" fmla="*/ 5561838 h 6858001"/>
              <a:gd name="connsiteX37" fmla="*/ 8244029 w 8376484"/>
              <a:gd name="connsiteY37" fmla="*/ 5753862 h 6858001"/>
              <a:gd name="connsiteX38" fmla="*/ 8262015 w 8376484"/>
              <a:gd name="connsiteY38" fmla="*/ 5934227 h 6858001"/>
              <a:gd name="connsiteX39" fmla="*/ 8280000 w 8376484"/>
              <a:gd name="connsiteY39" fmla="*/ 6100191 h 6858001"/>
              <a:gd name="connsiteX40" fmla="*/ 8296977 w 8376484"/>
              <a:gd name="connsiteY40" fmla="*/ 6252438 h 6858001"/>
              <a:gd name="connsiteX41" fmla="*/ 8313114 w 8376484"/>
              <a:gd name="connsiteY41" fmla="*/ 6387541 h 6858001"/>
              <a:gd name="connsiteX42" fmla="*/ 8328410 w 8376484"/>
              <a:gd name="connsiteY42" fmla="*/ 6509613 h 6858001"/>
              <a:gd name="connsiteX43" fmla="*/ 8341185 w 8376484"/>
              <a:gd name="connsiteY43" fmla="*/ 6612483 h 6858001"/>
              <a:gd name="connsiteX44" fmla="*/ 8353287 w 8376484"/>
              <a:gd name="connsiteY44" fmla="*/ 6698894 h 6858001"/>
              <a:gd name="connsiteX45" fmla="*/ 8370601 w 8376484"/>
              <a:gd name="connsiteY45" fmla="*/ 6817538 h 6858001"/>
              <a:gd name="connsiteX46" fmla="*/ 8376484 w 8376484"/>
              <a:gd name="connsiteY46" fmla="*/ 6858000 h 6858001"/>
              <a:gd name="connsiteX47" fmla="*/ 7471130 w 8376484"/>
              <a:gd name="connsiteY47" fmla="*/ 6858000 h 6858001"/>
              <a:gd name="connsiteX48" fmla="*/ 7471130 w 8376484"/>
              <a:gd name="connsiteY48" fmla="*/ 6858001 h 6858001"/>
              <a:gd name="connsiteX49" fmla="*/ 1380566 w 8376484"/>
              <a:gd name="connsiteY49" fmla="*/ 6858001 h 6858001"/>
              <a:gd name="connsiteX50" fmla="*/ 1380566 w 8376484"/>
              <a:gd name="connsiteY50" fmla="*/ 6858000 h 6858001"/>
              <a:gd name="connsiteX51" fmla="*/ 0 w 8376484"/>
              <a:gd name="connsiteY51" fmla="*/ 6858000 h 6858001"/>
              <a:gd name="connsiteX52" fmla="*/ 0 w 8376484"/>
              <a:gd name="connsiteY52" fmla="*/ 0 h 6858001"/>
              <a:gd name="connsiteX53" fmla="*/ 1917290 w 8376484"/>
              <a:gd name="connsiteY53" fmla="*/ 0 h 6858001"/>
              <a:gd name="connsiteX54" fmla="*/ 1917290 w 8376484"/>
              <a:gd name="connsiteY54" fmla="*/ 1 h 6858001"/>
              <a:gd name="connsiteX55" fmla="*/ 7031769 w 8376484"/>
              <a:gd name="connsiteY55"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376484" h="6858001">
                <a:moveTo>
                  <a:pt x="7031769" y="0"/>
                </a:moveTo>
                <a:lnTo>
                  <a:pt x="8375307" y="0"/>
                </a:lnTo>
                <a:lnTo>
                  <a:pt x="8350262" y="155677"/>
                </a:lnTo>
                <a:lnTo>
                  <a:pt x="8326393" y="310668"/>
                </a:lnTo>
                <a:lnTo>
                  <a:pt x="8303029" y="466344"/>
                </a:lnTo>
                <a:lnTo>
                  <a:pt x="8283026" y="622707"/>
                </a:lnTo>
                <a:lnTo>
                  <a:pt x="8262855" y="778383"/>
                </a:lnTo>
                <a:lnTo>
                  <a:pt x="8244029" y="934746"/>
                </a:lnTo>
                <a:lnTo>
                  <a:pt x="8227893" y="1089051"/>
                </a:lnTo>
                <a:lnTo>
                  <a:pt x="8212597" y="1245413"/>
                </a:lnTo>
                <a:lnTo>
                  <a:pt x="8198645" y="1401090"/>
                </a:lnTo>
                <a:lnTo>
                  <a:pt x="8186543" y="1554023"/>
                </a:lnTo>
                <a:lnTo>
                  <a:pt x="8174440" y="1709014"/>
                </a:lnTo>
                <a:lnTo>
                  <a:pt x="8164355" y="1861947"/>
                </a:lnTo>
                <a:lnTo>
                  <a:pt x="8156455" y="2014881"/>
                </a:lnTo>
                <a:lnTo>
                  <a:pt x="8148218" y="2167128"/>
                </a:lnTo>
                <a:lnTo>
                  <a:pt x="8141327" y="2318004"/>
                </a:lnTo>
                <a:lnTo>
                  <a:pt x="8136452" y="2467509"/>
                </a:lnTo>
                <a:lnTo>
                  <a:pt x="8132250" y="2617013"/>
                </a:lnTo>
                <a:lnTo>
                  <a:pt x="8128216" y="2765146"/>
                </a:lnTo>
                <a:lnTo>
                  <a:pt x="8126367" y="2911221"/>
                </a:lnTo>
                <a:lnTo>
                  <a:pt x="8124350" y="3057297"/>
                </a:lnTo>
                <a:lnTo>
                  <a:pt x="8123341" y="3201315"/>
                </a:lnTo>
                <a:lnTo>
                  <a:pt x="8124350" y="3343961"/>
                </a:lnTo>
                <a:lnTo>
                  <a:pt x="8124350" y="3485236"/>
                </a:lnTo>
                <a:lnTo>
                  <a:pt x="8126367" y="3625139"/>
                </a:lnTo>
                <a:lnTo>
                  <a:pt x="8129392" y="3762299"/>
                </a:lnTo>
                <a:lnTo>
                  <a:pt x="8132250" y="3898087"/>
                </a:lnTo>
                <a:lnTo>
                  <a:pt x="8135444" y="4031133"/>
                </a:lnTo>
                <a:lnTo>
                  <a:pt x="8140318" y="4163492"/>
                </a:lnTo>
                <a:lnTo>
                  <a:pt x="8145529" y="4293793"/>
                </a:lnTo>
                <a:lnTo>
                  <a:pt x="8150235" y="4421352"/>
                </a:lnTo>
                <a:lnTo>
                  <a:pt x="8163515" y="4670298"/>
                </a:lnTo>
                <a:lnTo>
                  <a:pt x="8177634" y="4908956"/>
                </a:lnTo>
                <a:lnTo>
                  <a:pt x="8192426" y="5138013"/>
                </a:lnTo>
                <a:lnTo>
                  <a:pt x="8208731" y="5354726"/>
                </a:lnTo>
                <a:lnTo>
                  <a:pt x="8225708" y="5561838"/>
                </a:lnTo>
                <a:lnTo>
                  <a:pt x="8244029" y="5753862"/>
                </a:lnTo>
                <a:lnTo>
                  <a:pt x="8262015" y="5934227"/>
                </a:lnTo>
                <a:lnTo>
                  <a:pt x="8280000" y="6100191"/>
                </a:lnTo>
                <a:lnTo>
                  <a:pt x="8296977" y="6252438"/>
                </a:lnTo>
                <a:lnTo>
                  <a:pt x="8313114" y="6387541"/>
                </a:lnTo>
                <a:lnTo>
                  <a:pt x="8328410" y="6509613"/>
                </a:lnTo>
                <a:lnTo>
                  <a:pt x="8341185" y="6612483"/>
                </a:lnTo>
                <a:lnTo>
                  <a:pt x="8353287" y="6698894"/>
                </a:lnTo>
                <a:lnTo>
                  <a:pt x="8370601" y="6817538"/>
                </a:lnTo>
                <a:lnTo>
                  <a:pt x="8376484" y="6858000"/>
                </a:lnTo>
                <a:lnTo>
                  <a:pt x="7471130" y="6858000"/>
                </a:lnTo>
                <a:lnTo>
                  <a:pt x="7471130" y="6858001"/>
                </a:lnTo>
                <a:lnTo>
                  <a:pt x="1380566" y="6858001"/>
                </a:lnTo>
                <a:lnTo>
                  <a:pt x="1380566" y="6858000"/>
                </a:lnTo>
                <a:lnTo>
                  <a:pt x="0" y="6858000"/>
                </a:lnTo>
                <a:lnTo>
                  <a:pt x="0" y="0"/>
                </a:lnTo>
                <a:lnTo>
                  <a:pt x="1917290" y="0"/>
                </a:lnTo>
                <a:lnTo>
                  <a:pt x="1917290" y="1"/>
                </a:lnTo>
                <a:lnTo>
                  <a:pt x="7031769" y="1"/>
                </a:lnTo>
                <a:close/>
              </a:path>
            </a:pathLst>
          </a:custGeom>
          <a:ln>
            <a:noFill/>
          </a:ln>
        </p:spPr>
        <p:txBody>
          <a:bodyPr rtlCol="0" anchor="ctr"/>
          <a:lstStyle/>
          <a:p>
            <a:pPr algn="ctr"/>
            <a:endParaRPr lang="en-US"/>
          </a:p>
        </p:txBody>
      </p:sp>
      <p:sp>
        <p:nvSpPr>
          <p:cNvPr id="14" name="Rectangle 13">
            <a:extLst>
              <a:ext uri="{FF2B5EF4-FFF2-40B4-BE49-F238E27FC236}">
                <a16:creationId xmlns:a16="http://schemas.microsoft.com/office/drawing/2014/main" id="{6C74A888-48BE-4604-BB14-E6C5E9D0F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6B568B1-2549-9D6E-61B5-3B24C4347707}"/>
              </a:ext>
            </a:extLst>
          </p:cNvPr>
          <p:cNvSpPr>
            <a:spLocks noGrp="1"/>
          </p:cNvSpPr>
          <p:nvPr>
            <p:ph type="ctrTitle"/>
          </p:nvPr>
        </p:nvSpPr>
        <p:spPr>
          <a:xfrm>
            <a:off x="983231" y="938953"/>
            <a:ext cx="6630143" cy="4980094"/>
          </a:xfrm>
        </p:spPr>
        <p:txBody>
          <a:bodyPr anchor="ctr">
            <a:normAutofit fontScale="90000"/>
          </a:bodyPr>
          <a:lstStyle/>
          <a:p>
            <a:pPr algn="l"/>
            <a:r>
              <a:rPr lang="en-US" sz="6000" dirty="0"/>
              <a:t>Supreme Court and </a:t>
            </a:r>
            <a:br>
              <a:rPr lang="en-US" sz="6000" dirty="0"/>
            </a:br>
            <a:r>
              <a:rPr lang="en-US" sz="6000" dirty="0"/>
              <a:t>Fifth Circuit Criminal Update</a:t>
            </a:r>
            <a:br>
              <a:rPr lang="en-US" sz="6000" dirty="0"/>
            </a:br>
            <a:br>
              <a:rPr lang="en-US" sz="6000" dirty="0"/>
            </a:br>
            <a:br>
              <a:rPr lang="en-US" sz="1800" b="0" i="0" u="none" strike="noStrike" baseline="0" dirty="0">
                <a:solidFill>
                  <a:srgbClr val="000000"/>
                </a:solidFill>
              </a:rPr>
            </a:br>
            <a:r>
              <a:rPr lang="en-US" sz="1800" b="0" i="0" u="none" strike="noStrike" baseline="0" dirty="0">
                <a:solidFill>
                  <a:srgbClr val="FFFFFF"/>
                </a:solidFill>
              </a:rPr>
              <a:t>SOUTHERN DISTRICT OF TEXAS BENCH BAR CONFERENCE </a:t>
            </a:r>
            <a:br>
              <a:rPr lang="en-US" sz="6000" dirty="0"/>
            </a:br>
            <a:r>
              <a:rPr lang="en-US" sz="1800" dirty="0"/>
              <a:t>November 14, 2024</a:t>
            </a:r>
          </a:p>
        </p:txBody>
      </p:sp>
      <p:sp>
        <p:nvSpPr>
          <p:cNvPr id="3" name="Subtitle 2">
            <a:extLst>
              <a:ext uri="{FF2B5EF4-FFF2-40B4-BE49-F238E27FC236}">
                <a16:creationId xmlns:a16="http://schemas.microsoft.com/office/drawing/2014/main" id="{34DA2901-A22D-E9EC-3A48-91BA1E3A6A6C}"/>
              </a:ext>
            </a:extLst>
          </p:cNvPr>
          <p:cNvSpPr>
            <a:spLocks noGrp="1"/>
          </p:cNvSpPr>
          <p:nvPr>
            <p:ph type="subTitle" idx="1"/>
          </p:nvPr>
        </p:nvSpPr>
        <p:spPr>
          <a:xfrm>
            <a:off x="8589682" y="1317171"/>
            <a:ext cx="2872975" cy="4223658"/>
          </a:xfrm>
        </p:spPr>
        <p:txBody>
          <a:bodyPr anchor="ctr">
            <a:normAutofit/>
          </a:bodyPr>
          <a:lstStyle/>
          <a:p>
            <a:pPr algn="l"/>
            <a:endParaRPr lang="en-US" sz="1800" b="0" i="0" u="none" strike="noStrike" baseline="0" dirty="0">
              <a:solidFill>
                <a:srgbClr val="000000"/>
              </a:solidFill>
              <a:latin typeface="Aptos Narrow" panose="020B0004020202020204" pitchFamily="34" charset="0"/>
            </a:endParaRPr>
          </a:p>
          <a:p>
            <a:pPr>
              <a:spcBef>
                <a:spcPts val="0"/>
              </a:spcBef>
            </a:pPr>
            <a:r>
              <a:rPr lang="en-US" sz="1800" b="1" i="0" u="none" strike="noStrike" baseline="0" dirty="0">
                <a:solidFill>
                  <a:srgbClr val="2B3890"/>
                </a:solidFill>
                <a:latin typeface="Aptos Narrow" panose="020B0004020202020204" pitchFamily="34" charset="0"/>
              </a:rPr>
              <a:t>Hon. John A. Kazen, </a:t>
            </a:r>
          </a:p>
          <a:p>
            <a:pPr>
              <a:spcBef>
                <a:spcPts val="0"/>
              </a:spcBef>
            </a:pPr>
            <a:r>
              <a:rPr lang="en-US" sz="1800" b="0" i="0" u="none" strike="noStrike" baseline="0" dirty="0">
                <a:solidFill>
                  <a:srgbClr val="2B3890"/>
                </a:solidFill>
                <a:latin typeface="Aptos Narrow" panose="020B0004020202020204" pitchFamily="34" charset="0"/>
              </a:rPr>
              <a:t>U.S. District Judge </a:t>
            </a:r>
            <a:r>
              <a:rPr lang="en-US" sz="1800" b="0" i="1" u="none" strike="noStrike" baseline="0" dirty="0">
                <a:solidFill>
                  <a:srgbClr val="2B3890"/>
                </a:solidFill>
                <a:latin typeface="Aptos Narrow" panose="020B0004020202020204" pitchFamily="34" charset="0"/>
              </a:rPr>
              <a:t>(Moderator) </a:t>
            </a:r>
          </a:p>
          <a:p>
            <a:pPr>
              <a:spcBef>
                <a:spcPts val="0"/>
              </a:spcBef>
            </a:pPr>
            <a:endParaRPr lang="en-US" sz="1800" b="0" i="0" u="none" strike="noStrike" baseline="0" dirty="0">
              <a:solidFill>
                <a:srgbClr val="2B3890"/>
              </a:solidFill>
              <a:latin typeface="Aptos Narrow" panose="020B0004020202020204" pitchFamily="34" charset="0"/>
            </a:endParaRPr>
          </a:p>
          <a:p>
            <a:pPr>
              <a:spcBef>
                <a:spcPts val="0"/>
              </a:spcBef>
            </a:pPr>
            <a:r>
              <a:rPr lang="en-US" sz="1800" b="1" i="0" u="none" strike="noStrike" baseline="0" dirty="0">
                <a:solidFill>
                  <a:srgbClr val="2B3890"/>
                </a:solidFill>
                <a:latin typeface="Aptos Narrow" panose="020B0004020202020204" pitchFamily="34" charset="0"/>
              </a:rPr>
              <a:t>Timothy Crooks, Esq. </a:t>
            </a:r>
            <a:endParaRPr lang="en-US" sz="1800" b="0" i="0" u="none" strike="noStrike" baseline="0" dirty="0">
              <a:solidFill>
                <a:srgbClr val="2B3890"/>
              </a:solidFill>
              <a:latin typeface="Aptos Narrow" panose="020B0004020202020204" pitchFamily="34" charset="0"/>
            </a:endParaRPr>
          </a:p>
          <a:p>
            <a:pPr>
              <a:spcBef>
                <a:spcPts val="0"/>
              </a:spcBef>
            </a:pPr>
            <a:endParaRPr lang="en-US" sz="1800" b="1" i="0" u="none" strike="noStrike" baseline="0" dirty="0">
              <a:solidFill>
                <a:srgbClr val="2B3890"/>
              </a:solidFill>
              <a:latin typeface="Aptos Narrow" panose="020B0004020202020204" pitchFamily="34" charset="0"/>
            </a:endParaRPr>
          </a:p>
          <a:p>
            <a:pPr>
              <a:spcBef>
                <a:spcPts val="0"/>
              </a:spcBef>
            </a:pPr>
            <a:r>
              <a:rPr lang="en-US" sz="1800" b="1" i="0" u="none" strike="noStrike" baseline="0" dirty="0">
                <a:solidFill>
                  <a:srgbClr val="2B3890"/>
                </a:solidFill>
                <a:latin typeface="Aptos Narrow" panose="020B0004020202020204" pitchFamily="34" charset="0"/>
              </a:rPr>
              <a:t>Anna E. Kalluri, </a:t>
            </a:r>
            <a:r>
              <a:rPr lang="en-US" sz="1800" b="0" i="0" u="none" strike="noStrike" baseline="0" dirty="0">
                <a:solidFill>
                  <a:srgbClr val="2B3890"/>
                </a:solidFill>
                <a:latin typeface="Aptos Narrow" panose="020B0004020202020204" pitchFamily="34" charset="0"/>
              </a:rPr>
              <a:t>Assistant U.S. Attorney </a:t>
            </a:r>
          </a:p>
          <a:p>
            <a:pPr>
              <a:spcBef>
                <a:spcPts val="0"/>
              </a:spcBef>
            </a:pPr>
            <a:endParaRPr lang="en-US" sz="1800" b="1" i="0" u="none" strike="noStrike" baseline="0" dirty="0">
              <a:solidFill>
                <a:srgbClr val="2B3890"/>
              </a:solidFill>
              <a:latin typeface="Aptos Narrow" panose="020B0004020202020204" pitchFamily="34" charset="0"/>
            </a:endParaRPr>
          </a:p>
          <a:p>
            <a:pPr>
              <a:spcBef>
                <a:spcPts val="0"/>
              </a:spcBef>
            </a:pPr>
            <a:r>
              <a:rPr lang="en-US" sz="1800" b="1" i="0" u="none" strike="noStrike" baseline="0" dirty="0">
                <a:solidFill>
                  <a:srgbClr val="2B3890"/>
                </a:solidFill>
                <a:latin typeface="Aptos Narrow" panose="020B0004020202020204" pitchFamily="34" charset="0"/>
              </a:rPr>
              <a:t>Matthew Wright, </a:t>
            </a:r>
            <a:r>
              <a:rPr lang="en-US" sz="1800" b="0" i="0" u="none" strike="noStrike" baseline="0" dirty="0">
                <a:solidFill>
                  <a:srgbClr val="2B3890"/>
                </a:solidFill>
                <a:latin typeface="Aptos Narrow" panose="020B0004020202020204" pitchFamily="34" charset="0"/>
              </a:rPr>
              <a:t>Assistant Federal Public Defender </a:t>
            </a:r>
            <a:endParaRPr lang="en-US" dirty="0">
              <a:solidFill>
                <a:schemeClr val="bg2"/>
              </a:solidFill>
            </a:endParaRPr>
          </a:p>
        </p:txBody>
      </p:sp>
    </p:spTree>
    <p:extLst>
      <p:ext uri="{BB962C8B-B14F-4D97-AF65-F5344CB8AC3E}">
        <p14:creationId xmlns:p14="http://schemas.microsoft.com/office/powerpoint/2010/main" val="3381205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4382F-A710-F6CA-E3F2-BD78E2D3AACC}"/>
              </a:ext>
            </a:extLst>
          </p:cNvPr>
          <p:cNvSpPr>
            <a:spLocks noGrp="1"/>
          </p:cNvSpPr>
          <p:nvPr>
            <p:ph type="title"/>
          </p:nvPr>
        </p:nvSpPr>
        <p:spPr>
          <a:xfrm>
            <a:off x="1088571" y="593395"/>
            <a:ext cx="10014858" cy="1004293"/>
          </a:xfrm>
        </p:spPr>
        <p:txBody>
          <a:bodyPr anchor="ctr"/>
          <a:lstStyle/>
          <a:p>
            <a:pPr algn="ctr"/>
            <a:r>
              <a:rPr lang="en-US" sz="3200" b="1" dirty="0"/>
              <a:t>“As-Applied” Challenges to § 922(g)(1) </a:t>
            </a:r>
            <a:br>
              <a:rPr lang="en-US" sz="3200" b="1" dirty="0"/>
            </a:br>
            <a:r>
              <a:rPr lang="en-US" sz="3200" b="1" dirty="0"/>
              <a:t>in the </a:t>
            </a:r>
            <a:r>
              <a:rPr lang="en-US" sz="3200" b="1" dirty="0">
                <a:solidFill>
                  <a:schemeClr val="accent1"/>
                </a:solidFill>
              </a:rPr>
              <a:t>Eighth Circuit</a:t>
            </a:r>
            <a:r>
              <a:rPr lang="en-US" sz="3200" b="1" dirty="0"/>
              <a:t>:</a:t>
            </a:r>
          </a:p>
        </p:txBody>
      </p:sp>
      <p:sp>
        <p:nvSpPr>
          <p:cNvPr id="3" name="Content Placeholder 2">
            <a:extLst>
              <a:ext uri="{FF2B5EF4-FFF2-40B4-BE49-F238E27FC236}">
                <a16:creationId xmlns:a16="http://schemas.microsoft.com/office/drawing/2014/main" id="{AAB0AC2B-B24A-C826-2989-769110AFFB1E}"/>
              </a:ext>
            </a:extLst>
          </p:cNvPr>
          <p:cNvSpPr>
            <a:spLocks noGrp="1"/>
          </p:cNvSpPr>
          <p:nvPr>
            <p:ph idx="1"/>
          </p:nvPr>
        </p:nvSpPr>
        <p:spPr>
          <a:xfrm>
            <a:off x="1103312" y="1597688"/>
            <a:ext cx="10000117" cy="4650711"/>
          </a:xfrm>
        </p:spPr>
        <p:txBody>
          <a:bodyPr anchor="ctr">
            <a:normAutofit/>
          </a:bodyPr>
          <a:lstStyle/>
          <a:p>
            <a:pPr>
              <a:spcBef>
                <a:spcPts val="600"/>
              </a:spcBef>
              <a:spcAft>
                <a:spcPts val="600"/>
              </a:spcAft>
            </a:pPr>
            <a:r>
              <a:rPr lang="en-US" b="1" i="1" dirty="0">
                <a:latin typeface="+mn-lt"/>
              </a:rPr>
              <a:t>United States v. Jackson</a:t>
            </a:r>
            <a:r>
              <a:rPr lang="en-US" dirty="0">
                <a:latin typeface="+mn-lt"/>
              </a:rPr>
              <a:t>, 110 F.4th 1120 (8th Cir. 2024): </a:t>
            </a:r>
            <a:r>
              <a:rPr lang="en-US" b="1" u="sng" dirty="0">
                <a:latin typeface="+mn-lt"/>
              </a:rPr>
              <a:t>Rejects</a:t>
            </a:r>
            <a:r>
              <a:rPr lang="en-US" dirty="0">
                <a:latin typeface="+mn-lt"/>
              </a:rPr>
              <a:t> as-applied challenge for Defendant convicted of “sale of a controlled substance” (2x)</a:t>
            </a:r>
          </a:p>
          <a:p>
            <a:pPr lvl="1">
              <a:spcBef>
                <a:spcPts val="600"/>
              </a:spcBef>
              <a:spcAft>
                <a:spcPts val="600"/>
              </a:spcAft>
            </a:pPr>
            <a:r>
              <a:rPr lang="en-US" sz="2000" dirty="0">
                <a:latin typeface="+mn-lt"/>
              </a:rPr>
              <a:t>“Given these assurances by the Supreme Court, and the history that supports them, we conclude that there is </a:t>
            </a:r>
            <a:r>
              <a:rPr lang="en-US" sz="2000" b="1" dirty="0">
                <a:latin typeface="+mn-lt"/>
              </a:rPr>
              <a:t>no need for felony-by-felony litigation regarding the constitutionality of § 922(g)(1)</a:t>
            </a:r>
            <a:r>
              <a:rPr lang="en-US" sz="2000" dirty="0">
                <a:latin typeface="+mn-lt"/>
              </a:rPr>
              <a:t>.”</a:t>
            </a:r>
          </a:p>
          <a:p>
            <a:pPr lvl="1"/>
            <a:r>
              <a:rPr lang="en-US" sz="2000" dirty="0">
                <a:latin typeface="+mn-lt"/>
              </a:rPr>
              <a:t>En Banc Reh’g denied (Nov. 5, 2024)</a:t>
            </a:r>
          </a:p>
          <a:p>
            <a:pPr lvl="1"/>
            <a:endParaRPr lang="en-US" sz="2000" dirty="0">
              <a:latin typeface="+mn-lt"/>
            </a:endParaRPr>
          </a:p>
          <a:p>
            <a:pPr lvl="1"/>
            <a:endParaRPr lang="en-US" sz="2000" dirty="0">
              <a:latin typeface="+mn-lt"/>
            </a:endParaRPr>
          </a:p>
        </p:txBody>
      </p:sp>
    </p:spTree>
    <p:extLst>
      <p:ext uri="{BB962C8B-B14F-4D97-AF65-F5344CB8AC3E}">
        <p14:creationId xmlns:p14="http://schemas.microsoft.com/office/powerpoint/2010/main" val="3564828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4382F-A710-F6CA-E3F2-BD78E2D3AACC}"/>
              </a:ext>
            </a:extLst>
          </p:cNvPr>
          <p:cNvSpPr>
            <a:spLocks noGrp="1"/>
          </p:cNvSpPr>
          <p:nvPr>
            <p:ph type="title"/>
          </p:nvPr>
        </p:nvSpPr>
        <p:spPr>
          <a:xfrm>
            <a:off x="1095941" y="593395"/>
            <a:ext cx="10000117" cy="813793"/>
          </a:xfrm>
        </p:spPr>
        <p:txBody>
          <a:bodyPr anchor="ctr"/>
          <a:lstStyle/>
          <a:p>
            <a:pPr algn="ctr"/>
            <a:r>
              <a:rPr lang="en-US" sz="3200" b="1" dirty="0"/>
              <a:t>“As-Applied” Challenges to § 922(g)(1) </a:t>
            </a:r>
            <a:br>
              <a:rPr lang="en-US" sz="3200" b="1" dirty="0"/>
            </a:br>
            <a:r>
              <a:rPr lang="en-US" sz="3200" b="1" dirty="0"/>
              <a:t>in the </a:t>
            </a:r>
            <a:r>
              <a:rPr lang="en-US" sz="3200" b="1" dirty="0">
                <a:solidFill>
                  <a:schemeClr val="accent1"/>
                </a:solidFill>
              </a:rPr>
              <a:t>Third Circuit</a:t>
            </a:r>
            <a:r>
              <a:rPr lang="en-US" sz="3200" b="1" dirty="0"/>
              <a:t>:</a:t>
            </a:r>
          </a:p>
        </p:txBody>
      </p:sp>
      <p:sp>
        <p:nvSpPr>
          <p:cNvPr id="8" name="Content Placeholder 2">
            <a:extLst>
              <a:ext uri="{FF2B5EF4-FFF2-40B4-BE49-F238E27FC236}">
                <a16:creationId xmlns:a16="http://schemas.microsoft.com/office/drawing/2014/main" id="{A457C48D-EC75-EFAE-7EF9-435D9A73D12C}"/>
              </a:ext>
            </a:extLst>
          </p:cNvPr>
          <p:cNvSpPr>
            <a:spLocks noGrp="1"/>
          </p:cNvSpPr>
          <p:nvPr>
            <p:ph idx="1"/>
          </p:nvPr>
        </p:nvSpPr>
        <p:spPr>
          <a:xfrm>
            <a:off x="1095941" y="1407188"/>
            <a:ext cx="10000117" cy="5074294"/>
          </a:xfrm>
        </p:spPr>
        <p:txBody>
          <a:bodyPr anchor="ctr">
            <a:normAutofit/>
          </a:bodyPr>
          <a:lstStyle/>
          <a:p>
            <a:pPr>
              <a:spcBef>
                <a:spcPts val="600"/>
              </a:spcBef>
              <a:spcAft>
                <a:spcPts val="600"/>
              </a:spcAft>
            </a:pPr>
            <a:r>
              <a:rPr lang="en-US" b="1" i="1" dirty="0">
                <a:latin typeface="+mn-lt"/>
              </a:rPr>
              <a:t>United States v. Moore</a:t>
            </a:r>
            <a:r>
              <a:rPr lang="en-US" dirty="0">
                <a:latin typeface="+mn-lt"/>
              </a:rPr>
              <a:t>, 111 F.4th 266 (3d Cir. 2024): </a:t>
            </a:r>
            <a:r>
              <a:rPr lang="en-US" b="1" u="sng" dirty="0">
                <a:latin typeface="+mn-lt"/>
              </a:rPr>
              <a:t>Rejects</a:t>
            </a:r>
            <a:r>
              <a:rPr lang="en-US" b="1" dirty="0">
                <a:latin typeface="+mn-lt"/>
              </a:rPr>
              <a:t> </a:t>
            </a:r>
            <a:r>
              <a:rPr lang="en-US" dirty="0">
                <a:latin typeface="+mn-lt"/>
              </a:rPr>
              <a:t>as-applied challenge </a:t>
            </a:r>
            <a:r>
              <a:rPr lang="en-US" b="1" dirty="0">
                <a:latin typeface="+mn-lt"/>
              </a:rPr>
              <a:t>because Defendant was on federal supervised release </a:t>
            </a:r>
            <a:r>
              <a:rPr lang="en-US" dirty="0">
                <a:latin typeface="+mn-lt"/>
              </a:rPr>
              <a:t>for prior § 922(g)(1) conviction, which followed a federal cocaine-distribution conviction: “tradition of disarming” people </a:t>
            </a:r>
            <a:r>
              <a:rPr lang="en-US" b="1" dirty="0">
                <a:latin typeface="+mn-lt"/>
              </a:rPr>
              <a:t>under a criminal justice sentence</a:t>
            </a:r>
            <a:endParaRPr lang="en-US" b="1" i="1" dirty="0">
              <a:latin typeface="+mn-lt"/>
            </a:endParaRPr>
          </a:p>
          <a:p>
            <a:pPr lvl="1">
              <a:spcBef>
                <a:spcPts val="600"/>
              </a:spcBef>
              <a:spcAft>
                <a:spcPts val="600"/>
              </a:spcAft>
            </a:pPr>
            <a:r>
              <a:rPr lang="en-US" sz="2000" dirty="0">
                <a:latin typeface="+mn-lt"/>
              </a:rPr>
              <a:t>Arguably “defense of property” (Defendant confronted, and fired at, people breaking into car)</a:t>
            </a:r>
          </a:p>
          <a:p>
            <a:pPr>
              <a:spcBef>
                <a:spcPts val="600"/>
              </a:spcBef>
              <a:spcAft>
                <a:spcPts val="600"/>
              </a:spcAft>
            </a:pPr>
            <a:r>
              <a:rPr lang="en-US" b="1" i="1" dirty="0">
                <a:latin typeface="+mn-lt"/>
              </a:rPr>
              <a:t>Range v. Attorney General</a:t>
            </a:r>
            <a:r>
              <a:rPr lang="en-US" dirty="0">
                <a:latin typeface="+mn-lt"/>
              </a:rPr>
              <a:t>, No. 21-2835 (3d Cir.): Civil Challenge</a:t>
            </a:r>
          </a:p>
          <a:p>
            <a:pPr lvl="1">
              <a:spcBef>
                <a:spcPts val="600"/>
              </a:spcBef>
              <a:spcAft>
                <a:spcPts val="600"/>
              </a:spcAft>
            </a:pPr>
            <a:r>
              <a:rPr lang="en-US" sz="2000" dirty="0">
                <a:latin typeface="+mn-lt"/>
              </a:rPr>
              <a:t>Before </a:t>
            </a:r>
            <a:r>
              <a:rPr lang="en-US" sz="2000" i="1" dirty="0">
                <a:latin typeface="+mn-lt"/>
              </a:rPr>
              <a:t>Rahimi</a:t>
            </a:r>
            <a:r>
              <a:rPr lang="en-US" sz="2000" dirty="0">
                <a:latin typeface="+mn-lt"/>
              </a:rPr>
              <a:t>, the En Banc court sustained an as-applied challenge where plaintiff had been convicted of non-felony false statement punishable by five years’ incarceration</a:t>
            </a:r>
          </a:p>
          <a:p>
            <a:pPr lvl="1">
              <a:spcBef>
                <a:spcPts val="600"/>
              </a:spcBef>
              <a:spcAft>
                <a:spcPts val="600"/>
              </a:spcAft>
            </a:pPr>
            <a:r>
              <a:rPr lang="en-US" sz="2000" dirty="0">
                <a:latin typeface="+mn-lt"/>
              </a:rPr>
              <a:t>SCOTUS vacated, remanded after </a:t>
            </a:r>
            <a:r>
              <a:rPr lang="en-US" sz="2000" i="1" dirty="0">
                <a:latin typeface="+mn-lt"/>
              </a:rPr>
              <a:t>Rahimi</a:t>
            </a:r>
            <a:endParaRPr lang="en-US" sz="2000" dirty="0">
              <a:latin typeface="+mn-lt"/>
            </a:endParaRPr>
          </a:p>
          <a:p>
            <a:pPr lvl="1">
              <a:spcBef>
                <a:spcPts val="600"/>
              </a:spcBef>
              <a:spcAft>
                <a:spcPts val="600"/>
              </a:spcAft>
            </a:pPr>
            <a:r>
              <a:rPr lang="en-US" sz="2000" dirty="0">
                <a:latin typeface="+mn-lt"/>
              </a:rPr>
              <a:t>En Banc Court heard re-argument; awaiting decision</a:t>
            </a:r>
            <a:endParaRPr lang="en-US" dirty="0">
              <a:latin typeface="+mn-lt"/>
            </a:endParaRPr>
          </a:p>
        </p:txBody>
      </p:sp>
    </p:spTree>
    <p:extLst>
      <p:ext uri="{BB962C8B-B14F-4D97-AF65-F5344CB8AC3E}">
        <p14:creationId xmlns:p14="http://schemas.microsoft.com/office/powerpoint/2010/main" val="374515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E477-CCAF-1DA8-D7CA-42DD5A75AB2E}"/>
              </a:ext>
            </a:extLst>
          </p:cNvPr>
          <p:cNvSpPr>
            <a:spLocks noGrp="1"/>
          </p:cNvSpPr>
          <p:nvPr>
            <p:ph type="title"/>
          </p:nvPr>
        </p:nvSpPr>
        <p:spPr>
          <a:xfrm>
            <a:off x="1065124" y="452718"/>
            <a:ext cx="10058399" cy="1046144"/>
          </a:xfrm>
        </p:spPr>
        <p:txBody>
          <a:bodyPr anchor="ctr"/>
          <a:lstStyle/>
          <a:p>
            <a:pPr algn="ctr"/>
            <a:r>
              <a:rPr lang="en-US" sz="3200" b="1" dirty="0"/>
              <a:t>Unsettled and Uncomfortable </a:t>
            </a:r>
            <a:br>
              <a:rPr lang="en-US" sz="3200" b="1" dirty="0"/>
            </a:br>
            <a:r>
              <a:rPr lang="en-US" sz="3200" b="1" dirty="0"/>
              <a:t>Practical Questions</a:t>
            </a:r>
          </a:p>
        </p:txBody>
      </p:sp>
      <p:sp>
        <p:nvSpPr>
          <p:cNvPr id="3" name="Content Placeholder 2">
            <a:extLst>
              <a:ext uri="{FF2B5EF4-FFF2-40B4-BE49-F238E27FC236}">
                <a16:creationId xmlns:a16="http://schemas.microsoft.com/office/drawing/2014/main" id="{4FA59986-4093-5EA6-8B80-4B047A433D58}"/>
              </a:ext>
            </a:extLst>
          </p:cNvPr>
          <p:cNvSpPr>
            <a:spLocks noGrp="1"/>
          </p:cNvSpPr>
          <p:nvPr>
            <p:ph idx="1"/>
          </p:nvPr>
        </p:nvSpPr>
        <p:spPr>
          <a:xfrm>
            <a:off x="1065125" y="1498862"/>
            <a:ext cx="10058400" cy="4749537"/>
          </a:xfrm>
        </p:spPr>
        <p:txBody>
          <a:bodyPr anchor="ctr">
            <a:normAutofit/>
          </a:bodyPr>
          <a:lstStyle/>
          <a:p>
            <a:pPr marL="461963" marR="0" lvl="0" indent="-461963"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At what point in the process </a:t>
            </a:r>
            <a:r>
              <a:rPr lang="en-US" i="1" u="sng" dirty="0">
                <a:latin typeface="+mn-lt"/>
              </a:rPr>
              <a:t>may</a:t>
            </a:r>
            <a:r>
              <a:rPr lang="en-US" i="1" dirty="0">
                <a:latin typeface="+mn-lt"/>
              </a:rPr>
              <a:t> you </a:t>
            </a:r>
            <a:r>
              <a:rPr lang="en-US" dirty="0">
                <a:latin typeface="+mn-lt"/>
              </a:rPr>
              <a:t>raise an “as-applied” challenge? At what point in the process </a:t>
            </a:r>
            <a:r>
              <a:rPr lang="en-US" i="1" u="sng" dirty="0">
                <a:latin typeface="+mn-lt"/>
              </a:rPr>
              <a:t>must</a:t>
            </a:r>
            <a:r>
              <a:rPr lang="en-US" i="1" dirty="0">
                <a:latin typeface="+mn-lt"/>
              </a:rPr>
              <a:t> you </a:t>
            </a:r>
            <a:r>
              <a:rPr lang="en-US" dirty="0">
                <a:latin typeface="+mn-lt"/>
              </a:rPr>
              <a:t>raise an “as-applied” challenge?</a:t>
            </a:r>
          </a:p>
          <a:p>
            <a:pPr marL="914400" lvl="1" indent="-452438">
              <a:spcBef>
                <a:spcPts val="600"/>
              </a:spcBef>
              <a:spcAft>
                <a:spcPts val="600"/>
              </a:spcAft>
              <a:buClr>
                <a:srgbClr val="ACD433"/>
              </a:buClr>
              <a:defRPr/>
            </a:pPr>
            <a:r>
              <a:rPr lang="en-US" sz="2000" dirty="0">
                <a:latin typeface="+mn-lt"/>
              </a:rPr>
              <a:t>Pretrial motion to dismiss?</a:t>
            </a:r>
          </a:p>
          <a:p>
            <a:pPr marL="914400" lvl="1" indent="-452438">
              <a:spcBef>
                <a:spcPts val="600"/>
              </a:spcBef>
              <a:spcAft>
                <a:spcPts val="600"/>
              </a:spcAft>
              <a:buClr>
                <a:srgbClr val="ACD433"/>
              </a:buClr>
              <a:defRPr/>
            </a:pPr>
            <a:r>
              <a:rPr lang="en-US" sz="2000" dirty="0">
                <a:latin typeface="+mn-lt"/>
              </a:rPr>
              <a:t>Change-of-Plea Hearing? </a:t>
            </a:r>
          </a:p>
          <a:p>
            <a:pPr marL="914400" lvl="1" indent="-452438">
              <a:spcBef>
                <a:spcPts val="600"/>
              </a:spcBef>
              <a:spcAft>
                <a:spcPts val="600"/>
              </a:spcAft>
              <a:buClr>
                <a:srgbClr val="ACD433"/>
              </a:buClr>
              <a:defRPr/>
            </a:pPr>
            <a:r>
              <a:rPr lang="en-US" sz="2000" dirty="0">
                <a:latin typeface="+mn-lt"/>
              </a:rPr>
              <a:t>Objections to Report and Recommendation on Guilty Plea?</a:t>
            </a:r>
          </a:p>
          <a:p>
            <a:pPr marL="914400" lvl="1" indent="-452438">
              <a:spcBef>
                <a:spcPts val="600"/>
              </a:spcBef>
              <a:spcAft>
                <a:spcPts val="600"/>
              </a:spcAft>
              <a:buClr>
                <a:srgbClr val="ACD433"/>
              </a:buClr>
              <a:defRPr/>
            </a:pPr>
            <a:r>
              <a:rPr lang="en-US" sz="2000" dirty="0">
                <a:latin typeface="+mn-lt"/>
              </a:rPr>
              <a:t>Sentencing?</a:t>
            </a:r>
          </a:p>
          <a:p>
            <a:pPr marL="461963" indent="-461963">
              <a:spcBef>
                <a:spcPts val="600"/>
              </a:spcBef>
              <a:spcAft>
                <a:spcPts val="600"/>
              </a:spcAft>
              <a:buClr>
                <a:srgbClr val="ACD433"/>
              </a:buClr>
              <a:defRPr/>
            </a:pPr>
            <a:r>
              <a:rPr lang="en-US" dirty="0">
                <a:latin typeface="+mn-lt"/>
              </a:rPr>
              <a:t>Who has the burden of proof or persuasion? Do Rules of Evidence apply?</a:t>
            </a:r>
          </a:p>
          <a:p>
            <a:pPr marL="461963" indent="-461963">
              <a:spcBef>
                <a:spcPts val="600"/>
              </a:spcBef>
              <a:spcAft>
                <a:spcPts val="600"/>
              </a:spcAft>
              <a:buClr>
                <a:srgbClr val="ACD433"/>
              </a:buClr>
              <a:defRPr/>
            </a:pPr>
            <a:r>
              <a:rPr lang="en-US" dirty="0">
                <a:latin typeface="+mn-lt"/>
              </a:rPr>
              <a:t>Does this challenge survive an unconditional guilty plea?</a:t>
            </a:r>
            <a:endParaRPr lang="en-US" sz="2400" dirty="0">
              <a:latin typeface="+mn-lt"/>
            </a:endParaRPr>
          </a:p>
        </p:txBody>
      </p:sp>
    </p:spTree>
    <p:extLst>
      <p:ext uri="{BB962C8B-B14F-4D97-AF65-F5344CB8AC3E}">
        <p14:creationId xmlns:p14="http://schemas.microsoft.com/office/powerpoint/2010/main" val="3926945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F8A4-39A9-C3B6-02BC-A4DC44F6A569}"/>
              </a:ext>
            </a:extLst>
          </p:cNvPr>
          <p:cNvSpPr>
            <a:spLocks noGrp="1"/>
          </p:cNvSpPr>
          <p:nvPr>
            <p:ph type="ctrTitle"/>
          </p:nvPr>
        </p:nvSpPr>
        <p:spPr/>
        <p:txBody>
          <a:bodyPr/>
          <a:lstStyle/>
          <a:p>
            <a:r>
              <a:rPr lang="en-US" dirty="0"/>
              <a:t>Fourth </a:t>
            </a:r>
            <a:br>
              <a:rPr lang="en-US" dirty="0"/>
            </a:br>
            <a:r>
              <a:rPr lang="en-US" dirty="0"/>
              <a:t>Amendment</a:t>
            </a:r>
          </a:p>
        </p:txBody>
      </p:sp>
      <p:sp>
        <p:nvSpPr>
          <p:cNvPr id="3" name="Subtitle 2">
            <a:extLst>
              <a:ext uri="{FF2B5EF4-FFF2-40B4-BE49-F238E27FC236}">
                <a16:creationId xmlns:a16="http://schemas.microsoft.com/office/drawing/2014/main" id="{3C02D5CC-04E3-153C-8C1E-16622F40681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088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45F7-58A8-AA8A-2087-279D158D12B1}"/>
              </a:ext>
            </a:extLst>
          </p:cNvPr>
          <p:cNvSpPr>
            <a:spLocks noGrp="1"/>
          </p:cNvSpPr>
          <p:nvPr>
            <p:ph type="title"/>
          </p:nvPr>
        </p:nvSpPr>
        <p:spPr>
          <a:xfrm>
            <a:off x="1075174" y="452718"/>
            <a:ext cx="10048350" cy="984196"/>
          </a:xfrm>
        </p:spPr>
        <p:txBody>
          <a:bodyPr anchor="ctr"/>
          <a:lstStyle/>
          <a:p>
            <a:pPr algn="ctr"/>
            <a:r>
              <a:rPr lang="en-US" sz="3200" b="1" dirty="0"/>
              <a:t>Searches of Cell Phones at the Border </a:t>
            </a:r>
          </a:p>
        </p:txBody>
      </p:sp>
      <p:sp>
        <p:nvSpPr>
          <p:cNvPr id="3" name="Content Placeholder 2">
            <a:extLst>
              <a:ext uri="{FF2B5EF4-FFF2-40B4-BE49-F238E27FC236}">
                <a16:creationId xmlns:a16="http://schemas.microsoft.com/office/drawing/2014/main" id="{70979034-24E7-CBAE-E119-A64EEADB2E7E}"/>
              </a:ext>
            </a:extLst>
          </p:cNvPr>
          <p:cNvSpPr>
            <a:spLocks noGrp="1"/>
          </p:cNvSpPr>
          <p:nvPr>
            <p:ph idx="1"/>
          </p:nvPr>
        </p:nvSpPr>
        <p:spPr>
          <a:xfrm>
            <a:off x="1075174" y="1587640"/>
            <a:ext cx="10048350" cy="4660759"/>
          </a:xfrm>
        </p:spPr>
        <p:txBody>
          <a:bodyPr anchor="ctr">
            <a:normAutofit/>
          </a:bodyPr>
          <a:lstStyle/>
          <a:p>
            <a:pPr marL="0" indent="0">
              <a:spcBef>
                <a:spcPts val="600"/>
              </a:spcBef>
              <a:spcAft>
                <a:spcPts val="600"/>
              </a:spcAft>
              <a:buNone/>
            </a:pPr>
            <a:r>
              <a:rPr lang="en-US" sz="2400" b="1" i="1" dirty="0">
                <a:solidFill>
                  <a:schemeClr val="accent1"/>
                </a:solidFill>
              </a:rPr>
              <a:t>United States v. Castillo</a:t>
            </a:r>
            <a:r>
              <a:rPr lang="en-US" sz="2400" b="1" dirty="0">
                <a:solidFill>
                  <a:schemeClr val="accent1"/>
                </a:solidFill>
              </a:rPr>
              <a:t>, 70 F.4th 894 (5th Cir. 2023)</a:t>
            </a:r>
            <a:endParaRPr lang="en-US" dirty="0">
              <a:latin typeface="+mn-lt"/>
            </a:endParaRPr>
          </a:p>
          <a:p>
            <a:pPr marL="342900" marR="0" lvl="0" indent="-342900" algn="l" defTabSz="457200" rtl="0" eaLnBrk="1" fontAlgn="auto" latinLnBrk="0" hangingPunct="1">
              <a:spcBef>
                <a:spcPts val="600"/>
              </a:spcBef>
              <a:spcAft>
                <a:spcPts val="600"/>
              </a:spcAft>
              <a:buClr>
                <a:srgbClr val="ACD433"/>
              </a:buClr>
              <a:buSzPct val="80000"/>
              <a:buFont typeface="Wingdings 3" charset="2"/>
              <a:buChar char=""/>
              <a:tabLst/>
              <a:defRPr/>
            </a:pPr>
            <a:r>
              <a:rPr lang="en-US" b="1" dirty="0">
                <a:solidFill>
                  <a:schemeClr val="accent1"/>
                </a:solidFill>
                <a:latin typeface="+mn-lt"/>
              </a:rPr>
              <a:t>Background: </a:t>
            </a:r>
            <a:r>
              <a:rPr lang="en-US" dirty="0">
                <a:latin typeface="+mn-lt"/>
              </a:rPr>
              <a:t>Castillo’s RV was searched by border agents after he arrived at a port of entry late at night. The agents found hidden firearms and ammunition, along with evidence of marijuana. After Castillo admitted to owning the contraband, he gave an agent his cell phone password. An agent manually scrolled through various apps and found child pornography in Castillo’s photos. Based on the initial findings, agents conducted forensic searches of Castillo’s phone and other electronic devices, finding additional images of child pornography. After a failed motion to suppress and a jury trial, Castillo was convicted of six counts of possession of child pornography.</a:t>
            </a:r>
          </a:p>
          <a:p>
            <a:pPr marL="342900" marR="0" lvl="0" indent="-342900" algn="l" defTabSz="457200" rtl="0" eaLnBrk="1" fontAlgn="auto" latinLnBrk="0" hangingPunct="1">
              <a:lnSpc>
                <a:spcPct val="100000"/>
              </a:lnSpc>
              <a:spcBef>
                <a:spcPts val="600"/>
              </a:spcBef>
              <a:spcAft>
                <a:spcPts val="0"/>
              </a:spcAft>
              <a:buClr>
                <a:srgbClr val="ACD433"/>
              </a:buClr>
              <a:buSzPct val="80000"/>
              <a:buFont typeface="Wingdings 3" charset="2"/>
              <a:buChar char=""/>
              <a:tabLst/>
              <a:defRPr/>
            </a:pPr>
            <a:endParaRPr lang="en-US" dirty="0">
              <a:latin typeface="+mn-lt"/>
            </a:endParaRPr>
          </a:p>
        </p:txBody>
      </p:sp>
    </p:spTree>
    <p:extLst>
      <p:ext uri="{BB962C8B-B14F-4D97-AF65-F5344CB8AC3E}">
        <p14:creationId xmlns:p14="http://schemas.microsoft.com/office/powerpoint/2010/main" val="1763761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45F7-58A8-AA8A-2087-279D158D12B1}"/>
              </a:ext>
            </a:extLst>
          </p:cNvPr>
          <p:cNvSpPr>
            <a:spLocks noGrp="1"/>
          </p:cNvSpPr>
          <p:nvPr>
            <p:ph type="title"/>
          </p:nvPr>
        </p:nvSpPr>
        <p:spPr>
          <a:xfrm>
            <a:off x="1075174" y="452718"/>
            <a:ext cx="10048350" cy="984196"/>
          </a:xfrm>
        </p:spPr>
        <p:txBody>
          <a:bodyPr anchor="ctr"/>
          <a:lstStyle/>
          <a:p>
            <a:pPr algn="ctr"/>
            <a:r>
              <a:rPr lang="en-US" sz="3200" b="1" dirty="0"/>
              <a:t>Searches of Cell Phones at the Border </a:t>
            </a:r>
          </a:p>
        </p:txBody>
      </p:sp>
      <p:sp>
        <p:nvSpPr>
          <p:cNvPr id="3" name="Content Placeholder 2">
            <a:extLst>
              <a:ext uri="{FF2B5EF4-FFF2-40B4-BE49-F238E27FC236}">
                <a16:creationId xmlns:a16="http://schemas.microsoft.com/office/drawing/2014/main" id="{70979034-24E7-CBAE-E119-A64EEADB2E7E}"/>
              </a:ext>
            </a:extLst>
          </p:cNvPr>
          <p:cNvSpPr>
            <a:spLocks noGrp="1"/>
          </p:cNvSpPr>
          <p:nvPr>
            <p:ph idx="1"/>
          </p:nvPr>
        </p:nvSpPr>
        <p:spPr>
          <a:xfrm>
            <a:off x="1075174" y="1436915"/>
            <a:ext cx="10048350" cy="4742822"/>
          </a:xfrm>
        </p:spPr>
        <p:txBody>
          <a:bodyPr anchor="ctr">
            <a:normAutofit lnSpcReduction="10000"/>
          </a:bodyPr>
          <a:lstStyle/>
          <a:p>
            <a:pPr marL="0" indent="0">
              <a:lnSpc>
                <a:spcPct val="120000"/>
              </a:lnSpc>
              <a:spcBef>
                <a:spcPts val="600"/>
              </a:spcBef>
              <a:spcAft>
                <a:spcPts val="600"/>
              </a:spcAft>
              <a:buNone/>
            </a:pPr>
            <a:r>
              <a:rPr lang="en-US" sz="2400" b="1" i="1" dirty="0">
                <a:solidFill>
                  <a:schemeClr val="accent1"/>
                </a:solidFill>
              </a:rPr>
              <a:t>United States v. Castillo</a:t>
            </a:r>
            <a:r>
              <a:rPr lang="en-US" sz="2400" b="1" dirty="0">
                <a:solidFill>
                  <a:schemeClr val="accent1"/>
                </a:solidFill>
              </a:rPr>
              <a:t>, 70 F.4th 894 (5th Cir. 2023)</a:t>
            </a:r>
            <a:endParaRPr lang="en-US" sz="2400" dirty="0"/>
          </a:p>
          <a:p>
            <a:pPr marL="461963" indent="-461963">
              <a:spcBef>
                <a:spcPts val="600"/>
              </a:spcBef>
              <a:spcAft>
                <a:spcPts val="600"/>
              </a:spcAft>
              <a:buClr>
                <a:srgbClr val="ACD433"/>
              </a:buClr>
              <a:defRPr/>
            </a:pPr>
            <a:r>
              <a:rPr lang="en-US" sz="2000" b="1" dirty="0">
                <a:solidFill>
                  <a:schemeClr val="accent1"/>
                </a:solidFill>
                <a:latin typeface="+mn-lt"/>
              </a:rPr>
              <a:t>Claim on Appeal: </a:t>
            </a:r>
            <a:r>
              <a:rPr lang="en-US" sz="2000" dirty="0">
                <a:latin typeface="+mn-lt"/>
              </a:rPr>
              <a:t>Castillo argued that the government violated the Fourth Amendment by conducting the manual as well as forensic searches.</a:t>
            </a:r>
            <a:endParaRPr lang="en-US" b="1" dirty="0">
              <a:solidFill>
                <a:schemeClr val="accent1"/>
              </a:solidFill>
              <a:latin typeface="+mn-lt"/>
            </a:endParaRPr>
          </a:p>
          <a:p>
            <a:pPr marL="461963" marR="0" lvl="0" indent="-461963" algn="l" defTabSz="457200" rtl="0" eaLnBrk="1" fontAlgn="auto" latinLnBrk="0" hangingPunct="1">
              <a:spcBef>
                <a:spcPts val="600"/>
              </a:spcBef>
              <a:spcAft>
                <a:spcPts val="600"/>
              </a:spcAft>
              <a:buClr>
                <a:srgbClr val="ACD433"/>
              </a:buClr>
              <a:buSzPct val="80000"/>
              <a:buFont typeface="Wingdings 3" charset="2"/>
              <a:buChar char=""/>
              <a:tabLst/>
              <a:defRPr/>
            </a:pPr>
            <a:r>
              <a:rPr lang="en-US" b="1" dirty="0">
                <a:solidFill>
                  <a:schemeClr val="accent1"/>
                </a:solidFill>
                <a:latin typeface="+mn-lt"/>
              </a:rPr>
              <a:t>Holding: </a:t>
            </a:r>
            <a:r>
              <a:rPr lang="en-US" dirty="0">
                <a:latin typeface="+mn-lt"/>
              </a:rPr>
              <a:t>The Fifth Circuit joined all other circuits to have addressed the issue in determining that </a:t>
            </a:r>
            <a:r>
              <a:rPr lang="en-US" u="sng" dirty="0">
                <a:latin typeface="+mn-lt"/>
              </a:rPr>
              <a:t>no individualized suspicion is necessary to manually search cell phones at the border</a:t>
            </a:r>
            <a:r>
              <a:rPr lang="en-US" dirty="0">
                <a:latin typeface="+mn-lt"/>
              </a:rPr>
              <a:t>. </a:t>
            </a:r>
          </a:p>
          <a:p>
            <a:pPr marL="914400" marR="0" lvl="0" indent="0" algn="l" defTabSz="457200" rtl="0" eaLnBrk="1" fontAlgn="auto" latinLnBrk="0" hangingPunct="1">
              <a:spcBef>
                <a:spcPts val="600"/>
              </a:spcBef>
              <a:spcAft>
                <a:spcPts val="600"/>
              </a:spcAft>
              <a:buClr>
                <a:srgbClr val="ACD433"/>
              </a:buClr>
              <a:buSzPct val="80000"/>
              <a:buNone/>
              <a:tabLst/>
              <a:defRPr/>
            </a:pPr>
            <a:r>
              <a:rPr lang="en-US" dirty="0">
                <a:latin typeface="+mn-lt"/>
              </a:rPr>
              <a:t>The extent of the privacy intrusion of cell phones depends on the methodology employed by the government agent. A routine manual search of a cell phone limits the quantity of information available during the search. Accordingly, a manual cell phone search at the border is reasonable without individualized suspicion. </a:t>
            </a:r>
          </a:p>
          <a:p>
            <a:pPr marL="461963" marR="0" lvl="0" indent="-461963" algn="l" defTabSz="457200" rtl="0" eaLnBrk="1" fontAlgn="auto" latinLnBrk="0" hangingPunct="1">
              <a:spcBef>
                <a:spcPts val="600"/>
              </a:spcBef>
              <a:spcAft>
                <a:spcPts val="600"/>
              </a:spcAft>
              <a:buClr>
                <a:srgbClr val="ACD433"/>
              </a:buClr>
              <a:buSzPct val="80000"/>
              <a:buFont typeface="Wingdings 3" charset="2"/>
              <a:buChar char=""/>
              <a:tabLst/>
              <a:defRPr/>
            </a:pPr>
            <a:r>
              <a:rPr lang="en-US" b="1" dirty="0">
                <a:solidFill>
                  <a:schemeClr val="accent1"/>
                </a:solidFill>
                <a:latin typeface="+mn-lt"/>
              </a:rPr>
              <a:t>Note:</a:t>
            </a:r>
            <a:r>
              <a:rPr lang="en-US" b="1" dirty="0">
                <a:latin typeface="+mn-lt"/>
              </a:rPr>
              <a:t> </a:t>
            </a:r>
            <a:r>
              <a:rPr lang="en-US" dirty="0">
                <a:latin typeface="+mn-lt"/>
              </a:rPr>
              <a:t>The Court reserved the question of whether reasonable suspicion is required for forensic searches of cell phones at the border.</a:t>
            </a:r>
          </a:p>
        </p:txBody>
      </p:sp>
    </p:spTree>
    <p:extLst>
      <p:ext uri="{BB962C8B-B14F-4D97-AF65-F5344CB8AC3E}">
        <p14:creationId xmlns:p14="http://schemas.microsoft.com/office/powerpoint/2010/main" val="3027025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45F7-58A8-AA8A-2087-279D158D12B1}"/>
              </a:ext>
            </a:extLst>
          </p:cNvPr>
          <p:cNvSpPr>
            <a:spLocks noGrp="1"/>
          </p:cNvSpPr>
          <p:nvPr>
            <p:ph type="title"/>
          </p:nvPr>
        </p:nvSpPr>
        <p:spPr>
          <a:xfrm>
            <a:off x="1065125" y="452718"/>
            <a:ext cx="10058399" cy="984196"/>
          </a:xfrm>
        </p:spPr>
        <p:txBody>
          <a:bodyPr anchor="ctr"/>
          <a:lstStyle/>
          <a:p>
            <a:pPr algn="ctr"/>
            <a:r>
              <a:rPr lang="en-US" sz="3200" b="1" dirty="0"/>
              <a:t>Searches of Cell Phones at the Border </a:t>
            </a:r>
          </a:p>
        </p:txBody>
      </p:sp>
      <p:sp>
        <p:nvSpPr>
          <p:cNvPr id="3" name="Content Placeholder 2">
            <a:extLst>
              <a:ext uri="{FF2B5EF4-FFF2-40B4-BE49-F238E27FC236}">
                <a16:creationId xmlns:a16="http://schemas.microsoft.com/office/drawing/2014/main" id="{70979034-24E7-CBAE-E119-A64EEADB2E7E}"/>
              </a:ext>
            </a:extLst>
          </p:cNvPr>
          <p:cNvSpPr>
            <a:spLocks noGrp="1"/>
          </p:cNvSpPr>
          <p:nvPr>
            <p:ph idx="1"/>
          </p:nvPr>
        </p:nvSpPr>
        <p:spPr>
          <a:xfrm>
            <a:off x="855785" y="1436914"/>
            <a:ext cx="10267739" cy="4737975"/>
          </a:xfrm>
        </p:spPr>
        <p:txBody>
          <a:bodyPr anchor="ctr">
            <a:normAutofit fontScale="92500" lnSpcReduction="10000"/>
          </a:bodyPr>
          <a:lstStyle/>
          <a:p>
            <a:pPr marL="0" indent="0">
              <a:lnSpc>
                <a:spcPct val="120000"/>
              </a:lnSpc>
              <a:spcBef>
                <a:spcPts val="1200"/>
              </a:spcBef>
              <a:spcAft>
                <a:spcPts val="1200"/>
              </a:spcAft>
              <a:buNone/>
            </a:pPr>
            <a:r>
              <a:rPr lang="en-US" sz="2600" b="1" i="1" dirty="0">
                <a:solidFill>
                  <a:schemeClr val="accent1"/>
                </a:solidFill>
              </a:rPr>
              <a:t>Malik v. U.S. DHS, </a:t>
            </a:r>
            <a:r>
              <a:rPr lang="en-US" sz="2600" b="1" dirty="0">
                <a:solidFill>
                  <a:schemeClr val="accent1"/>
                </a:solidFill>
              </a:rPr>
              <a:t>78 F.4th 191 (5th Cir. 2023)</a:t>
            </a:r>
          </a:p>
          <a:p>
            <a:pPr marL="461963" indent="-461963">
              <a:lnSpc>
                <a:spcPct val="110000"/>
              </a:lnSpc>
              <a:spcBef>
                <a:spcPts val="600"/>
              </a:spcBef>
              <a:spcAft>
                <a:spcPts val="600"/>
              </a:spcAft>
              <a:buClr>
                <a:srgbClr val="ACD433"/>
              </a:buClr>
              <a:defRPr/>
            </a:pPr>
            <a:r>
              <a:rPr lang="en-US" sz="2200" dirty="0">
                <a:latin typeface="+mn-lt"/>
              </a:rPr>
              <a:t>Malik, an attorney, returned to Dallas from an international trip. The Department of Homeland Security (DHS) diverted him to secondary screening after his name appeared in connection with an investigation involving an arms dealer. DHS seized Malik's phone, decrypted it, screened the files for privilege, searched the remaining files, and then returned the phone to Malik. The process took months.</a:t>
            </a:r>
          </a:p>
          <a:p>
            <a:pPr marL="461963" indent="-461963">
              <a:lnSpc>
                <a:spcPct val="110000"/>
              </a:lnSpc>
              <a:spcBef>
                <a:spcPts val="600"/>
              </a:spcBef>
              <a:spcAft>
                <a:spcPts val="600"/>
              </a:spcAft>
              <a:buClr>
                <a:srgbClr val="ACD433"/>
              </a:buClr>
              <a:defRPr/>
            </a:pPr>
            <a:r>
              <a:rPr lang="en-US" sz="2200" dirty="0">
                <a:latin typeface="+mn-lt"/>
              </a:rPr>
              <a:t>Malik brought a civil action alleging that DHS’s warrantless seizure and search of his phone violated his constitutional rights.</a:t>
            </a:r>
          </a:p>
          <a:p>
            <a:pPr marL="461963" indent="-461963">
              <a:lnSpc>
                <a:spcPct val="110000"/>
              </a:lnSpc>
              <a:spcBef>
                <a:spcPts val="600"/>
              </a:spcBef>
              <a:spcAft>
                <a:spcPts val="600"/>
              </a:spcAft>
              <a:buClr>
                <a:srgbClr val="ACD433"/>
              </a:buClr>
              <a:defRPr/>
            </a:pPr>
            <a:r>
              <a:rPr lang="en-US" sz="2200" b="1" dirty="0">
                <a:solidFill>
                  <a:schemeClr val="accent1"/>
                </a:solidFill>
                <a:latin typeface="+mn-lt"/>
              </a:rPr>
              <a:t>Holding: </a:t>
            </a:r>
            <a:r>
              <a:rPr lang="en-US" sz="2200" dirty="0">
                <a:latin typeface="+mn-lt"/>
              </a:rPr>
              <a:t>The Court declined to determine whether the search was “routine” or “non-routine” because reasonable suspicion was present (i.e. the apparent connection between Malik and the international arms dealer with ties to the Dallas area).</a:t>
            </a:r>
          </a:p>
        </p:txBody>
      </p:sp>
    </p:spTree>
    <p:extLst>
      <p:ext uri="{BB962C8B-B14F-4D97-AF65-F5344CB8AC3E}">
        <p14:creationId xmlns:p14="http://schemas.microsoft.com/office/powerpoint/2010/main" val="3076135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45F7-58A8-AA8A-2087-279D158D12B1}"/>
              </a:ext>
            </a:extLst>
          </p:cNvPr>
          <p:cNvSpPr>
            <a:spLocks noGrp="1"/>
          </p:cNvSpPr>
          <p:nvPr>
            <p:ph type="title"/>
          </p:nvPr>
        </p:nvSpPr>
        <p:spPr>
          <a:xfrm>
            <a:off x="1103311" y="452718"/>
            <a:ext cx="10010165" cy="1024390"/>
          </a:xfrm>
        </p:spPr>
        <p:txBody>
          <a:bodyPr anchor="ctr"/>
          <a:lstStyle/>
          <a:p>
            <a:pPr algn="ctr"/>
            <a:r>
              <a:rPr lang="en-US" sz="3200" b="1" dirty="0"/>
              <a:t>Searches of Cell Phones at the Border </a:t>
            </a:r>
          </a:p>
        </p:txBody>
      </p:sp>
      <p:sp>
        <p:nvSpPr>
          <p:cNvPr id="3" name="Content Placeholder 2">
            <a:extLst>
              <a:ext uri="{FF2B5EF4-FFF2-40B4-BE49-F238E27FC236}">
                <a16:creationId xmlns:a16="http://schemas.microsoft.com/office/drawing/2014/main" id="{70979034-24E7-CBAE-E119-A64EEADB2E7E}"/>
              </a:ext>
            </a:extLst>
          </p:cNvPr>
          <p:cNvSpPr>
            <a:spLocks noGrp="1"/>
          </p:cNvSpPr>
          <p:nvPr>
            <p:ph idx="1"/>
          </p:nvPr>
        </p:nvSpPr>
        <p:spPr>
          <a:xfrm>
            <a:off x="1103312" y="1597688"/>
            <a:ext cx="10010165" cy="4650711"/>
          </a:xfrm>
        </p:spPr>
        <p:txBody>
          <a:bodyPr>
            <a:normAutofit/>
          </a:bodyPr>
          <a:lstStyle/>
          <a:p>
            <a:pPr marL="0" indent="0">
              <a:spcBef>
                <a:spcPts val="1200"/>
              </a:spcBef>
              <a:spcAft>
                <a:spcPts val="1200"/>
              </a:spcAft>
              <a:buNone/>
            </a:pPr>
            <a:r>
              <a:rPr lang="en-US" sz="2400" b="1" dirty="0">
                <a:solidFill>
                  <a:schemeClr val="accent1"/>
                </a:solidFill>
              </a:rPr>
              <a:t>Forensic Searches (Circuit Split):</a:t>
            </a:r>
            <a:endParaRPr lang="en-US" sz="2400" b="1" dirty="0">
              <a:solidFill>
                <a:schemeClr val="accent1"/>
              </a:solidFill>
              <a:latin typeface="+mn-lt"/>
            </a:endParaRPr>
          </a:p>
          <a:p>
            <a:pPr marL="461963" indent="-461963">
              <a:lnSpc>
                <a:spcPct val="110000"/>
              </a:lnSpc>
              <a:spcBef>
                <a:spcPts val="600"/>
              </a:spcBef>
              <a:spcAft>
                <a:spcPts val="600"/>
              </a:spcAft>
              <a:buClr>
                <a:srgbClr val="ACD433"/>
              </a:buClr>
              <a:defRPr/>
            </a:pPr>
            <a:r>
              <a:rPr lang="en-US" i="1" dirty="0">
                <a:effectLst/>
                <a:latin typeface="+mn-lt"/>
                <a:ea typeface="Calibri" panose="020F0502020204030204" pitchFamily="34" charset="0"/>
                <a:cs typeface="Times New Roman" panose="02020603050405020304" pitchFamily="18" charset="0"/>
              </a:rPr>
              <a:t>United States v. </a:t>
            </a:r>
            <a:r>
              <a:rPr lang="en-US" i="1" dirty="0" err="1">
                <a:effectLst/>
                <a:latin typeface="+mn-lt"/>
                <a:ea typeface="Calibri" panose="020F0502020204030204" pitchFamily="34" charset="0"/>
                <a:cs typeface="Times New Roman" panose="02020603050405020304" pitchFamily="18" charset="0"/>
              </a:rPr>
              <a:t>Touset</a:t>
            </a:r>
            <a:r>
              <a:rPr lang="en-US" dirty="0">
                <a:effectLst/>
                <a:latin typeface="+mn-lt"/>
                <a:ea typeface="Calibri" panose="020F0502020204030204" pitchFamily="34" charset="0"/>
                <a:cs typeface="Times New Roman" panose="02020603050405020304" pitchFamily="18" charset="0"/>
              </a:rPr>
              <a:t>, 890 F.3d 1227, 1231 (11th Cir. 2018</a:t>
            </a:r>
            <a:r>
              <a:rPr lang="en-US" dirty="0">
                <a:latin typeface="+mn-lt"/>
                <a:ea typeface="Calibri" panose="020F0502020204030204" pitchFamily="34" charset="0"/>
                <a:cs typeface="Times New Roman" panose="02020603050405020304" pitchFamily="18" charset="0"/>
              </a:rPr>
              <a:t>)—”</a:t>
            </a:r>
            <a:r>
              <a:rPr lang="en-US" dirty="0">
                <a:effectLst/>
                <a:latin typeface="+mn-lt"/>
                <a:ea typeface="Calibri" panose="020F0502020204030204" pitchFamily="34" charset="0"/>
                <a:cs typeface="Times New Roman" panose="02020603050405020304" pitchFamily="18" charset="0"/>
              </a:rPr>
              <a:t>[T]he Fourth Amendment does not require any suspicion [even] for forensic searches of electronic devices at the border.”</a:t>
            </a:r>
            <a:endParaRPr lang="en-US" dirty="0">
              <a:latin typeface="+mn-lt"/>
              <a:ea typeface="Calibri" panose="020F0502020204030204" pitchFamily="34" charset="0"/>
              <a:cs typeface="Times New Roman" panose="02020603050405020304" pitchFamily="18" charset="0"/>
            </a:endParaRPr>
          </a:p>
          <a:p>
            <a:pPr marL="461963" indent="-461963">
              <a:lnSpc>
                <a:spcPct val="110000"/>
              </a:lnSpc>
              <a:spcBef>
                <a:spcPts val="600"/>
              </a:spcBef>
              <a:spcAft>
                <a:spcPts val="600"/>
              </a:spcAft>
              <a:buClr>
                <a:srgbClr val="ACD433"/>
              </a:buClr>
              <a:defRPr/>
            </a:pPr>
            <a:r>
              <a:rPr lang="en-US" i="1" dirty="0">
                <a:effectLst/>
                <a:latin typeface="+mn-lt"/>
                <a:ea typeface="Calibri" panose="020F0502020204030204" pitchFamily="34" charset="0"/>
                <a:cs typeface="Times New Roman" panose="02020603050405020304" pitchFamily="18" charset="0"/>
              </a:rPr>
              <a:t>United States v. Cano</a:t>
            </a:r>
            <a:r>
              <a:rPr lang="en-US" dirty="0">
                <a:effectLst/>
                <a:latin typeface="+mn-lt"/>
                <a:ea typeface="Calibri" panose="020F0502020204030204" pitchFamily="34" charset="0"/>
                <a:cs typeface="Times New Roman" panose="02020603050405020304" pitchFamily="18" charset="0"/>
              </a:rPr>
              <a:t>, 934 F.3d 1002, 1016 (9th Cir. 2019)—”[W]e hold that manual searches of cell phones at the border are reasonable without individualized suspicion, whereas the forensic examination of a cell phone requires a showing of reasonable suspicion</a:t>
            </a:r>
            <a:r>
              <a:rPr lang="en-US" dirty="0">
                <a:latin typeface="+mn-lt"/>
                <a:ea typeface="Calibri" panose="020F0502020204030204" pitchFamily="34" charset="0"/>
                <a:cs typeface="Times New Roman" panose="02020603050405020304" pitchFamily="18" charset="0"/>
              </a:rPr>
              <a:t>.”</a:t>
            </a:r>
            <a:endParaRPr lang="en-US" dirty="0">
              <a:effectLst/>
              <a:latin typeface="+mn-lt"/>
              <a:ea typeface="Calibri" panose="020F0502020204030204" pitchFamily="34" charset="0"/>
              <a:cs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27667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C262-ED4D-0B2E-AC5D-22614FBA5A35}"/>
              </a:ext>
            </a:extLst>
          </p:cNvPr>
          <p:cNvSpPr>
            <a:spLocks noGrp="1"/>
          </p:cNvSpPr>
          <p:nvPr>
            <p:ph type="title"/>
          </p:nvPr>
        </p:nvSpPr>
        <p:spPr>
          <a:xfrm>
            <a:off x="1103311" y="452718"/>
            <a:ext cx="10030262" cy="1024390"/>
          </a:xfrm>
        </p:spPr>
        <p:txBody>
          <a:bodyPr anchor="ctr"/>
          <a:lstStyle/>
          <a:p>
            <a:pPr algn="ctr"/>
            <a:r>
              <a:rPr lang="en-US" sz="3200" b="1" dirty="0"/>
              <a:t>Geofence Warrants</a:t>
            </a:r>
          </a:p>
        </p:txBody>
      </p:sp>
      <p:sp>
        <p:nvSpPr>
          <p:cNvPr id="3" name="Content Placeholder 2">
            <a:extLst>
              <a:ext uri="{FF2B5EF4-FFF2-40B4-BE49-F238E27FC236}">
                <a16:creationId xmlns:a16="http://schemas.microsoft.com/office/drawing/2014/main" id="{483EA6D5-374C-0EED-AE5F-1F107BA201CA}"/>
              </a:ext>
            </a:extLst>
          </p:cNvPr>
          <p:cNvSpPr>
            <a:spLocks noGrp="1"/>
          </p:cNvSpPr>
          <p:nvPr>
            <p:ph idx="1"/>
          </p:nvPr>
        </p:nvSpPr>
        <p:spPr>
          <a:xfrm>
            <a:off x="1103312" y="1587640"/>
            <a:ext cx="10030262" cy="4660759"/>
          </a:xfrm>
        </p:spPr>
        <p:txBody>
          <a:bodyPr anchor="ctr">
            <a:normAutofit/>
          </a:bodyPr>
          <a:lstStyle/>
          <a:p>
            <a:pPr marL="0" indent="0">
              <a:spcBef>
                <a:spcPts val="600"/>
              </a:spcBef>
              <a:spcAft>
                <a:spcPts val="600"/>
              </a:spcAft>
              <a:buNone/>
            </a:pPr>
            <a:r>
              <a:rPr lang="en-US" dirty="0">
                <a:latin typeface="+mn-lt"/>
              </a:rPr>
              <a:t>A geofence warrant (a/k/a reverse location warrant) is a search warrant that allows law enforcement to search a database to find all active mobile devices within a particular geofence area. </a:t>
            </a:r>
          </a:p>
          <a:p>
            <a:pPr marL="461963" indent="-461963">
              <a:spcBef>
                <a:spcPts val="600"/>
              </a:spcBef>
              <a:spcAft>
                <a:spcPts val="600"/>
              </a:spcAft>
            </a:pPr>
            <a:r>
              <a:rPr lang="en-US" i="1" dirty="0">
                <a:latin typeface="+mn-lt"/>
              </a:rPr>
              <a:t>United States v. </a:t>
            </a:r>
            <a:r>
              <a:rPr lang="en-US" i="1" dirty="0" err="1">
                <a:latin typeface="+mn-lt"/>
              </a:rPr>
              <a:t>Chatrie</a:t>
            </a:r>
            <a:r>
              <a:rPr lang="en-US" dirty="0">
                <a:latin typeface="+mn-lt"/>
              </a:rPr>
              <a:t>, 107 F.4th 319, 339 (4th Cir. 2024) “[T]he government did not conduct a Fourth Amendment search when,” pursuant to a geofence warrant, “it accessed two hours’ worth of </a:t>
            </a:r>
            <a:r>
              <a:rPr lang="en-US" dirty="0" err="1">
                <a:latin typeface="+mn-lt"/>
              </a:rPr>
              <a:t>Chatrie’s</a:t>
            </a:r>
            <a:r>
              <a:rPr lang="en-US" dirty="0">
                <a:latin typeface="+mn-lt"/>
              </a:rPr>
              <a:t> location information that he voluntarily exposed to Google.”</a:t>
            </a:r>
          </a:p>
          <a:p>
            <a:pPr marL="914400" lvl="1" indent="-452438">
              <a:spcBef>
                <a:spcPts val="600"/>
              </a:spcBef>
              <a:spcAft>
                <a:spcPts val="600"/>
              </a:spcAft>
            </a:pPr>
            <a:r>
              <a:rPr lang="en-US" sz="2000" dirty="0">
                <a:latin typeface="+mn-lt"/>
              </a:rPr>
              <a:t>En Banc Reh’g granted (Nov. 1, 2024)</a:t>
            </a:r>
          </a:p>
          <a:p>
            <a:pPr marL="461963" indent="-461963">
              <a:spcBef>
                <a:spcPts val="600"/>
              </a:spcBef>
              <a:spcAft>
                <a:spcPts val="600"/>
              </a:spcAft>
            </a:pPr>
            <a:r>
              <a:rPr lang="en-US" i="1" dirty="0">
                <a:latin typeface="+mn-lt"/>
              </a:rPr>
              <a:t>United States v. Davis</a:t>
            </a:r>
            <a:r>
              <a:rPr lang="en-US" dirty="0">
                <a:latin typeface="+mn-lt"/>
              </a:rPr>
              <a:t>, 109 F.4th 1320 (11th Cir. 2024)—A defendant did not have standing to challenge a geofence warrant for his girlfriend's cell phone even though it may have given law enforcement some information about his movements in public places.</a:t>
            </a:r>
          </a:p>
          <a:p>
            <a:pPr lvl="1"/>
            <a:endParaRPr lang="en-US" dirty="0"/>
          </a:p>
        </p:txBody>
      </p:sp>
    </p:spTree>
    <p:extLst>
      <p:ext uri="{BB962C8B-B14F-4D97-AF65-F5344CB8AC3E}">
        <p14:creationId xmlns:p14="http://schemas.microsoft.com/office/powerpoint/2010/main" val="246300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9C262-ED4D-0B2E-AC5D-22614FBA5A35}"/>
              </a:ext>
            </a:extLst>
          </p:cNvPr>
          <p:cNvSpPr>
            <a:spLocks noGrp="1"/>
          </p:cNvSpPr>
          <p:nvPr>
            <p:ph type="title"/>
          </p:nvPr>
        </p:nvSpPr>
        <p:spPr>
          <a:xfrm>
            <a:off x="1103311" y="452718"/>
            <a:ext cx="10030262" cy="1024390"/>
          </a:xfrm>
        </p:spPr>
        <p:txBody>
          <a:bodyPr anchor="ctr"/>
          <a:lstStyle/>
          <a:p>
            <a:pPr algn="ctr"/>
            <a:r>
              <a:rPr lang="en-US" sz="3200" b="1" dirty="0"/>
              <a:t>Geofence Warrants</a:t>
            </a:r>
          </a:p>
        </p:txBody>
      </p:sp>
      <p:sp>
        <p:nvSpPr>
          <p:cNvPr id="3" name="Content Placeholder 2">
            <a:extLst>
              <a:ext uri="{FF2B5EF4-FFF2-40B4-BE49-F238E27FC236}">
                <a16:creationId xmlns:a16="http://schemas.microsoft.com/office/drawing/2014/main" id="{483EA6D5-374C-0EED-AE5F-1F107BA201CA}"/>
              </a:ext>
            </a:extLst>
          </p:cNvPr>
          <p:cNvSpPr>
            <a:spLocks noGrp="1"/>
          </p:cNvSpPr>
          <p:nvPr>
            <p:ph idx="1"/>
          </p:nvPr>
        </p:nvSpPr>
        <p:spPr>
          <a:xfrm>
            <a:off x="1103312" y="1477108"/>
            <a:ext cx="10030262" cy="4771292"/>
          </a:xfrm>
        </p:spPr>
        <p:txBody>
          <a:bodyPr>
            <a:normAutofit lnSpcReduction="10000"/>
          </a:bodyPr>
          <a:lstStyle/>
          <a:p>
            <a:pPr marL="0" indent="0">
              <a:buNone/>
            </a:pPr>
            <a:r>
              <a:rPr lang="en-US" sz="2400" b="1" i="1" dirty="0">
                <a:solidFill>
                  <a:schemeClr val="accent1"/>
                </a:solidFill>
              </a:rPr>
              <a:t>United States v. Smith,</a:t>
            </a:r>
            <a:r>
              <a:rPr lang="en-US" sz="2400" b="1" dirty="0">
                <a:solidFill>
                  <a:schemeClr val="accent1"/>
                </a:solidFill>
              </a:rPr>
              <a:t> 110 F.4th 817 (5th Cir. 2024)</a:t>
            </a:r>
          </a:p>
          <a:p>
            <a:pPr marL="0" indent="0">
              <a:buNone/>
            </a:pPr>
            <a:r>
              <a:rPr lang="en-US" b="1" dirty="0">
                <a:solidFill>
                  <a:schemeClr val="accent1"/>
                </a:solidFill>
                <a:latin typeface="+mn-lt"/>
              </a:rPr>
              <a:t>Background: </a:t>
            </a:r>
            <a:r>
              <a:rPr lang="en-US" dirty="0">
                <a:latin typeface="+mn-lt"/>
              </a:rPr>
              <a:t>After a man who carried a cell phone robbed a postal worker in rural Mississippi, investigators obtained a Google “geofence” warrant for evidence of the robbery—a warrant directing Google to disclose specified location and identity information regarding users present in a specified place at a specified time. Pursuant to the warrant, Google disclosed a three-hour interval of location information about three individuals. Two were the robbers.</a:t>
            </a:r>
          </a:p>
          <a:p>
            <a:pPr marL="0" indent="0">
              <a:buNone/>
            </a:pPr>
            <a:r>
              <a:rPr lang="en-US" b="1" dirty="0">
                <a:solidFill>
                  <a:schemeClr val="accent1"/>
                </a:solidFill>
                <a:latin typeface="+mn-lt"/>
              </a:rPr>
              <a:t>Holding: </a:t>
            </a:r>
            <a:r>
              <a:rPr lang="en-US" dirty="0">
                <a:latin typeface="+mn-lt"/>
              </a:rPr>
              <a:t>“We hold that the use of geofence warrants . . . is unconstitutional under the Fourth Amendment.” This was so because:</a:t>
            </a:r>
          </a:p>
          <a:p>
            <a:pPr marL="461963" indent="0">
              <a:buNone/>
            </a:pPr>
            <a:r>
              <a:rPr lang="en-US" dirty="0">
                <a:latin typeface="+mn-lt"/>
              </a:rPr>
              <a:t>(1) the government “conduct[ed] a search when it sought Location History data from Google”; and </a:t>
            </a:r>
          </a:p>
          <a:p>
            <a:pPr marL="461963" indent="0">
              <a:buNone/>
            </a:pPr>
            <a:r>
              <a:rPr lang="en-US" dirty="0">
                <a:latin typeface="+mn-lt"/>
              </a:rPr>
              <a:t>(2) “geofence warrants are general warrants categorically prohibited by the Fourth Amendment.”</a:t>
            </a:r>
          </a:p>
          <a:p>
            <a:pPr marL="0" indent="0">
              <a:buNone/>
            </a:pPr>
            <a:r>
              <a:rPr lang="en-US" dirty="0">
                <a:latin typeface="+mn-lt"/>
              </a:rPr>
              <a:t>The government has filed a petition for rehearing </a:t>
            </a:r>
            <a:r>
              <a:rPr lang="en-US" dirty="0" err="1">
                <a:latin typeface="+mn-lt"/>
              </a:rPr>
              <a:t>en</a:t>
            </a:r>
            <a:r>
              <a:rPr lang="en-US" dirty="0">
                <a:latin typeface="+mn-lt"/>
              </a:rPr>
              <a:t> banc; mandate stayed</a:t>
            </a:r>
          </a:p>
          <a:p>
            <a:endParaRPr lang="en-US" dirty="0">
              <a:latin typeface="+mn-lt"/>
            </a:endParaRPr>
          </a:p>
          <a:p>
            <a:endParaRPr lang="en-US" dirty="0">
              <a:latin typeface="+mn-lt"/>
            </a:endParaRPr>
          </a:p>
          <a:p>
            <a:endParaRPr lang="en-US" dirty="0">
              <a:latin typeface="+mn-lt"/>
            </a:endParaRPr>
          </a:p>
          <a:p>
            <a:pPr lvl="1"/>
            <a:endParaRPr lang="en-US" dirty="0"/>
          </a:p>
        </p:txBody>
      </p:sp>
    </p:spTree>
    <p:extLst>
      <p:ext uri="{BB962C8B-B14F-4D97-AF65-F5344CB8AC3E}">
        <p14:creationId xmlns:p14="http://schemas.microsoft.com/office/powerpoint/2010/main" val="157781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31A57-92A5-E465-FCD8-13F9488F9C7C}"/>
              </a:ext>
            </a:extLst>
          </p:cNvPr>
          <p:cNvSpPr>
            <a:spLocks noGrp="1"/>
          </p:cNvSpPr>
          <p:nvPr>
            <p:ph type="title"/>
          </p:nvPr>
        </p:nvSpPr>
        <p:spPr>
          <a:xfrm>
            <a:off x="1103312" y="452718"/>
            <a:ext cx="9568037" cy="1027290"/>
          </a:xfrm>
        </p:spPr>
        <p:txBody>
          <a:bodyPr anchor="ctr"/>
          <a:lstStyle/>
          <a:p>
            <a:pPr algn="ctr"/>
            <a:r>
              <a:rPr lang="en-US" sz="3200" b="1" dirty="0"/>
              <a:t>Topics</a:t>
            </a:r>
          </a:p>
        </p:txBody>
      </p:sp>
      <p:sp>
        <p:nvSpPr>
          <p:cNvPr id="3" name="Content Placeholder 2">
            <a:extLst>
              <a:ext uri="{FF2B5EF4-FFF2-40B4-BE49-F238E27FC236}">
                <a16:creationId xmlns:a16="http://schemas.microsoft.com/office/drawing/2014/main" id="{3EDAE277-650B-C3D8-7D44-B6BF6D062DA3}"/>
              </a:ext>
            </a:extLst>
          </p:cNvPr>
          <p:cNvSpPr>
            <a:spLocks noGrp="1"/>
          </p:cNvSpPr>
          <p:nvPr>
            <p:ph idx="1"/>
          </p:nvPr>
        </p:nvSpPr>
        <p:spPr>
          <a:xfrm>
            <a:off x="1103312" y="1480008"/>
            <a:ext cx="10030262" cy="4768392"/>
          </a:xfrm>
        </p:spPr>
        <p:txBody>
          <a:bodyPr>
            <a:normAutofit/>
          </a:bodyPr>
          <a:lstStyle/>
          <a:p>
            <a:pPr marL="461963" indent="-461963">
              <a:spcBef>
                <a:spcPts val="1200"/>
              </a:spcBef>
              <a:spcAft>
                <a:spcPts val="1200"/>
              </a:spcAft>
            </a:pPr>
            <a:r>
              <a:rPr lang="en-US" sz="2400" dirty="0"/>
              <a:t>Second Amendment</a:t>
            </a:r>
          </a:p>
          <a:p>
            <a:pPr marL="461963" indent="-461963">
              <a:spcBef>
                <a:spcPts val="1200"/>
              </a:spcBef>
              <a:spcAft>
                <a:spcPts val="1200"/>
              </a:spcAft>
            </a:pPr>
            <a:r>
              <a:rPr lang="en-US" sz="2400" dirty="0"/>
              <a:t>Fourth Amendment</a:t>
            </a:r>
          </a:p>
          <a:p>
            <a:pPr marL="461963" indent="-461963">
              <a:spcBef>
                <a:spcPts val="1200"/>
              </a:spcBef>
              <a:spcAft>
                <a:spcPts val="1200"/>
              </a:spcAft>
            </a:pPr>
            <a:r>
              <a:rPr lang="en-US" sz="2400" dirty="0"/>
              <a:t>Expert Testimony and the Confrontation Clause</a:t>
            </a:r>
          </a:p>
          <a:p>
            <a:pPr marL="461963" indent="-461963">
              <a:spcBef>
                <a:spcPts val="1200"/>
              </a:spcBef>
              <a:spcAft>
                <a:spcPts val="1200"/>
              </a:spcAft>
            </a:pPr>
            <a:r>
              <a:rPr lang="en-US" sz="2400" dirty="0"/>
              <a:t>Fraud and Obstruction</a:t>
            </a:r>
            <a:endParaRPr lang="en-US" sz="2200" dirty="0"/>
          </a:p>
          <a:p>
            <a:pPr marL="461963" indent="-461963">
              <a:spcBef>
                <a:spcPts val="1200"/>
              </a:spcBef>
              <a:spcAft>
                <a:spcPts val="1200"/>
              </a:spcAft>
            </a:pPr>
            <a:r>
              <a:rPr lang="en-US" sz="2400" dirty="0"/>
              <a:t>Sentencing</a:t>
            </a:r>
          </a:p>
          <a:p>
            <a:pPr marL="461963" indent="-461963">
              <a:spcBef>
                <a:spcPts val="1200"/>
              </a:spcBef>
              <a:spcAft>
                <a:spcPts val="1200"/>
              </a:spcAft>
            </a:pPr>
            <a:r>
              <a:rPr lang="en-US" sz="2400" dirty="0"/>
              <a:t>Miscellaneous</a:t>
            </a:r>
          </a:p>
        </p:txBody>
      </p:sp>
    </p:spTree>
    <p:extLst>
      <p:ext uri="{BB962C8B-B14F-4D97-AF65-F5344CB8AC3E}">
        <p14:creationId xmlns:p14="http://schemas.microsoft.com/office/powerpoint/2010/main" val="2318072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BC98B-329B-CE70-7B0A-380ACF34A10B}"/>
              </a:ext>
            </a:extLst>
          </p:cNvPr>
          <p:cNvSpPr>
            <a:spLocks noGrp="1"/>
          </p:cNvSpPr>
          <p:nvPr>
            <p:ph type="title"/>
          </p:nvPr>
        </p:nvSpPr>
        <p:spPr>
          <a:xfrm>
            <a:off x="1103312" y="452718"/>
            <a:ext cx="9537892" cy="1027290"/>
          </a:xfrm>
        </p:spPr>
        <p:txBody>
          <a:bodyPr anchor="ctr"/>
          <a:lstStyle/>
          <a:p>
            <a:pPr algn="ctr"/>
            <a:r>
              <a:rPr lang="en-US" sz="3200" b="1" dirty="0"/>
              <a:t>Looking Ahead</a:t>
            </a:r>
          </a:p>
        </p:txBody>
      </p:sp>
      <p:sp>
        <p:nvSpPr>
          <p:cNvPr id="3" name="Content Placeholder 2">
            <a:extLst>
              <a:ext uri="{FF2B5EF4-FFF2-40B4-BE49-F238E27FC236}">
                <a16:creationId xmlns:a16="http://schemas.microsoft.com/office/drawing/2014/main" id="{EAD6424E-D739-00FE-8FC7-1887046ACEDD}"/>
              </a:ext>
            </a:extLst>
          </p:cNvPr>
          <p:cNvSpPr>
            <a:spLocks noGrp="1"/>
          </p:cNvSpPr>
          <p:nvPr>
            <p:ph idx="1"/>
          </p:nvPr>
        </p:nvSpPr>
        <p:spPr>
          <a:xfrm>
            <a:off x="1103312" y="1480008"/>
            <a:ext cx="9985376" cy="4925274"/>
          </a:xfrm>
        </p:spPr>
        <p:txBody>
          <a:bodyPr anchor="ctr">
            <a:normAutofit/>
          </a:bodyPr>
          <a:lstStyle/>
          <a:p>
            <a:pPr marL="0" indent="0">
              <a:lnSpc>
                <a:spcPct val="110000"/>
              </a:lnSpc>
              <a:spcBef>
                <a:spcPts val="1200"/>
              </a:spcBef>
              <a:spcAft>
                <a:spcPts val="1200"/>
              </a:spcAft>
              <a:buNone/>
            </a:pPr>
            <a:r>
              <a:rPr lang="en-US" sz="2400" b="1" i="1" dirty="0">
                <a:solidFill>
                  <a:schemeClr val="accent1"/>
                </a:solidFill>
              </a:rPr>
              <a:t>Barnes v. Felix</a:t>
            </a:r>
            <a:r>
              <a:rPr lang="en-US" sz="2400" b="1" dirty="0">
                <a:solidFill>
                  <a:schemeClr val="accent1"/>
                </a:solidFill>
              </a:rPr>
              <a:t>, No. 23-1239 (out of the Fifth Circuit)</a:t>
            </a:r>
          </a:p>
          <a:p>
            <a:pPr marL="0" indent="0">
              <a:spcBef>
                <a:spcPts val="600"/>
              </a:spcBef>
              <a:spcAft>
                <a:spcPts val="600"/>
              </a:spcAft>
              <a:buNone/>
            </a:pPr>
            <a:r>
              <a:rPr lang="en-US" b="1" dirty="0">
                <a:solidFill>
                  <a:schemeClr val="accent1"/>
                </a:solidFill>
                <a:latin typeface="+mn-lt"/>
              </a:rPr>
              <a:t>Question Presented: </a:t>
            </a:r>
            <a:r>
              <a:rPr lang="en-US" dirty="0">
                <a:latin typeface="+mn-lt"/>
              </a:rPr>
              <a:t>Whether the reasonableness of force used by police, for purposes of the Fourth Amendment, should be assessed under a “totality of the circumstances” that considers officers’ actions leading up to the use of force or solely at “the moment of the threat” that directly precipitated the use of force. </a:t>
            </a:r>
          </a:p>
          <a:p>
            <a:pPr marL="461963" indent="-452438">
              <a:spcBef>
                <a:spcPts val="600"/>
              </a:spcBef>
              <a:spcAft>
                <a:spcPts val="600"/>
              </a:spcAft>
            </a:pPr>
            <a:r>
              <a:rPr lang="en-US" dirty="0">
                <a:latin typeface="+mn-lt"/>
              </a:rPr>
              <a:t>Four circuits (including the Fifth Circuit) have adopted the “moment of the threat doctrine,” which evaluates the reasonableness of an officer’s actions in the window when the officer’s safety was threatened without regard to events that precede the moment of the threat.</a:t>
            </a:r>
          </a:p>
          <a:p>
            <a:pPr marL="461963" indent="-452438">
              <a:spcBef>
                <a:spcPts val="600"/>
              </a:spcBef>
              <a:spcAft>
                <a:spcPts val="600"/>
              </a:spcAft>
            </a:pPr>
            <a:r>
              <a:rPr lang="en-US" dirty="0">
                <a:latin typeface="+mn-lt"/>
              </a:rPr>
              <a:t>Eight circuits have rejected that doctrine and follow the totality-of-the-circumstances approach. </a:t>
            </a:r>
          </a:p>
        </p:txBody>
      </p:sp>
    </p:spTree>
    <p:extLst>
      <p:ext uri="{BB962C8B-B14F-4D97-AF65-F5344CB8AC3E}">
        <p14:creationId xmlns:p14="http://schemas.microsoft.com/office/powerpoint/2010/main" val="2036486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D57C8-38AF-3BCE-8481-7594C67BC370}"/>
              </a:ext>
            </a:extLst>
          </p:cNvPr>
          <p:cNvSpPr>
            <a:spLocks noGrp="1"/>
          </p:cNvSpPr>
          <p:nvPr>
            <p:ph type="ctrTitle"/>
          </p:nvPr>
        </p:nvSpPr>
        <p:spPr>
          <a:xfrm>
            <a:off x="1154955" y="1447801"/>
            <a:ext cx="8825658" cy="4296784"/>
          </a:xfrm>
        </p:spPr>
        <p:txBody>
          <a:bodyPr/>
          <a:lstStyle/>
          <a:p>
            <a:r>
              <a:rPr lang="en-US" dirty="0"/>
              <a:t>Expert Testimony and the Confrontation Clause</a:t>
            </a:r>
          </a:p>
        </p:txBody>
      </p:sp>
    </p:spTree>
    <p:extLst>
      <p:ext uri="{BB962C8B-B14F-4D97-AF65-F5344CB8AC3E}">
        <p14:creationId xmlns:p14="http://schemas.microsoft.com/office/powerpoint/2010/main" val="652591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33666-33BA-13F8-40E3-0B38D2B16C6A}"/>
              </a:ext>
            </a:extLst>
          </p:cNvPr>
          <p:cNvSpPr>
            <a:spLocks noGrp="1"/>
          </p:cNvSpPr>
          <p:nvPr>
            <p:ph type="title"/>
          </p:nvPr>
        </p:nvSpPr>
        <p:spPr>
          <a:xfrm>
            <a:off x="1103311" y="452718"/>
            <a:ext cx="10010165" cy="1046144"/>
          </a:xfrm>
        </p:spPr>
        <p:txBody>
          <a:bodyPr anchor="ctr"/>
          <a:lstStyle/>
          <a:p>
            <a:pPr algn="ctr"/>
            <a:r>
              <a:rPr lang="en-US" sz="3200" b="1" i="1" dirty="0"/>
              <a:t>Diaz v. United States</a:t>
            </a:r>
            <a:r>
              <a:rPr lang="en-US" sz="3200" b="1" dirty="0"/>
              <a:t>, 144 S. Ct. 1727 (2024)</a:t>
            </a:r>
          </a:p>
        </p:txBody>
      </p:sp>
      <p:sp>
        <p:nvSpPr>
          <p:cNvPr id="3" name="Content Placeholder 2">
            <a:extLst>
              <a:ext uri="{FF2B5EF4-FFF2-40B4-BE49-F238E27FC236}">
                <a16:creationId xmlns:a16="http://schemas.microsoft.com/office/drawing/2014/main" id="{71887D5D-C78D-9855-F768-C1ECCE4E9DF2}"/>
              </a:ext>
            </a:extLst>
          </p:cNvPr>
          <p:cNvSpPr>
            <a:spLocks noGrp="1"/>
          </p:cNvSpPr>
          <p:nvPr>
            <p:ph idx="1"/>
          </p:nvPr>
        </p:nvSpPr>
        <p:spPr>
          <a:xfrm>
            <a:off x="1103311" y="1498862"/>
            <a:ext cx="10010165" cy="4749537"/>
          </a:xfrm>
        </p:spPr>
        <p:txBody>
          <a:bodyPr anchor="ctr">
            <a:normAutofit/>
          </a:bodyPr>
          <a:lstStyle/>
          <a:p>
            <a:pPr marL="342900" marR="0" lvl="0" indent="-342900" algn="l" defTabSz="457200" rtl="0" eaLnBrk="1" fontAlgn="auto" latinLnBrk="0" hangingPunct="1">
              <a:lnSpc>
                <a:spcPct val="100000"/>
              </a:lnSpc>
              <a:spcBef>
                <a:spcPts val="600"/>
              </a:spcBef>
              <a:spcAft>
                <a:spcPts val="0"/>
              </a:spcAft>
              <a:buClr>
                <a:srgbClr val="ACD433"/>
              </a:buClr>
              <a:buSzPct val="80000"/>
              <a:buFont typeface="Wingdings 3" charset="2"/>
              <a:buChar char=""/>
              <a:tabLst/>
              <a:defRPr/>
            </a:pPr>
            <a:r>
              <a:rPr lang="en-US" dirty="0">
                <a:latin typeface="+mn-lt"/>
              </a:rPr>
              <a:t>Delilah Diaz was stopped at the U.S./Mexico border and was found to have just over 54 pounds of methamphetamine in hidden compartments in the car she was driving.</a:t>
            </a:r>
          </a:p>
          <a:p>
            <a:pPr marL="342900" marR="0" lvl="0" indent="-342900" algn="l" defTabSz="457200" rtl="0" eaLnBrk="1" fontAlgn="auto" latinLnBrk="0" hangingPunct="1">
              <a:lnSpc>
                <a:spcPct val="100000"/>
              </a:lnSpc>
              <a:spcBef>
                <a:spcPts val="600"/>
              </a:spcBef>
              <a:spcAft>
                <a:spcPts val="0"/>
              </a:spcAft>
              <a:buClr>
                <a:srgbClr val="ACD433"/>
              </a:buClr>
              <a:buSzPct val="80000"/>
              <a:buFont typeface="Wingdings 3" charset="2"/>
              <a:buChar char=""/>
              <a:tabLst/>
              <a:defRPr/>
            </a:pPr>
            <a:r>
              <a:rPr lang="en-US" dirty="0">
                <a:latin typeface="+mn-lt"/>
              </a:rPr>
              <a:t>She went to trial on charges of knowing importation of drugs into the U.S., and she mounted a “blind mule” defense, disclaiming any knowledge that there were drugs in the car.</a:t>
            </a:r>
          </a:p>
          <a:p>
            <a:pPr marL="342900" marR="0" lvl="0" indent="-342900" algn="l" defTabSz="457200" rtl="0" eaLnBrk="1" fontAlgn="auto" latinLnBrk="0" hangingPunct="1">
              <a:lnSpc>
                <a:spcPct val="100000"/>
              </a:lnSpc>
              <a:spcBef>
                <a:spcPts val="600"/>
              </a:spcBef>
              <a:spcAft>
                <a:spcPts val="0"/>
              </a:spcAft>
              <a:buClr>
                <a:srgbClr val="ACD433"/>
              </a:buClr>
              <a:buSzPct val="80000"/>
              <a:buFont typeface="Wingdings 3" charset="2"/>
              <a:buChar char=""/>
              <a:tabLst/>
              <a:defRPr/>
            </a:pPr>
            <a:r>
              <a:rPr lang="en-US" dirty="0">
                <a:latin typeface="+mn-lt"/>
              </a:rPr>
              <a:t>Over Diaz’s objection, a Homeland Security agent was allowed to testify as an expert that (1) drug-trafficking organizations generally do not entrust large quantities of drugs to people who are unaware they are transporting them and (2) most couriers know they are transporting drugs.</a:t>
            </a:r>
            <a:endParaRPr lang="en-US" sz="2400" dirty="0"/>
          </a:p>
          <a:p>
            <a:pPr marL="0" indent="0">
              <a:spcBef>
                <a:spcPts val="1200"/>
              </a:spcBef>
              <a:spcAft>
                <a:spcPts val="1200"/>
              </a:spcAft>
              <a:buNone/>
            </a:pPr>
            <a:endParaRPr lang="en-US" dirty="0"/>
          </a:p>
          <a:p>
            <a:pPr marL="457200" indent="0">
              <a:buNone/>
            </a:pPr>
            <a:endParaRPr lang="en-US" dirty="0"/>
          </a:p>
        </p:txBody>
      </p:sp>
    </p:spTree>
    <p:extLst>
      <p:ext uri="{BB962C8B-B14F-4D97-AF65-F5344CB8AC3E}">
        <p14:creationId xmlns:p14="http://schemas.microsoft.com/office/powerpoint/2010/main" val="3861948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33666-33BA-13F8-40E3-0B38D2B16C6A}"/>
              </a:ext>
            </a:extLst>
          </p:cNvPr>
          <p:cNvSpPr>
            <a:spLocks noGrp="1"/>
          </p:cNvSpPr>
          <p:nvPr>
            <p:ph type="title"/>
          </p:nvPr>
        </p:nvSpPr>
        <p:spPr>
          <a:xfrm>
            <a:off x="1103312" y="452718"/>
            <a:ext cx="10020212" cy="1027290"/>
          </a:xfrm>
        </p:spPr>
        <p:txBody>
          <a:bodyPr anchor="ctr"/>
          <a:lstStyle/>
          <a:p>
            <a:pPr algn="ctr"/>
            <a:r>
              <a:rPr lang="en-US" sz="3200" b="1" i="1" dirty="0"/>
              <a:t>Diaz v. United States</a:t>
            </a:r>
            <a:r>
              <a:rPr lang="en-US" sz="3200" b="1" dirty="0"/>
              <a:t>, 144 S. Ct. 1727 (2024)</a:t>
            </a:r>
          </a:p>
        </p:txBody>
      </p:sp>
      <p:sp>
        <p:nvSpPr>
          <p:cNvPr id="3" name="Content Placeholder 2">
            <a:extLst>
              <a:ext uri="{FF2B5EF4-FFF2-40B4-BE49-F238E27FC236}">
                <a16:creationId xmlns:a16="http://schemas.microsoft.com/office/drawing/2014/main" id="{71887D5D-C78D-9855-F768-C1ECCE4E9DF2}"/>
              </a:ext>
            </a:extLst>
          </p:cNvPr>
          <p:cNvSpPr>
            <a:spLocks noGrp="1"/>
          </p:cNvSpPr>
          <p:nvPr>
            <p:ph idx="1"/>
          </p:nvPr>
        </p:nvSpPr>
        <p:spPr>
          <a:xfrm>
            <a:off x="1103312" y="1480008"/>
            <a:ext cx="10020212" cy="4768391"/>
          </a:xfrm>
        </p:spPr>
        <p:txBody>
          <a:bodyPr anchor="ctr">
            <a:normAutofit/>
          </a:bodyPr>
          <a:lstStyle/>
          <a:p>
            <a:pPr marL="0" indent="0">
              <a:spcBef>
                <a:spcPts val="600"/>
              </a:spcBef>
              <a:spcAft>
                <a:spcPts val="600"/>
              </a:spcAft>
              <a:buNone/>
            </a:pPr>
            <a:r>
              <a:rPr lang="en-US" sz="2400" b="1" dirty="0">
                <a:solidFill>
                  <a:schemeClr val="accent1"/>
                </a:solidFill>
              </a:rPr>
              <a:t>Question Presented:</a:t>
            </a:r>
          </a:p>
          <a:p>
            <a:pPr marL="0" indent="0">
              <a:spcBef>
                <a:spcPts val="600"/>
              </a:spcBef>
              <a:spcAft>
                <a:spcPts val="600"/>
              </a:spcAft>
              <a:buNone/>
            </a:pPr>
            <a:r>
              <a:rPr lang="en-US" dirty="0">
                <a:latin typeface="+mn-lt"/>
              </a:rPr>
              <a:t>	Does expert testimony like this run afoul of Fed. R. </a:t>
            </a:r>
            <a:r>
              <a:rPr lang="en-US" dirty="0" err="1">
                <a:latin typeface="+mn-lt"/>
              </a:rPr>
              <a:t>Evid</a:t>
            </a:r>
            <a:r>
              <a:rPr lang="en-US" dirty="0">
                <a:latin typeface="+mn-lt"/>
              </a:rPr>
              <a:t>. 704(b), which says 	that “[</a:t>
            </a:r>
            <a:r>
              <a:rPr lang="en-US" dirty="0" err="1">
                <a:latin typeface="+mn-lt"/>
              </a:rPr>
              <a:t>i</a:t>
            </a:r>
            <a:r>
              <a:rPr lang="en-US" dirty="0">
                <a:latin typeface="+mn-lt"/>
              </a:rPr>
              <a:t>]n a criminal case, an expert witness must not state an opinion about 	whether the defendant did or did not have a mental state or condition that 	constitutes an element of the crime charged or of a defense”?</a:t>
            </a:r>
            <a:r>
              <a:rPr lang="en-US" b="1" dirty="0">
                <a:solidFill>
                  <a:schemeClr val="accent1"/>
                </a:solidFill>
                <a:latin typeface="+mn-lt"/>
              </a:rPr>
              <a:t> </a:t>
            </a:r>
          </a:p>
          <a:p>
            <a:pPr marL="0" indent="0">
              <a:spcBef>
                <a:spcPts val="600"/>
              </a:spcBef>
              <a:spcAft>
                <a:spcPts val="600"/>
              </a:spcAft>
              <a:buNone/>
            </a:pPr>
            <a:r>
              <a:rPr lang="en-US" b="1" dirty="0">
                <a:solidFill>
                  <a:schemeClr val="accent1"/>
                </a:solidFill>
                <a:latin typeface="+mn-lt"/>
              </a:rPr>
              <a:t>	Note:</a:t>
            </a:r>
            <a:r>
              <a:rPr lang="en-US" b="1" dirty="0">
                <a:latin typeface="+mn-lt"/>
              </a:rPr>
              <a:t>  	</a:t>
            </a:r>
            <a:r>
              <a:rPr lang="en-US" dirty="0">
                <a:latin typeface="+mn-lt"/>
              </a:rPr>
              <a:t>The Fifth Circuit had previously answered this question “Yes.”  </a:t>
            </a:r>
            <a:r>
              <a:rPr lang="en-US" i="1" dirty="0">
                <a:latin typeface="+mn-lt"/>
              </a:rPr>
              <a:t>See 				United 	States v. Gutierrez-Farias</a:t>
            </a:r>
            <a:r>
              <a:rPr lang="en-US" dirty="0">
                <a:latin typeface="+mn-lt"/>
              </a:rPr>
              <a:t>, 294 F.3d 657, 663 (5th Cir. 2002).  </a:t>
            </a:r>
          </a:p>
          <a:p>
            <a:pPr marL="0" indent="0">
              <a:spcBef>
                <a:spcPts val="1200"/>
              </a:spcBef>
              <a:spcAft>
                <a:spcPts val="1200"/>
              </a:spcAft>
              <a:buNone/>
            </a:pPr>
            <a:endParaRPr lang="en-US" dirty="0">
              <a:latin typeface="+mn-lt"/>
            </a:endParaRPr>
          </a:p>
        </p:txBody>
      </p:sp>
    </p:spTree>
    <p:extLst>
      <p:ext uri="{BB962C8B-B14F-4D97-AF65-F5344CB8AC3E}">
        <p14:creationId xmlns:p14="http://schemas.microsoft.com/office/powerpoint/2010/main" val="3058783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33666-33BA-13F8-40E3-0B38D2B16C6A}"/>
              </a:ext>
            </a:extLst>
          </p:cNvPr>
          <p:cNvSpPr>
            <a:spLocks noGrp="1"/>
          </p:cNvSpPr>
          <p:nvPr>
            <p:ph type="title"/>
          </p:nvPr>
        </p:nvSpPr>
        <p:spPr>
          <a:xfrm>
            <a:off x="1078525" y="452718"/>
            <a:ext cx="10034952" cy="1014342"/>
          </a:xfrm>
        </p:spPr>
        <p:txBody>
          <a:bodyPr anchor="ctr"/>
          <a:lstStyle/>
          <a:p>
            <a:pPr algn="ctr"/>
            <a:r>
              <a:rPr lang="en-US" sz="3200" b="1" i="1" dirty="0"/>
              <a:t>Diaz v. United States</a:t>
            </a:r>
            <a:r>
              <a:rPr lang="en-US" sz="3200" b="1" dirty="0"/>
              <a:t>, 144 S. Ct. 1727 (2024)</a:t>
            </a:r>
          </a:p>
        </p:txBody>
      </p:sp>
      <p:sp>
        <p:nvSpPr>
          <p:cNvPr id="3" name="Content Placeholder 2">
            <a:extLst>
              <a:ext uri="{FF2B5EF4-FFF2-40B4-BE49-F238E27FC236}">
                <a16:creationId xmlns:a16="http://schemas.microsoft.com/office/drawing/2014/main" id="{71887D5D-C78D-9855-F768-C1ECCE4E9DF2}"/>
              </a:ext>
            </a:extLst>
          </p:cNvPr>
          <p:cNvSpPr>
            <a:spLocks noGrp="1"/>
          </p:cNvSpPr>
          <p:nvPr>
            <p:ph idx="1"/>
          </p:nvPr>
        </p:nvSpPr>
        <p:spPr>
          <a:xfrm>
            <a:off x="1103312" y="1467060"/>
            <a:ext cx="10010164" cy="4781340"/>
          </a:xfrm>
        </p:spPr>
        <p:txBody>
          <a:bodyPr anchor="ctr">
            <a:normAutofit fontScale="92500"/>
          </a:bodyPr>
          <a:lstStyle/>
          <a:p>
            <a:pPr marL="0" indent="0">
              <a:lnSpc>
                <a:spcPct val="110000"/>
              </a:lnSpc>
              <a:spcBef>
                <a:spcPts val="600"/>
              </a:spcBef>
              <a:spcAft>
                <a:spcPts val="600"/>
              </a:spcAft>
              <a:buNone/>
            </a:pPr>
            <a:r>
              <a:rPr lang="en-US" sz="2200" b="1" dirty="0">
                <a:solidFill>
                  <a:schemeClr val="accent1"/>
                </a:solidFill>
                <a:latin typeface="+mn-lt"/>
              </a:rPr>
              <a:t>Held: NO</a:t>
            </a:r>
            <a:r>
              <a:rPr lang="en-US" sz="2200" dirty="0">
                <a:latin typeface="+mn-lt"/>
              </a:rPr>
              <a:t> (6-3, per JUSTICE THOMAS):</a:t>
            </a:r>
            <a:r>
              <a:rPr lang="en-US" sz="2200" b="1" i="1" dirty="0">
                <a:latin typeface="+mn-lt"/>
              </a:rPr>
              <a:t> </a:t>
            </a:r>
            <a:r>
              <a:rPr lang="en-US" sz="2200" dirty="0">
                <a:latin typeface="+mn-lt"/>
              </a:rPr>
              <a:t>Rule 704(b) applies only to opinions about the defendant; because the agent did not express an opinion about whether Diaz herself knowingly transported methamphetamine, his testimony did not violate Rule 704(b); the agent’s testimony that most couriers know what they are transporting did not necessarily establish that the Diaz knew what she was transporting</a:t>
            </a:r>
          </a:p>
          <a:p>
            <a:pPr marL="461963" marR="0" lvl="0" indent="-461963" algn="l" defTabSz="457200" rtl="0" eaLnBrk="1" fontAlgn="auto" latinLnBrk="0" hangingPunct="1">
              <a:lnSpc>
                <a:spcPct val="110000"/>
              </a:lnSpc>
              <a:spcBef>
                <a:spcPts val="600"/>
              </a:spcBef>
              <a:spcAft>
                <a:spcPts val="600"/>
              </a:spcAft>
              <a:buClr>
                <a:srgbClr val="ACD433"/>
              </a:buClr>
              <a:buSzPct val="80000"/>
              <a:buFont typeface="Wingdings 3" charset="2"/>
              <a:buChar char=""/>
              <a:tabLst/>
              <a:defRPr/>
            </a:pPr>
            <a:r>
              <a:rPr lang="en-US" sz="2200" dirty="0">
                <a:latin typeface="+mn-lt"/>
              </a:rPr>
              <a:t>JUSTICE JACKSON concurring:  Points out that this cuts both ways, and that defendants may present comparable expert testimony cutting against </a:t>
            </a:r>
            <a:r>
              <a:rPr lang="en-US" sz="2200" i="1" dirty="0" err="1">
                <a:latin typeface="+mn-lt"/>
              </a:rPr>
              <a:t>mens</a:t>
            </a:r>
            <a:r>
              <a:rPr lang="en-US" sz="2200" i="1" dirty="0">
                <a:latin typeface="+mn-lt"/>
              </a:rPr>
              <a:t> rea</a:t>
            </a:r>
          </a:p>
          <a:p>
            <a:pPr marL="461963" marR="0" lvl="0" indent="-461963" algn="l" defTabSz="457200" rtl="0" eaLnBrk="1" fontAlgn="auto" latinLnBrk="0" hangingPunct="1">
              <a:lnSpc>
                <a:spcPct val="110000"/>
              </a:lnSpc>
              <a:spcBef>
                <a:spcPts val="600"/>
              </a:spcBef>
              <a:spcAft>
                <a:spcPts val="600"/>
              </a:spcAft>
              <a:buClr>
                <a:srgbClr val="ACD433"/>
              </a:buClr>
              <a:buSzPct val="80000"/>
              <a:buFont typeface="Wingdings 3" charset="2"/>
              <a:buChar char=""/>
              <a:tabLst/>
              <a:defRPr/>
            </a:pPr>
            <a:r>
              <a:rPr lang="en-US" sz="2200" dirty="0">
                <a:latin typeface="+mn-lt"/>
              </a:rPr>
              <a:t>JUSTICE GORSUCH, joined by JUSTICES SOTOMAYOR and KAGAN dissenting: This is slicing the baloney too thin; the agent’s testimony was the functional equivalent of saying that Diaz knew she was carrying drugs; but maybe district courts can use other Rules of Evidence to keep out evidence like this</a:t>
            </a:r>
            <a:endParaRPr lang="en-US" sz="2400" b="1" dirty="0">
              <a:solidFill>
                <a:schemeClr val="accent1"/>
              </a:solidFill>
              <a:latin typeface="+mn-lt"/>
            </a:endParaRPr>
          </a:p>
        </p:txBody>
      </p:sp>
    </p:spTree>
    <p:extLst>
      <p:ext uri="{BB962C8B-B14F-4D97-AF65-F5344CB8AC3E}">
        <p14:creationId xmlns:p14="http://schemas.microsoft.com/office/powerpoint/2010/main" val="2280313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2" y="452718"/>
            <a:ext cx="10040310" cy="1024390"/>
          </a:xfrm>
        </p:spPr>
        <p:txBody>
          <a:bodyPr anchor="ctr"/>
          <a:lstStyle/>
          <a:p>
            <a:pPr algn="ctr"/>
            <a:r>
              <a:rPr lang="en-US" sz="3200" b="1" i="1" dirty="0"/>
              <a:t>Smith v. Arizona</a:t>
            </a:r>
            <a:r>
              <a:rPr lang="en-US" sz="3200" b="1" dirty="0"/>
              <a:t>, 144 S. Ct. 1785 (2024)</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103312" y="1577592"/>
            <a:ext cx="10040310" cy="4670808"/>
          </a:xfrm>
        </p:spPr>
        <p:txBody>
          <a:bodyPr anchor="ctr">
            <a:normAutofit/>
          </a:bodyPr>
          <a:lstStyle/>
          <a:p>
            <a:pPr marL="0" indent="0">
              <a:spcBef>
                <a:spcPts val="600"/>
              </a:spcBef>
              <a:spcAft>
                <a:spcPts val="600"/>
              </a:spcAft>
              <a:buNone/>
            </a:pPr>
            <a:r>
              <a:rPr lang="en-US" sz="2400" b="1" i="1" dirty="0">
                <a:solidFill>
                  <a:schemeClr val="accent1"/>
                </a:solidFill>
              </a:rPr>
              <a:t>Crawford v. Washington</a:t>
            </a:r>
            <a:r>
              <a:rPr lang="en-US" sz="2400" b="1" dirty="0">
                <a:solidFill>
                  <a:schemeClr val="accent1"/>
                </a:solidFill>
              </a:rPr>
              <a:t>, 541 U.S. 36 (2004)</a:t>
            </a:r>
            <a:r>
              <a:rPr lang="en-US" sz="2400" dirty="0"/>
              <a:t>:  </a:t>
            </a:r>
          </a:p>
          <a:p>
            <a:pPr marL="461963" indent="0">
              <a:spcBef>
                <a:spcPts val="600"/>
              </a:spcBef>
              <a:spcAft>
                <a:spcPts val="600"/>
              </a:spcAft>
              <a:buNone/>
            </a:pPr>
            <a:r>
              <a:rPr lang="en-US" dirty="0">
                <a:latin typeface="+mn-lt"/>
              </a:rPr>
              <a:t>Under the Confrontation Clause of the Sixth Amendment, an out-of-court statement that is </a:t>
            </a:r>
          </a:p>
          <a:p>
            <a:pPr marL="461963" indent="0">
              <a:spcBef>
                <a:spcPts val="600"/>
              </a:spcBef>
              <a:spcAft>
                <a:spcPts val="600"/>
              </a:spcAft>
              <a:buNone/>
            </a:pPr>
            <a:r>
              <a:rPr lang="en-US" dirty="0">
                <a:latin typeface="+mn-lt"/>
              </a:rPr>
              <a:t>	(1) testimonial, and </a:t>
            </a:r>
          </a:p>
          <a:p>
            <a:pPr marL="461963" indent="0">
              <a:spcBef>
                <a:spcPts val="600"/>
              </a:spcBef>
              <a:spcAft>
                <a:spcPts val="600"/>
              </a:spcAft>
              <a:buNone/>
            </a:pPr>
            <a:r>
              <a:rPr lang="en-US" dirty="0">
                <a:latin typeface="+mn-lt"/>
              </a:rPr>
              <a:t>	(2) offered for the truth of the matter asserted, </a:t>
            </a:r>
          </a:p>
          <a:p>
            <a:pPr marL="461963" indent="0">
              <a:spcBef>
                <a:spcPts val="600"/>
              </a:spcBef>
              <a:spcAft>
                <a:spcPts val="600"/>
              </a:spcAft>
              <a:buNone/>
            </a:pPr>
            <a:r>
              <a:rPr lang="en-US" dirty="0">
                <a:latin typeface="+mn-lt"/>
              </a:rPr>
              <a:t>generally may not be introduced at trial unless </a:t>
            </a:r>
          </a:p>
          <a:p>
            <a:pPr marL="461963" indent="0">
              <a:spcBef>
                <a:spcPts val="600"/>
              </a:spcBef>
              <a:spcAft>
                <a:spcPts val="600"/>
              </a:spcAft>
              <a:buNone/>
            </a:pPr>
            <a:r>
              <a:rPr lang="en-US" dirty="0">
                <a:latin typeface="+mn-lt"/>
              </a:rPr>
              <a:t>	(1) the declarant is unavailable and </a:t>
            </a:r>
          </a:p>
          <a:p>
            <a:pPr marL="461963" indent="0">
              <a:spcBef>
                <a:spcPts val="600"/>
              </a:spcBef>
              <a:spcAft>
                <a:spcPts val="600"/>
              </a:spcAft>
              <a:buNone/>
            </a:pPr>
            <a:r>
              <a:rPr lang="en-US" dirty="0">
                <a:latin typeface="+mn-lt"/>
              </a:rPr>
              <a:t>	(2) the defendant had a prior opportunity for cross-examination.  </a:t>
            </a:r>
          </a:p>
          <a:p>
            <a:pPr marL="0" indent="0">
              <a:buNone/>
            </a:pPr>
            <a:endParaRPr lang="en-US" dirty="0"/>
          </a:p>
        </p:txBody>
      </p:sp>
    </p:spTree>
    <p:extLst>
      <p:ext uri="{BB962C8B-B14F-4D97-AF65-F5344CB8AC3E}">
        <p14:creationId xmlns:p14="http://schemas.microsoft.com/office/powerpoint/2010/main" val="29127354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2" y="452718"/>
            <a:ext cx="10030262" cy="1017863"/>
          </a:xfrm>
        </p:spPr>
        <p:txBody>
          <a:bodyPr anchor="ctr"/>
          <a:lstStyle/>
          <a:p>
            <a:pPr algn="ctr"/>
            <a:r>
              <a:rPr lang="en-US" sz="3200" b="1" i="1" dirty="0"/>
              <a:t>Smith v. Arizona</a:t>
            </a:r>
            <a:r>
              <a:rPr lang="en-US" sz="3200" b="1" dirty="0"/>
              <a:t>, 144 S. Ct. 1785 (2024)</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058426" y="1470581"/>
            <a:ext cx="10075148" cy="4817097"/>
          </a:xfrm>
        </p:spPr>
        <p:txBody>
          <a:bodyPr>
            <a:noAutofit/>
          </a:bodyPr>
          <a:lstStyle/>
          <a:p>
            <a:pPr marL="342900" marR="0" lvl="0" indent="-34290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Smith was prosecuted for drug offenses.</a:t>
            </a:r>
          </a:p>
          <a:p>
            <a:pPr marL="342900" marR="0" lvl="0" indent="-34290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Arizona Department of Public Safety (DPS) analyst Elizabeth </a:t>
            </a:r>
            <a:r>
              <a:rPr lang="en-US" dirty="0" err="1">
                <a:latin typeface="+mn-lt"/>
              </a:rPr>
              <a:t>Rast</a:t>
            </a:r>
            <a:r>
              <a:rPr lang="en-US" dirty="0">
                <a:latin typeface="+mn-lt"/>
              </a:rPr>
              <a:t> tested the drugs at issue in the case.</a:t>
            </a:r>
          </a:p>
          <a:p>
            <a:pPr marL="342900" marR="0" lvl="0" indent="-34290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However, </a:t>
            </a:r>
            <a:r>
              <a:rPr lang="en-US" dirty="0" err="1">
                <a:latin typeface="+mn-lt"/>
              </a:rPr>
              <a:t>Rast</a:t>
            </a:r>
            <a:r>
              <a:rPr lang="en-US" dirty="0">
                <a:latin typeface="+mn-lt"/>
              </a:rPr>
              <a:t> stopped working at the DPS before Smith’s trial, so the State called forensic scientist Gregory </a:t>
            </a:r>
            <a:r>
              <a:rPr lang="en-US" dirty="0" err="1">
                <a:latin typeface="+mn-lt"/>
              </a:rPr>
              <a:t>Longoni</a:t>
            </a:r>
            <a:r>
              <a:rPr lang="en-US" dirty="0">
                <a:latin typeface="+mn-lt"/>
              </a:rPr>
              <a:t> as a substitute expert. </a:t>
            </a:r>
            <a:r>
              <a:rPr lang="en-US" dirty="0" err="1">
                <a:latin typeface="+mn-lt"/>
              </a:rPr>
              <a:t>Longoni</a:t>
            </a:r>
            <a:r>
              <a:rPr lang="en-US" dirty="0">
                <a:latin typeface="+mn-lt"/>
              </a:rPr>
              <a:t> reviewed </a:t>
            </a:r>
            <a:r>
              <a:rPr lang="en-US" dirty="0" err="1">
                <a:latin typeface="+mn-lt"/>
              </a:rPr>
              <a:t>Rast’s</a:t>
            </a:r>
            <a:r>
              <a:rPr lang="en-US" dirty="0">
                <a:latin typeface="+mn-lt"/>
              </a:rPr>
              <a:t> work and, based on her work, testified that the substances in question were in fact the charged drugs.</a:t>
            </a:r>
          </a:p>
          <a:p>
            <a:pPr marL="342900" marR="0" lvl="0" indent="-34290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Smith objected that this procedure violated his constitutional right to confront </a:t>
            </a:r>
            <a:r>
              <a:rPr lang="en-US" dirty="0" err="1">
                <a:latin typeface="+mn-lt"/>
              </a:rPr>
              <a:t>Rast</a:t>
            </a:r>
            <a:r>
              <a:rPr lang="en-US" dirty="0">
                <a:latin typeface="+mn-lt"/>
              </a:rPr>
              <a:t>.</a:t>
            </a:r>
          </a:p>
          <a:p>
            <a:pPr marL="342900" marR="0" lvl="0" indent="-34290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The Arizona Court of Appeals rejected the Confrontation Clause challenge, holding that </a:t>
            </a:r>
            <a:r>
              <a:rPr lang="en-US" dirty="0" err="1">
                <a:latin typeface="+mn-lt"/>
              </a:rPr>
              <a:t>Rast’s</a:t>
            </a:r>
            <a:r>
              <a:rPr lang="en-US" dirty="0">
                <a:latin typeface="+mn-lt"/>
              </a:rPr>
              <a:t> analysis was not offered for the truth of the matter asserted, but rather was offered only to show the basis of </a:t>
            </a:r>
            <a:r>
              <a:rPr lang="en-US" dirty="0" err="1">
                <a:latin typeface="+mn-lt"/>
              </a:rPr>
              <a:t>Longoni’s</a:t>
            </a:r>
            <a:r>
              <a:rPr lang="en-US" dirty="0">
                <a:latin typeface="+mn-lt"/>
              </a:rPr>
              <a:t> expert opinion.</a:t>
            </a:r>
          </a:p>
        </p:txBody>
      </p:sp>
    </p:spTree>
    <p:extLst>
      <p:ext uri="{BB962C8B-B14F-4D97-AF65-F5344CB8AC3E}">
        <p14:creationId xmlns:p14="http://schemas.microsoft.com/office/powerpoint/2010/main" val="34575910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2" y="452718"/>
            <a:ext cx="10030262" cy="1027290"/>
          </a:xfrm>
        </p:spPr>
        <p:txBody>
          <a:bodyPr anchor="ctr"/>
          <a:lstStyle/>
          <a:p>
            <a:pPr algn="ctr"/>
            <a:r>
              <a:rPr lang="en-US" sz="3200" b="1" i="1" dirty="0"/>
              <a:t>Smith v. Arizona</a:t>
            </a:r>
            <a:r>
              <a:rPr lang="en-US" sz="3200" b="1" dirty="0"/>
              <a:t>, 144 S. Ct. 1785 (2024)</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103312" y="1480008"/>
            <a:ext cx="10030262" cy="4807670"/>
          </a:xfrm>
        </p:spPr>
        <p:txBody>
          <a:bodyPr>
            <a:noAutofit/>
          </a:bodyPr>
          <a:lstStyle/>
          <a:p>
            <a:pPr marR="0" lvl="0" algn="l" defTabSz="457200" rtl="0" eaLnBrk="1" fontAlgn="auto" latinLnBrk="0" hangingPunct="1">
              <a:spcBef>
                <a:spcPts val="600"/>
              </a:spcBef>
              <a:spcAft>
                <a:spcPts val="600"/>
              </a:spcAft>
              <a:buClr>
                <a:srgbClr val="ACD433"/>
              </a:buClr>
              <a:buSzPct val="80000"/>
              <a:buFont typeface="Wingdings 3" charset="2"/>
              <a:buChar char=""/>
              <a:tabLst/>
              <a:defRPr/>
            </a:pPr>
            <a:r>
              <a:rPr lang="en-US" b="1" dirty="0">
                <a:solidFill>
                  <a:schemeClr val="accent1"/>
                </a:solidFill>
                <a:latin typeface="+mn-lt"/>
              </a:rPr>
              <a:t>Held (per JUSTICE KAGAN):  </a:t>
            </a:r>
            <a:r>
              <a:rPr lang="en-US" dirty="0">
                <a:latin typeface="+mn-lt"/>
              </a:rPr>
              <a:t>When an expert conveys an absent analyst’s statements in support of the expert’s opinion, and the statements provide that support only if true, then the statements come into evidence for their truth.</a:t>
            </a:r>
          </a:p>
          <a:p>
            <a:pPr marR="0" lvl="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Here, </a:t>
            </a:r>
            <a:r>
              <a:rPr lang="en-US" dirty="0" err="1">
                <a:latin typeface="+mn-lt"/>
              </a:rPr>
              <a:t>Rast’s</a:t>
            </a:r>
            <a:r>
              <a:rPr lang="en-US" dirty="0">
                <a:latin typeface="+mn-lt"/>
              </a:rPr>
              <a:t> statements came in for their truth; all of </a:t>
            </a:r>
            <a:r>
              <a:rPr lang="en-US" dirty="0" err="1">
                <a:latin typeface="+mn-lt"/>
              </a:rPr>
              <a:t>Longoni’s</a:t>
            </a:r>
            <a:r>
              <a:rPr lang="en-US" dirty="0">
                <a:latin typeface="+mn-lt"/>
              </a:rPr>
              <a:t> opinions were predicated on the truth of </a:t>
            </a:r>
            <a:r>
              <a:rPr lang="en-US" dirty="0" err="1">
                <a:latin typeface="+mn-lt"/>
              </a:rPr>
              <a:t>Rast’s</a:t>
            </a:r>
            <a:r>
              <a:rPr lang="en-US" dirty="0">
                <a:latin typeface="+mn-lt"/>
              </a:rPr>
              <a:t> factual statements; but </a:t>
            </a:r>
            <a:r>
              <a:rPr lang="en-US" dirty="0" err="1">
                <a:latin typeface="+mn-lt"/>
              </a:rPr>
              <a:t>Rast</a:t>
            </a:r>
            <a:r>
              <a:rPr lang="en-US" dirty="0">
                <a:latin typeface="+mn-lt"/>
              </a:rPr>
              <a:t> could not be cross-examined about those statements.</a:t>
            </a:r>
          </a:p>
          <a:p>
            <a:pPr marR="0" lvl="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Because the lower courts did not address the question whether </a:t>
            </a:r>
            <a:r>
              <a:rPr lang="en-US" dirty="0" err="1">
                <a:latin typeface="+mn-lt"/>
              </a:rPr>
              <a:t>Rast’s</a:t>
            </a:r>
            <a:r>
              <a:rPr lang="en-US" dirty="0">
                <a:latin typeface="+mn-lt"/>
              </a:rPr>
              <a:t> statements were also “testimonial” in the Confrontation Clause sense, the Court vacated the judgment and remanded for the Arizona Court of Appeals to address that question in the first instance.</a:t>
            </a:r>
          </a:p>
          <a:p>
            <a:pPr marR="0" lvl="0" algn="l" defTabSz="457200" rtl="0" eaLnBrk="1" fontAlgn="auto" latinLnBrk="0" hangingPunct="1">
              <a:spcBef>
                <a:spcPts val="600"/>
              </a:spcBef>
              <a:spcAft>
                <a:spcPts val="600"/>
              </a:spcAft>
              <a:buClr>
                <a:srgbClr val="ACD433"/>
              </a:buClr>
              <a:buSzPct val="80000"/>
              <a:buFont typeface="Wingdings 3" charset="2"/>
              <a:buChar char=""/>
              <a:tabLst/>
              <a:defRPr/>
            </a:pPr>
            <a:r>
              <a:rPr lang="en-US" dirty="0">
                <a:latin typeface="+mn-lt"/>
              </a:rPr>
              <a:t>The Confrontation Clause still allows substitute experts to testify from their personal knowledge of the lab’s procedures and forensic techniques or by answering hypothetical questions.</a:t>
            </a:r>
          </a:p>
        </p:txBody>
      </p:sp>
    </p:spTree>
    <p:extLst>
      <p:ext uri="{BB962C8B-B14F-4D97-AF65-F5344CB8AC3E}">
        <p14:creationId xmlns:p14="http://schemas.microsoft.com/office/powerpoint/2010/main" val="1596888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148A-AB86-53BB-FB5F-B5508A0996C0}"/>
              </a:ext>
            </a:extLst>
          </p:cNvPr>
          <p:cNvSpPr>
            <a:spLocks noGrp="1"/>
          </p:cNvSpPr>
          <p:nvPr>
            <p:ph type="title"/>
          </p:nvPr>
        </p:nvSpPr>
        <p:spPr>
          <a:xfrm>
            <a:off x="1103311" y="452717"/>
            <a:ext cx="10000117" cy="1036717"/>
          </a:xfrm>
        </p:spPr>
        <p:txBody>
          <a:bodyPr anchor="ctr"/>
          <a:lstStyle/>
          <a:p>
            <a:pPr algn="ctr"/>
            <a:r>
              <a:rPr lang="en-US" sz="3200" b="1" dirty="0"/>
              <a:t>Related Fifth Circuit Cases</a:t>
            </a:r>
          </a:p>
        </p:txBody>
      </p:sp>
      <p:sp>
        <p:nvSpPr>
          <p:cNvPr id="3" name="Content Placeholder 2">
            <a:extLst>
              <a:ext uri="{FF2B5EF4-FFF2-40B4-BE49-F238E27FC236}">
                <a16:creationId xmlns:a16="http://schemas.microsoft.com/office/drawing/2014/main" id="{5F74A463-F196-CB53-74BA-817A00253D83}"/>
              </a:ext>
            </a:extLst>
          </p:cNvPr>
          <p:cNvSpPr>
            <a:spLocks noGrp="1"/>
          </p:cNvSpPr>
          <p:nvPr>
            <p:ph idx="1"/>
          </p:nvPr>
        </p:nvSpPr>
        <p:spPr>
          <a:xfrm>
            <a:off x="1103311" y="1489435"/>
            <a:ext cx="10000117" cy="4807670"/>
          </a:xfrm>
        </p:spPr>
        <p:txBody>
          <a:bodyPr anchor="ctr"/>
          <a:lstStyle/>
          <a:p>
            <a:pPr marL="457200" marR="0">
              <a:spcBef>
                <a:spcPts val="600"/>
              </a:spcBef>
              <a:spcAft>
                <a:spcPts val="600"/>
              </a:spcAft>
            </a:pPr>
            <a:r>
              <a:rPr lang="en-US" i="1" dirty="0">
                <a:effectLst/>
                <a:latin typeface="+mn-lt"/>
                <a:ea typeface="Calibri" panose="020F0502020204030204" pitchFamily="34" charset="0"/>
                <a:cs typeface="Times New Roman" panose="02020603050405020304" pitchFamily="18" charset="0"/>
              </a:rPr>
              <a:t>United States v. Rider</a:t>
            </a:r>
            <a:r>
              <a:rPr lang="en-US" dirty="0">
                <a:effectLst/>
                <a:latin typeface="+mn-lt"/>
                <a:ea typeface="Calibri" panose="020F0502020204030204" pitchFamily="34" charset="0"/>
                <a:cs typeface="Times New Roman" panose="02020603050405020304" pitchFamily="18" charset="0"/>
              </a:rPr>
              <a:t>, 94 F.4th 445 (5th Cir. 2024)</a:t>
            </a:r>
            <a:r>
              <a:rPr lang="en-US" dirty="0"/>
              <a:t>—district court did not abuse its discretion in excluding, under Fed. R. </a:t>
            </a:r>
            <a:r>
              <a:rPr lang="en-US" dirty="0" err="1"/>
              <a:t>Evid</a:t>
            </a:r>
            <a:r>
              <a:rPr lang="en-US" dirty="0"/>
              <a:t>. 403, defense-proffered expert testimony </a:t>
            </a:r>
            <a:r>
              <a:rPr lang="en-US" dirty="0">
                <a:latin typeface="+mn-lt"/>
                <a:cs typeface="Times New Roman" panose="02020603050405020304" pitchFamily="18" charset="0"/>
              </a:rPr>
              <a:t>in prosecution for production of child pornography</a:t>
            </a:r>
            <a:endParaRPr lang="en-US" dirty="0">
              <a:effectLst/>
              <a:latin typeface="+mn-lt"/>
              <a:ea typeface="Calibri" panose="020F0502020204030204" pitchFamily="34" charset="0"/>
              <a:cs typeface="Times New Roman" panose="02020603050405020304" pitchFamily="18" charset="0"/>
            </a:endParaRPr>
          </a:p>
          <a:p>
            <a:pPr marL="457200" marR="0">
              <a:spcBef>
                <a:spcPts val="600"/>
              </a:spcBef>
              <a:spcAft>
                <a:spcPts val="600"/>
              </a:spcAft>
            </a:pPr>
            <a:r>
              <a:rPr lang="en-US" i="1" dirty="0">
                <a:effectLst/>
                <a:latin typeface="+mn-lt"/>
                <a:ea typeface="Calibri" panose="020F0502020204030204" pitchFamily="34" charset="0"/>
                <a:cs typeface="Times New Roman" panose="02020603050405020304" pitchFamily="18" charset="0"/>
              </a:rPr>
              <a:t>United States v. Foreman</a:t>
            </a:r>
            <a:r>
              <a:rPr lang="en-US" dirty="0">
                <a:effectLst/>
                <a:latin typeface="+mn-lt"/>
                <a:ea typeface="Calibri" panose="020F0502020204030204" pitchFamily="34" charset="0"/>
                <a:cs typeface="Times New Roman" panose="02020603050405020304" pitchFamily="18" charset="0"/>
              </a:rPr>
              <a:t>, 84 F.4th 615 (5th Cir. 2023)</a:t>
            </a:r>
            <a:r>
              <a:rPr lang="en-US" dirty="0"/>
              <a:t>—admission of </a:t>
            </a:r>
            <a:r>
              <a:rPr lang="en-US" dirty="0">
                <a:effectLst/>
                <a:latin typeface="+mn-lt"/>
                <a:ea typeface="Calibri" panose="020F0502020204030204" pitchFamily="34" charset="0"/>
                <a:cs typeface="Times New Roman" panose="02020603050405020304" pitchFamily="18" charset="0"/>
              </a:rPr>
              <a:t>investigative report violated the Confrontation Clause and the rule against hearsay</a:t>
            </a:r>
          </a:p>
          <a:p>
            <a:pPr marL="457200" marR="0">
              <a:spcBef>
                <a:spcPts val="600"/>
              </a:spcBef>
              <a:spcAft>
                <a:spcPts val="600"/>
              </a:spcAft>
            </a:pPr>
            <a:r>
              <a:rPr lang="en-US" i="1" dirty="0">
                <a:effectLst/>
                <a:latin typeface="+mn-lt"/>
                <a:ea typeface="Calibri" panose="020F0502020204030204" pitchFamily="34" charset="0"/>
                <a:cs typeface="Times New Roman" panose="02020603050405020304" pitchFamily="18" charset="0"/>
              </a:rPr>
              <a:t>United States v. Kersee</a:t>
            </a:r>
            <a:r>
              <a:rPr lang="en-US" dirty="0">
                <a:effectLst/>
                <a:latin typeface="+mn-lt"/>
                <a:ea typeface="Calibri" panose="020F0502020204030204" pitchFamily="34" charset="0"/>
                <a:cs typeface="Times New Roman" panose="02020603050405020304" pitchFamily="18" charset="0"/>
              </a:rPr>
              <a:t>, 86 F.4th 1095 (5th Cir. 2023)</a:t>
            </a:r>
            <a:r>
              <a:rPr lang="en-US" dirty="0"/>
              <a:t>—finding violation of the qualified due-process </a:t>
            </a:r>
            <a:r>
              <a:rPr lang="en-US" dirty="0">
                <a:effectLst/>
                <a:latin typeface="+mn-lt"/>
                <a:ea typeface="Calibri" panose="020F0502020204030204" pitchFamily="34" charset="0"/>
                <a:cs typeface="Times New Roman" panose="02020603050405020304" pitchFamily="18" charset="0"/>
              </a:rPr>
              <a:t>right to confrontation in a supervised-release revocation hearing because no “good cause” justified disallowing confrontation</a:t>
            </a:r>
          </a:p>
          <a:p>
            <a:pPr marL="457200" marR="0">
              <a:spcBef>
                <a:spcPts val="600"/>
              </a:spcBef>
              <a:spcAft>
                <a:spcPts val="600"/>
              </a:spcAft>
            </a:pPr>
            <a:endParaRPr lang="en-US" dirty="0"/>
          </a:p>
        </p:txBody>
      </p:sp>
    </p:spTree>
    <p:extLst>
      <p:ext uri="{BB962C8B-B14F-4D97-AF65-F5344CB8AC3E}">
        <p14:creationId xmlns:p14="http://schemas.microsoft.com/office/powerpoint/2010/main" val="1823481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0F634-63CF-EE35-5A2A-D5D7AEFFB722}"/>
              </a:ext>
            </a:extLst>
          </p:cNvPr>
          <p:cNvSpPr>
            <a:spLocks noGrp="1"/>
          </p:cNvSpPr>
          <p:nvPr>
            <p:ph type="ctrTitle"/>
          </p:nvPr>
        </p:nvSpPr>
        <p:spPr/>
        <p:txBody>
          <a:bodyPr/>
          <a:lstStyle/>
          <a:p>
            <a:r>
              <a:rPr lang="en-US" dirty="0"/>
              <a:t>Fraud and</a:t>
            </a:r>
            <a:br>
              <a:rPr lang="en-US" dirty="0"/>
            </a:br>
            <a:r>
              <a:rPr lang="en-US" dirty="0"/>
              <a:t>Obstruction</a:t>
            </a:r>
          </a:p>
        </p:txBody>
      </p:sp>
      <p:sp>
        <p:nvSpPr>
          <p:cNvPr id="3" name="Subtitle 2">
            <a:extLst>
              <a:ext uri="{FF2B5EF4-FFF2-40B4-BE49-F238E27FC236}">
                <a16:creationId xmlns:a16="http://schemas.microsoft.com/office/drawing/2014/main" id="{71F0F1D4-27DC-B8B5-6115-EBF399FC0A6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183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C2E6-676A-E4E2-6478-7F0F660D7EF6}"/>
              </a:ext>
            </a:extLst>
          </p:cNvPr>
          <p:cNvSpPr>
            <a:spLocks noGrp="1"/>
          </p:cNvSpPr>
          <p:nvPr>
            <p:ph type="ctrTitle"/>
          </p:nvPr>
        </p:nvSpPr>
        <p:spPr/>
        <p:txBody>
          <a:bodyPr/>
          <a:lstStyle/>
          <a:p>
            <a:r>
              <a:rPr lang="en-US" dirty="0"/>
              <a:t>Second Amendment</a:t>
            </a:r>
          </a:p>
        </p:txBody>
      </p:sp>
      <p:sp>
        <p:nvSpPr>
          <p:cNvPr id="3" name="Subtitle 2">
            <a:extLst>
              <a:ext uri="{FF2B5EF4-FFF2-40B4-BE49-F238E27FC236}">
                <a16:creationId xmlns:a16="http://schemas.microsoft.com/office/drawing/2014/main" id="{05A57214-991A-245B-E96F-464F75D88D2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374665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4E742-FCA3-8478-0F53-BF32E3F6533F}"/>
              </a:ext>
            </a:extLst>
          </p:cNvPr>
          <p:cNvSpPr>
            <a:spLocks noGrp="1"/>
          </p:cNvSpPr>
          <p:nvPr>
            <p:ph type="title"/>
          </p:nvPr>
        </p:nvSpPr>
        <p:spPr>
          <a:xfrm>
            <a:off x="1103312" y="452718"/>
            <a:ext cx="9567830" cy="1014342"/>
          </a:xfrm>
        </p:spPr>
        <p:txBody>
          <a:bodyPr anchor="ctr"/>
          <a:lstStyle/>
          <a:p>
            <a:pPr algn="ctr"/>
            <a:r>
              <a:rPr lang="en-US" sz="3200" b="1" i="1" dirty="0"/>
              <a:t>Fischer v. United States</a:t>
            </a:r>
            <a:r>
              <a:rPr lang="en-US" sz="3200" b="1" dirty="0"/>
              <a:t>, 144 S. Ct. 2176 (2024)</a:t>
            </a:r>
          </a:p>
        </p:txBody>
      </p:sp>
      <p:sp>
        <p:nvSpPr>
          <p:cNvPr id="3" name="Content Placeholder 2">
            <a:extLst>
              <a:ext uri="{FF2B5EF4-FFF2-40B4-BE49-F238E27FC236}">
                <a16:creationId xmlns:a16="http://schemas.microsoft.com/office/drawing/2014/main" id="{C1BFC9FC-26DD-1648-394F-0C22678699DD}"/>
              </a:ext>
            </a:extLst>
          </p:cNvPr>
          <p:cNvSpPr>
            <a:spLocks noGrp="1"/>
          </p:cNvSpPr>
          <p:nvPr>
            <p:ph idx="1"/>
          </p:nvPr>
        </p:nvSpPr>
        <p:spPr>
          <a:xfrm>
            <a:off x="1103312" y="1467060"/>
            <a:ext cx="10040310" cy="4781340"/>
          </a:xfrm>
        </p:spPr>
        <p:txBody>
          <a:bodyPr anchor="ctr">
            <a:normAutofit lnSpcReduction="10000"/>
          </a:bodyPr>
          <a:lstStyle/>
          <a:p>
            <a:pPr marL="0" indent="0">
              <a:lnSpc>
                <a:spcPct val="110000"/>
              </a:lnSpc>
              <a:spcBef>
                <a:spcPts val="600"/>
              </a:spcBef>
              <a:spcAft>
                <a:spcPts val="600"/>
              </a:spcAft>
              <a:buNone/>
            </a:pPr>
            <a:r>
              <a:rPr lang="en-US" sz="2400" b="1" dirty="0">
                <a:solidFill>
                  <a:schemeClr val="accent1"/>
                </a:solidFill>
              </a:rPr>
              <a:t>Background:  </a:t>
            </a:r>
            <a:r>
              <a:rPr lang="en-US" dirty="0"/>
              <a:t>Joseph Fisher was one of the people who invaded the U.S. Capitol on January 6, 2021.  Besides entering the building, he was involved in a physical confrontation with law enforcement.  He was charged under 18 U.S.C. § 1512(c)(2).  </a:t>
            </a:r>
            <a:endParaRPr lang="en-US" b="1" dirty="0">
              <a:solidFill>
                <a:schemeClr val="accent1"/>
              </a:solidFill>
            </a:endParaRPr>
          </a:p>
          <a:p>
            <a:pPr marL="0" marR="96430" indent="0">
              <a:lnSpc>
                <a:spcPct val="110000"/>
              </a:lnSpc>
              <a:spcBef>
                <a:spcPts val="1200"/>
              </a:spcBef>
              <a:spcAft>
                <a:spcPts val="600"/>
              </a:spcAft>
              <a:buNone/>
            </a:pPr>
            <a:r>
              <a:rPr lang="en-US" sz="2400" b="1" dirty="0">
                <a:solidFill>
                  <a:schemeClr val="accent1"/>
                </a:solidFill>
              </a:rPr>
              <a:t>18 U.S.C. § 1512(c) </a:t>
            </a:r>
          </a:p>
          <a:p>
            <a:pPr marL="0" marR="80830" indent="0">
              <a:lnSpc>
                <a:spcPct val="110000"/>
              </a:lnSpc>
              <a:spcBef>
                <a:spcPts val="600"/>
              </a:spcBef>
              <a:spcAft>
                <a:spcPts val="600"/>
              </a:spcAft>
              <a:buNone/>
            </a:pPr>
            <a:r>
              <a:rPr lang="en-US" dirty="0">
                <a:solidFill>
                  <a:srgbClr val="FFFFFF"/>
                </a:solidFill>
                <a:latin typeface="+mn-lt"/>
              </a:rPr>
              <a:t>Whoever </a:t>
            </a:r>
            <a:r>
              <a:rPr lang="en-US" b="1" dirty="0">
                <a:solidFill>
                  <a:schemeClr val="accent1"/>
                </a:solidFill>
                <a:latin typeface="+mn-lt"/>
              </a:rPr>
              <a:t>corruptly</a:t>
            </a:r>
            <a:r>
              <a:rPr lang="en-US" dirty="0">
                <a:solidFill>
                  <a:srgbClr val="FFFFFF"/>
                </a:solidFill>
                <a:latin typeface="+mn-lt"/>
              </a:rPr>
              <a:t>—</a:t>
            </a:r>
          </a:p>
          <a:p>
            <a:pPr marL="457200" marR="5030" lvl="1" indent="0">
              <a:lnSpc>
                <a:spcPct val="110000"/>
              </a:lnSpc>
              <a:spcBef>
                <a:spcPts val="600"/>
              </a:spcBef>
              <a:spcAft>
                <a:spcPts val="600"/>
              </a:spcAft>
              <a:buNone/>
            </a:pPr>
            <a:r>
              <a:rPr lang="en-US" sz="2000" dirty="0">
                <a:solidFill>
                  <a:srgbClr val="FFFFFF"/>
                </a:solidFill>
                <a:latin typeface="+mn-lt"/>
              </a:rPr>
              <a:t>(1) alters, destroys, mutilates, or conceals a record, document, or other object, or attempts to do so, with the intent to impair the object’s integrity or availability for use in an official proceeding; or</a:t>
            </a:r>
          </a:p>
          <a:p>
            <a:pPr marL="457200" marR="5360" lvl="1" indent="0">
              <a:lnSpc>
                <a:spcPct val="110000"/>
              </a:lnSpc>
              <a:spcBef>
                <a:spcPts val="600"/>
              </a:spcBef>
              <a:spcAft>
                <a:spcPts val="600"/>
              </a:spcAft>
              <a:buNone/>
            </a:pPr>
            <a:r>
              <a:rPr lang="en-US" sz="2000" dirty="0">
                <a:solidFill>
                  <a:srgbClr val="FFFFFF"/>
                </a:solidFill>
                <a:latin typeface="+mn-lt"/>
              </a:rPr>
              <a:t>(2</a:t>
            </a:r>
            <a:r>
              <a:rPr lang="en-US" sz="2000" dirty="0">
                <a:latin typeface="+mn-lt"/>
              </a:rPr>
              <a:t>)</a:t>
            </a:r>
            <a:r>
              <a:rPr lang="en-US" sz="2000" dirty="0">
                <a:solidFill>
                  <a:schemeClr val="accent1"/>
                </a:solidFill>
                <a:latin typeface="+mn-lt"/>
              </a:rPr>
              <a:t> </a:t>
            </a:r>
            <a:r>
              <a:rPr lang="en-US" sz="2000" b="1" dirty="0">
                <a:solidFill>
                  <a:schemeClr val="accent1"/>
                </a:solidFill>
                <a:latin typeface="+mn-lt"/>
              </a:rPr>
              <a:t>otherwise obstructs, influences, or impedes any official proceeding</a:t>
            </a:r>
            <a:r>
              <a:rPr lang="en-US" sz="2000" dirty="0">
                <a:solidFill>
                  <a:srgbClr val="FFFFFF"/>
                </a:solidFill>
                <a:latin typeface="+mn-lt"/>
              </a:rPr>
              <a:t>, or attempts to do so,</a:t>
            </a:r>
          </a:p>
          <a:p>
            <a:pPr marL="0" marR="7910" indent="0">
              <a:lnSpc>
                <a:spcPct val="110000"/>
              </a:lnSpc>
              <a:spcBef>
                <a:spcPts val="600"/>
              </a:spcBef>
              <a:spcAft>
                <a:spcPts val="600"/>
              </a:spcAft>
              <a:buNone/>
            </a:pPr>
            <a:r>
              <a:rPr lang="en-US" dirty="0">
                <a:solidFill>
                  <a:srgbClr val="FFFFFF"/>
                </a:solidFill>
                <a:latin typeface="+mn-lt"/>
              </a:rPr>
              <a:t>shall be fined under this title or imprisoned not more than 20 years, or both.</a:t>
            </a:r>
            <a:endParaRPr lang="en-US" dirty="0">
              <a:latin typeface="+mn-lt"/>
            </a:endParaRPr>
          </a:p>
        </p:txBody>
      </p:sp>
    </p:spTree>
    <p:extLst>
      <p:ext uri="{BB962C8B-B14F-4D97-AF65-F5344CB8AC3E}">
        <p14:creationId xmlns:p14="http://schemas.microsoft.com/office/powerpoint/2010/main" val="1450482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4E742-FCA3-8478-0F53-BF32E3F6533F}"/>
              </a:ext>
            </a:extLst>
          </p:cNvPr>
          <p:cNvSpPr>
            <a:spLocks noGrp="1"/>
          </p:cNvSpPr>
          <p:nvPr>
            <p:ph type="title"/>
          </p:nvPr>
        </p:nvSpPr>
        <p:spPr>
          <a:xfrm>
            <a:off x="646111" y="452718"/>
            <a:ext cx="10025238" cy="1046144"/>
          </a:xfrm>
        </p:spPr>
        <p:txBody>
          <a:bodyPr anchor="ctr"/>
          <a:lstStyle/>
          <a:p>
            <a:pPr algn="ctr"/>
            <a:r>
              <a:rPr lang="en-US" sz="3200" b="1" i="1" dirty="0"/>
              <a:t>Fischer v. United States</a:t>
            </a:r>
            <a:r>
              <a:rPr lang="en-US" sz="3200" b="1" dirty="0"/>
              <a:t>, 144 S. Ct. 2176 (2024)</a:t>
            </a:r>
          </a:p>
        </p:txBody>
      </p:sp>
      <p:sp>
        <p:nvSpPr>
          <p:cNvPr id="3" name="Content Placeholder 2">
            <a:extLst>
              <a:ext uri="{FF2B5EF4-FFF2-40B4-BE49-F238E27FC236}">
                <a16:creationId xmlns:a16="http://schemas.microsoft.com/office/drawing/2014/main" id="{C1BFC9FC-26DD-1648-394F-0C22678699DD}"/>
              </a:ext>
            </a:extLst>
          </p:cNvPr>
          <p:cNvSpPr>
            <a:spLocks noGrp="1"/>
          </p:cNvSpPr>
          <p:nvPr>
            <p:ph idx="1"/>
          </p:nvPr>
        </p:nvSpPr>
        <p:spPr>
          <a:xfrm>
            <a:off x="1065229" y="1498862"/>
            <a:ext cx="10199802" cy="4749538"/>
          </a:xfrm>
        </p:spPr>
        <p:txBody>
          <a:bodyPr anchor="ctr">
            <a:normAutofit/>
          </a:bodyPr>
          <a:lstStyle/>
          <a:p>
            <a:pPr marL="0" indent="0">
              <a:spcBef>
                <a:spcPts val="600"/>
              </a:spcBef>
              <a:spcAft>
                <a:spcPts val="600"/>
              </a:spcAft>
              <a:buNone/>
            </a:pPr>
            <a:r>
              <a:rPr lang="en-US" sz="2400" b="1" dirty="0">
                <a:solidFill>
                  <a:schemeClr val="accent1"/>
                </a:solidFill>
              </a:rPr>
              <a:t>Question Presented: </a:t>
            </a:r>
          </a:p>
          <a:p>
            <a:pPr marL="0" indent="0">
              <a:spcBef>
                <a:spcPts val="600"/>
              </a:spcBef>
              <a:spcAft>
                <a:spcPts val="600"/>
              </a:spcAft>
              <a:buNone/>
            </a:pPr>
            <a:r>
              <a:rPr lang="en-US" sz="2400" b="1" dirty="0">
                <a:solidFill>
                  <a:schemeClr val="accent1"/>
                </a:solidFill>
                <a:latin typeface="+mn-lt"/>
              </a:rPr>
              <a:t>	</a:t>
            </a:r>
            <a:r>
              <a:rPr lang="en-US" dirty="0">
                <a:latin typeface="+mn-lt"/>
              </a:rPr>
              <a:t>Whether 18 U.S.C. § 1512(c)(2), which prohibits corruptly obstructing an 	official proceeding, is limited to acts that impair the integrity of evidence for 	use in that proceeding.</a:t>
            </a:r>
          </a:p>
          <a:p>
            <a:pPr marL="0" indent="0">
              <a:spcBef>
                <a:spcPts val="600"/>
              </a:spcBef>
              <a:spcAft>
                <a:spcPts val="600"/>
              </a:spcAft>
              <a:buNone/>
            </a:pPr>
            <a:endParaRPr lang="en-US" dirty="0">
              <a:latin typeface="+mn-lt"/>
            </a:endParaRPr>
          </a:p>
          <a:p>
            <a:pPr marL="0" indent="0">
              <a:spcBef>
                <a:spcPts val="600"/>
              </a:spcBef>
              <a:spcAft>
                <a:spcPts val="600"/>
              </a:spcAft>
              <a:buNone/>
            </a:pPr>
            <a:endParaRPr lang="en-US" dirty="0">
              <a:latin typeface="+mn-lt"/>
            </a:endParaRPr>
          </a:p>
          <a:p>
            <a:pPr marL="0" indent="0">
              <a:spcBef>
                <a:spcPts val="600"/>
              </a:spcBef>
              <a:spcAft>
                <a:spcPts val="600"/>
              </a:spcAft>
              <a:buNone/>
            </a:pPr>
            <a:endParaRPr lang="en-US" dirty="0">
              <a:latin typeface="+mn-lt"/>
            </a:endParaRPr>
          </a:p>
          <a:p>
            <a:pPr marL="0" indent="0">
              <a:spcBef>
                <a:spcPts val="600"/>
              </a:spcBef>
              <a:spcAft>
                <a:spcPts val="600"/>
              </a:spcAft>
              <a:buNone/>
            </a:pPr>
            <a:endParaRPr lang="en-US" dirty="0">
              <a:latin typeface="+mn-lt"/>
            </a:endParaRPr>
          </a:p>
        </p:txBody>
      </p:sp>
    </p:spTree>
    <p:extLst>
      <p:ext uri="{BB962C8B-B14F-4D97-AF65-F5344CB8AC3E}">
        <p14:creationId xmlns:p14="http://schemas.microsoft.com/office/powerpoint/2010/main" val="23181785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4E742-FCA3-8478-0F53-BF32E3F6533F}"/>
              </a:ext>
            </a:extLst>
          </p:cNvPr>
          <p:cNvSpPr>
            <a:spLocks noGrp="1"/>
          </p:cNvSpPr>
          <p:nvPr>
            <p:ph type="title"/>
          </p:nvPr>
        </p:nvSpPr>
        <p:spPr>
          <a:xfrm>
            <a:off x="646111" y="452718"/>
            <a:ext cx="10015190" cy="1024390"/>
          </a:xfrm>
        </p:spPr>
        <p:txBody>
          <a:bodyPr anchor="ctr"/>
          <a:lstStyle/>
          <a:p>
            <a:pPr algn="ctr"/>
            <a:r>
              <a:rPr lang="en-US" sz="3200" b="1" i="1" dirty="0"/>
              <a:t>Fischer v. United States</a:t>
            </a:r>
            <a:r>
              <a:rPr lang="en-US" sz="3200" b="1" dirty="0"/>
              <a:t>, 144 S. Ct. 2176 (2024)</a:t>
            </a:r>
          </a:p>
        </p:txBody>
      </p:sp>
      <p:sp>
        <p:nvSpPr>
          <p:cNvPr id="3" name="Content Placeholder 2">
            <a:extLst>
              <a:ext uri="{FF2B5EF4-FFF2-40B4-BE49-F238E27FC236}">
                <a16:creationId xmlns:a16="http://schemas.microsoft.com/office/drawing/2014/main" id="{C1BFC9FC-26DD-1648-394F-0C22678699DD}"/>
              </a:ext>
            </a:extLst>
          </p:cNvPr>
          <p:cNvSpPr>
            <a:spLocks noGrp="1"/>
          </p:cNvSpPr>
          <p:nvPr>
            <p:ph idx="1"/>
          </p:nvPr>
        </p:nvSpPr>
        <p:spPr>
          <a:xfrm>
            <a:off x="1103312" y="1477108"/>
            <a:ext cx="10015190" cy="4771291"/>
          </a:xfrm>
        </p:spPr>
        <p:txBody>
          <a:bodyPr anchor="ctr"/>
          <a:lstStyle/>
          <a:p>
            <a:pPr marL="0" indent="0">
              <a:spcBef>
                <a:spcPts val="600"/>
              </a:spcBef>
              <a:spcAft>
                <a:spcPts val="600"/>
              </a:spcAft>
              <a:buNone/>
            </a:pPr>
            <a:r>
              <a:rPr lang="en-US" sz="2400" b="1" dirty="0">
                <a:solidFill>
                  <a:schemeClr val="accent1"/>
                </a:solidFill>
              </a:rPr>
              <a:t>Decision: YES </a:t>
            </a:r>
            <a:r>
              <a:rPr lang="en-US" sz="2400" dirty="0"/>
              <a:t>(6-3, per CHIEF JUSTICE ROBERTS)</a:t>
            </a:r>
          </a:p>
          <a:p>
            <a:pPr marL="461963" indent="-452438">
              <a:spcBef>
                <a:spcPts val="600"/>
              </a:spcBef>
              <a:spcAft>
                <a:spcPts val="600"/>
              </a:spcAft>
            </a:pPr>
            <a:r>
              <a:rPr lang="en-US" dirty="0">
                <a:latin typeface="+mn-lt"/>
              </a:rPr>
              <a:t>Section 1512(c)(2) applies only when a defendant impairs (or attempts to impair) the integrity or availability for use in an official proceeding of records, documents, objects, or “other things used in the proceeding.” The scope of the obstruction prohibition following the word “otherwise” in § 1512(c)(2) is limited by the list of criminal violations in subsection (c)(1).</a:t>
            </a:r>
          </a:p>
          <a:p>
            <a:pPr marL="461963" indent="-452438">
              <a:spcBef>
                <a:spcPts val="600"/>
              </a:spcBef>
              <a:spcAft>
                <a:spcPts val="600"/>
              </a:spcAft>
            </a:pPr>
            <a:r>
              <a:rPr lang="en-US" dirty="0">
                <a:latin typeface="+mn-lt"/>
              </a:rPr>
              <a:t>JUSTICE BARRETT</a:t>
            </a:r>
            <a:r>
              <a:rPr lang="en-US" i="1" dirty="0">
                <a:latin typeface="+mn-lt"/>
              </a:rPr>
              <a:t> </a:t>
            </a:r>
            <a:r>
              <a:rPr lang="en-US" dirty="0">
                <a:latin typeface="+mn-lt"/>
              </a:rPr>
              <a:t>dissented, joined by JUSTICES SOTOMAYOR and KAGAN</a:t>
            </a:r>
          </a:p>
          <a:p>
            <a:pPr marL="914400" indent="-452438">
              <a:spcBef>
                <a:spcPts val="600"/>
              </a:spcBef>
              <a:spcAft>
                <a:spcPts val="600"/>
              </a:spcAft>
            </a:pPr>
            <a:endParaRPr lang="en-US" dirty="0">
              <a:latin typeface="+mn-lt"/>
            </a:endParaRPr>
          </a:p>
          <a:p>
            <a:pPr marL="0" indent="0">
              <a:spcBef>
                <a:spcPts val="600"/>
              </a:spcBef>
              <a:spcAft>
                <a:spcPts val="600"/>
              </a:spcAft>
              <a:buNone/>
            </a:pPr>
            <a:r>
              <a:rPr lang="en-US" b="1" dirty="0">
                <a:solidFill>
                  <a:schemeClr val="accent1"/>
                </a:solidFill>
                <a:latin typeface="+mn-lt"/>
              </a:rPr>
              <a:t>Note:</a:t>
            </a:r>
            <a:r>
              <a:rPr lang="en-US" dirty="0">
                <a:latin typeface="+mn-lt"/>
              </a:rPr>
              <a:t>	The Fifth Circuit has already relied on </a:t>
            </a:r>
            <a:r>
              <a:rPr lang="en-US" i="1" dirty="0">
                <a:latin typeface="+mn-lt"/>
              </a:rPr>
              <a:t>Fischer</a:t>
            </a:r>
            <a:r>
              <a:rPr lang="en-US" dirty="0">
                <a:latin typeface="+mn-lt"/>
              </a:rPr>
              <a:t> to reverse a § 1512(c)(2) 			conviction.  </a:t>
            </a:r>
            <a:r>
              <a:rPr lang="en-US" i="1" dirty="0">
                <a:latin typeface="+mn-lt"/>
              </a:rPr>
              <a:t>See United States v. DeBruhl-Daniels</a:t>
            </a:r>
            <a:r>
              <a:rPr lang="en-US" dirty="0">
                <a:latin typeface="+mn-lt"/>
              </a:rPr>
              <a:t>, ____ F.4th ____, 2024 WL 		4471417 (5th Cir. Oct. 11, 2024).</a:t>
            </a:r>
          </a:p>
        </p:txBody>
      </p:sp>
    </p:spTree>
    <p:extLst>
      <p:ext uri="{BB962C8B-B14F-4D97-AF65-F5344CB8AC3E}">
        <p14:creationId xmlns:p14="http://schemas.microsoft.com/office/powerpoint/2010/main" val="13850348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BAAB-9C4F-AE1C-43A1-CA838F4F9AFF}"/>
              </a:ext>
            </a:extLst>
          </p:cNvPr>
          <p:cNvSpPr>
            <a:spLocks noGrp="1"/>
          </p:cNvSpPr>
          <p:nvPr>
            <p:ph type="title"/>
          </p:nvPr>
        </p:nvSpPr>
        <p:spPr>
          <a:xfrm>
            <a:off x="646111" y="452718"/>
            <a:ext cx="10015190" cy="1044486"/>
          </a:xfrm>
        </p:spPr>
        <p:txBody>
          <a:bodyPr anchor="ctr"/>
          <a:lstStyle/>
          <a:p>
            <a:pPr algn="ctr"/>
            <a:r>
              <a:rPr lang="en-US" sz="3200" b="1" i="1" dirty="0"/>
              <a:t>Snyder v. United States</a:t>
            </a:r>
            <a:r>
              <a:rPr lang="en-US" sz="3200" b="1" dirty="0"/>
              <a:t>, 144 S. Ct. 1947 (2024)</a:t>
            </a:r>
          </a:p>
        </p:txBody>
      </p:sp>
      <p:sp>
        <p:nvSpPr>
          <p:cNvPr id="3" name="Content Placeholder 2">
            <a:extLst>
              <a:ext uri="{FF2B5EF4-FFF2-40B4-BE49-F238E27FC236}">
                <a16:creationId xmlns:a16="http://schemas.microsoft.com/office/drawing/2014/main" id="{3C716D41-E41A-A784-B0C6-BEACFC8EC98A}"/>
              </a:ext>
            </a:extLst>
          </p:cNvPr>
          <p:cNvSpPr>
            <a:spLocks noGrp="1"/>
          </p:cNvSpPr>
          <p:nvPr>
            <p:ph idx="1"/>
          </p:nvPr>
        </p:nvSpPr>
        <p:spPr>
          <a:xfrm>
            <a:off x="1103312" y="1597688"/>
            <a:ext cx="10015190" cy="4650711"/>
          </a:xfrm>
        </p:spPr>
        <p:txBody>
          <a:bodyPr anchor="ctr">
            <a:normAutofit/>
          </a:bodyPr>
          <a:lstStyle/>
          <a:p>
            <a:pPr marL="0" indent="0">
              <a:spcBef>
                <a:spcPts val="600"/>
              </a:spcBef>
              <a:spcAft>
                <a:spcPts val="600"/>
              </a:spcAft>
              <a:buNone/>
            </a:pPr>
            <a:r>
              <a:rPr lang="en-US" sz="2400" b="1" dirty="0">
                <a:solidFill>
                  <a:schemeClr val="accent1"/>
                </a:solidFill>
              </a:rPr>
              <a:t>Background:  </a:t>
            </a:r>
          </a:p>
          <a:p>
            <a:pPr marL="0" indent="0">
              <a:spcBef>
                <a:spcPts val="600"/>
              </a:spcBef>
              <a:spcAft>
                <a:spcPts val="600"/>
              </a:spcAft>
              <a:buNone/>
            </a:pPr>
            <a:r>
              <a:rPr lang="en-US" sz="2400" b="1" dirty="0">
                <a:solidFill>
                  <a:schemeClr val="accent1"/>
                </a:solidFill>
              </a:rPr>
              <a:t>	</a:t>
            </a:r>
            <a:r>
              <a:rPr lang="en-US" dirty="0"/>
              <a:t>James Snyder, while the mayor of Portage, Indiana, accepted a $13,000 	check from Peterbilt, allegedly as a gratuity for awarding a contract for 	trash trucks to Peterbilt.  He was prosecuted under 18 U.S.C. § 666(a)(1)(B) 	for accepting an illegal gratuity.</a:t>
            </a:r>
            <a:endParaRPr lang="en-US" b="1" dirty="0">
              <a:solidFill>
                <a:schemeClr val="accent1"/>
              </a:solidFill>
            </a:endParaRPr>
          </a:p>
          <a:p>
            <a:pPr marL="0" indent="0">
              <a:spcBef>
                <a:spcPts val="1200"/>
              </a:spcBef>
              <a:spcAft>
                <a:spcPts val="1200"/>
              </a:spcAft>
              <a:buNone/>
            </a:pPr>
            <a:endParaRPr lang="en-US" sz="2400" b="1" dirty="0">
              <a:solidFill>
                <a:schemeClr val="accent1"/>
              </a:solidFill>
            </a:endParaRPr>
          </a:p>
          <a:p>
            <a:pPr marL="0" indent="0">
              <a:spcBef>
                <a:spcPts val="1200"/>
              </a:spcBef>
              <a:spcAft>
                <a:spcPts val="1200"/>
              </a:spcAft>
              <a:buNone/>
            </a:pPr>
            <a:endParaRPr lang="en-US" sz="2400" b="1" dirty="0">
              <a:solidFill>
                <a:schemeClr val="accent1"/>
              </a:solidFill>
            </a:endParaRPr>
          </a:p>
          <a:p>
            <a:pPr marL="0" indent="0">
              <a:spcBef>
                <a:spcPts val="1200"/>
              </a:spcBef>
              <a:spcAft>
                <a:spcPts val="1200"/>
              </a:spcAft>
              <a:buNone/>
            </a:pPr>
            <a:endParaRPr lang="en-US" sz="2400" b="1" dirty="0">
              <a:solidFill>
                <a:schemeClr val="accent1"/>
              </a:solidFill>
            </a:endParaRPr>
          </a:p>
        </p:txBody>
      </p:sp>
    </p:spTree>
    <p:extLst>
      <p:ext uri="{BB962C8B-B14F-4D97-AF65-F5344CB8AC3E}">
        <p14:creationId xmlns:p14="http://schemas.microsoft.com/office/powerpoint/2010/main" val="3339970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BAAB-9C4F-AE1C-43A1-CA838F4F9AFF}"/>
              </a:ext>
            </a:extLst>
          </p:cNvPr>
          <p:cNvSpPr>
            <a:spLocks noGrp="1"/>
          </p:cNvSpPr>
          <p:nvPr>
            <p:ph type="title"/>
          </p:nvPr>
        </p:nvSpPr>
        <p:spPr>
          <a:xfrm>
            <a:off x="646111" y="452718"/>
            <a:ext cx="10045334" cy="1024390"/>
          </a:xfrm>
        </p:spPr>
        <p:txBody>
          <a:bodyPr anchor="ctr"/>
          <a:lstStyle/>
          <a:p>
            <a:pPr algn="ctr"/>
            <a:r>
              <a:rPr lang="en-US" sz="3200" b="1" i="1" dirty="0"/>
              <a:t>Snyder v. United States</a:t>
            </a:r>
            <a:r>
              <a:rPr lang="en-US" sz="3200" b="1" dirty="0"/>
              <a:t>, 144 S. Ct. 1947 (2024)</a:t>
            </a:r>
          </a:p>
        </p:txBody>
      </p:sp>
      <p:sp>
        <p:nvSpPr>
          <p:cNvPr id="3" name="Content Placeholder 2">
            <a:extLst>
              <a:ext uri="{FF2B5EF4-FFF2-40B4-BE49-F238E27FC236}">
                <a16:creationId xmlns:a16="http://schemas.microsoft.com/office/drawing/2014/main" id="{3C716D41-E41A-A784-B0C6-BEACFC8EC98A}"/>
              </a:ext>
            </a:extLst>
          </p:cNvPr>
          <p:cNvSpPr>
            <a:spLocks noGrp="1"/>
          </p:cNvSpPr>
          <p:nvPr>
            <p:ph idx="1"/>
          </p:nvPr>
        </p:nvSpPr>
        <p:spPr>
          <a:xfrm>
            <a:off x="1103312" y="1597688"/>
            <a:ext cx="10045334" cy="4650711"/>
          </a:xfrm>
        </p:spPr>
        <p:txBody>
          <a:bodyPr>
            <a:noAutofit/>
          </a:bodyPr>
          <a:lstStyle/>
          <a:p>
            <a:pPr marL="0" indent="0">
              <a:spcBef>
                <a:spcPts val="1200"/>
              </a:spcBef>
              <a:spcAft>
                <a:spcPts val="1200"/>
              </a:spcAft>
              <a:buNone/>
            </a:pPr>
            <a:r>
              <a:rPr lang="en-US" sz="2400" b="1" dirty="0">
                <a:solidFill>
                  <a:schemeClr val="accent1"/>
                </a:solidFill>
                <a:latin typeface="+mn-lt"/>
              </a:rPr>
              <a:t>18 U.S.C. 666(a)(1)(B)</a:t>
            </a:r>
          </a:p>
          <a:p>
            <a:pPr marL="0" indent="0">
              <a:buNone/>
            </a:pPr>
            <a:r>
              <a:rPr lang="en-US" dirty="0">
                <a:latin typeface="+mn-lt"/>
              </a:rPr>
              <a:t>(a) Whoever, if the circumstances described in section (b) of this section exists—</a:t>
            </a:r>
          </a:p>
          <a:p>
            <a:pPr marL="0" indent="0">
              <a:buNone/>
            </a:pPr>
            <a:r>
              <a:rPr lang="en-US" dirty="0">
                <a:latin typeface="+mn-lt"/>
              </a:rPr>
              <a:t>	(1) Being an agent of an organization, or of a State, local, or 			Indian tribal government, or any agency thereof– * * *</a:t>
            </a:r>
          </a:p>
          <a:p>
            <a:pPr marL="914400" indent="0">
              <a:buNone/>
            </a:pPr>
            <a:r>
              <a:rPr lang="en-US" dirty="0">
                <a:latin typeface="+mn-lt"/>
              </a:rPr>
              <a:t>(B) </a:t>
            </a:r>
            <a:r>
              <a:rPr lang="en-US" b="1" dirty="0">
                <a:solidFill>
                  <a:schemeClr val="accent1"/>
                </a:solidFill>
                <a:latin typeface="+mn-lt"/>
              </a:rPr>
              <a:t>corruptly</a:t>
            </a:r>
            <a:r>
              <a:rPr lang="en-US" dirty="0">
                <a:latin typeface="+mn-lt"/>
              </a:rPr>
              <a:t> solicits or demands for the benefit of any person, or </a:t>
            </a:r>
            <a:r>
              <a:rPr lang="en-US" b="1" dirty="0">
                <a:solidFill>
                  <a:schemeClr val="accent1"/>
                </a:solidFill>
                <a:latin typeface="+mn-lt"/>
              </a:rPr>
              <a:t>accepts or agrees to accept</a:t>
            </a:r>
            <a:r>
              <a:rPr lang="en-US" dirty="0">
                <a:latin typeface="+mn-lt"/>
              </a:rPr>
              <a:t>, any thing of value from any person, </a:t>
            </a:r>
            <a:r>
              <a:rPr lang="en-US" b="1" dirty="0">
                <a:solidFill>
                  <a:schemeClr val="accent1"/>
                </a:solidFill>
                <a:latin typeface="+mn-lt"/>
              </a:rPr>
              <a:t>intending to be</a:t>
            </a:r>
            <a:r>
              <a:rPr lang="en-US" dirty="0">
                <a:solidFill>
                  <a:srgbClr val="FF0000"/>
                </a:solidFill>
                <a:latin typeface="+mn-lt"/>
              </a:rPr>
              <a:t> </a:t>
            </a:r>
            <a:r>
              <a:rPr lang="en-US" dirty="0">
                <a:latin typeface="+mn-lt"/>
              </a:rPr>
              <a:t>influenced or </a:t>
            </a:r>
            <a:r>
              <a:rPr lang="en-US" b="1" dirty="0">
                <a:solidFill>
                  <a:schemeClr val="accent1"/>
                </a:solidFill>
                <a:latin typeface="+mn-lt"/>
              </a:rPr>
              <a:t>rewarded</a:t>
            </a:r>
            <a:r>
              <a:rPr lang="en-US" dirty="0">
                <a:latin typeface="+mn-lt"/>
              </a:rPr>
              <a:t> in connect with any business, transaction, or series of transactions of such organization, government, or agency involving any thing of value of $5,000 or more</a:t>
            </a:r>
          </a:p>
          <a:p>
            <a:pPr marL="0" indent="0">
              <a:buNone/>
            </a:pPr>
            <a:r>
              <a:rPr lang="en-US" dirty="0">
                <a:latin typeface="+mn-lt"/>
              </a:rPr>
              <a:t>* * *</a:t>
            </a:r>
          </a:p>
          <a:p>
            <a:pPr marL="0" indent="0">
              <a:buNone/>
            </a:pPr>
            <a:r>
              <a:rPr lang="en-US" dirty="0">
                <a:latin typeface="+mn-lt"/>
              </a:rPr>
              <a:t>Shall be fined under this title, imprisoned not more than 10 years, or both.</a:t>
            </a:r>
          </a:p>
        </p:txBody>
      </p:sp>
    </p:spTree>
    <p:extLst>
      <p:ext uri="{BB962C8B-B14F-4D97-AF65-F5344CB8AC3E}">
        <p14:creationId xmlns:p14="http://schemas.microsoft.com/office/powerpoint/2010/main" val="1130521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BAAB-9C4F-AE1C-43A1-CA838F4F9AFF}"/>
              </a:ext>
            </a:extLst>
          </p:cNvPr>
          <p:cNvSpPr>
            <a:spLocks noGrp="1"/>
          </p:cNvSpPr>
          <p:nvPr>
            <p:ph type="title"/>
          </p:nvPr>
        </p:nvSpPr>
        <p:spPr>
          <a:xfrm>
            <a:off x="646111" y="452718"/>
            <a:ext cx="10045334" cy="1024390"/>
          </a:xfrm>
        </p:spPr>
        <p:txBody>
          <a:bodyPr anchor="ctr"/>
          <a:lstStyle/>
          <a:p>
            <a:pPr algn="ctr"/>
            <a:r>
              <a:rPr lang="en-US" sz="3200" b="1" i="1" dirty="0"/>
              <a:t>Snyder v. United States</a:t>
            </a:r>
            <a:r>
              <a:rPr lang="en-US" sz="3200" b="1" dirty="0"/>
              <a:t>, 144 S. Ct. 1947 (2024)</a:t>
            </a:r>
          </a:p>
        </p:txBody>
      </p:sp>
      <p:sp>
        <p:nvSpPr>
          <p:cNvPr id="3" name="Content Placeholder 2">
            <a:extLst>
              <a:ext uri="{FF2B5EF4-FFF2-40B4-BE49-F238E27FC236}">
                <a16:creationId xmlns:a16="http://schemas.microsoft.com/office/drawing/2014/main" id="{3C716D41-E41A-A784-B0C6-BEACFC8EC98A}"/>
              </a:ext>
            </a:extLst>
          </p:cNvPr>
          <p:cNvSpPr>
            <a:spLocks noGrp="1"/>
          </p:cNvSpPr>
          <p:nvPr>
            <p:ph idx="1"/>
          </p:nvPr>
        </p:nvSpPr>
        <p:spPr>
          <a:xfrm>
            <a:off x="1103312" y="1597688"/>
            <a:ext cx="10045334" cy="4650711"/>
          </a:xfrm>
        </p:spPr>
        <p:txBody>
          <a:bodyPr anchor="ctr">
            <a:noAutofit/>
          </a:bodyPr>
          <a:lstStyle/>
          <a:p>
            <a:pPr marL="0" indent="0">
              <a:spcBef>
                <a:spcPts val="600"/>
              </a:spcBef>
              <a:spcAft>
                <a:spcPts val="600"/>
              </a:spcAft>
              <a:buNone/>
            </a:pPr>
            <a:r>
              <a:rPr lang="en-US" sz="2400" b="1" dirty="0">
                <a:solidFill>
                  <a:schemeClr val="accent1"/>
                </a:solidFill>
                <a:latin typeface="+mn-lt"/>
              </a:rPr>
              <a:t>Question Presented:  </a:t>
            </a:r>
          </a:p>
          <a:p>
            <a:pPr marL="461963" indent="0">
              <a:spcBef>
                <a:spcPts val="600"/>
              </a:spcBef>
              <a:spcAft>
                <a:spcPts val="600"/>
              </a:spcAft>
              <a:buNone/>
            </a:pPr>
            <a:r>
              <a:rPr lang="en-US" dirty="0">
                <a:latin typeface="+mn-lt"/>
              </a:rPr>
              <a:t>Does 18 U.S.C. § 666(a)(1)(B) apply to gratuities as well as bribes?</a:t>
            </a:r>
          </a:p>
          <a:p>
            <a:pPr marL="461963" indent="0">
              <a:spcBef>
                <a:spcPts val="600"/>
              </a:spcBef>
              <a:spcAft>
                <a:spcPts val="600"/>
              </a:spcAft>
              <a:buNone/>
            </a:pPr>
            <a:endParaRPr lang="en-US" dirty="0">
              <a:latin typeface="+mn-lt"/>
            </a:endParaRPr>
          </a:p>
          <a:p>
            <a:pPr marL="461963" indent="0">
              <a:spcBef>
                <a:spcPts val="600"/>
              </a:spcBef>
              <a:spcAft>
                <a:spcPts val="600"/>
              </a:spcAft>
              <a:buNone/>
            </a:pPr>
            <a:endParaRPr lang="en-US" dirty="0">
              <a:latin typeface="+mn-lt"/>
            </a:endParaRPr>
          </a:p>
          <a:p>
            <a:pPr marL="461963" indent="0">
              <a:spcBef>
                <a:spcPts val="600"/>
              </a:spcBef>
              <a:spcAft>
                <a:spcPts val="600"/>
              </a:spcAft>
              <a:buNone/>
            </a:pPr>
            <a:endParaRPr lang="en-US" dirty="0">
              <a:latin typeface="+mn-lt"/>
            </a:endParaRPr>
          </a:p>
          <a:p>
            <a:pPr marL="461963" indent="0">
              <a:spcBef>
                <a:spcPts val="600"/>
              </a:spcBef>
              <a:spcAft>
                <a:spcPts val="600"/>
              </a:spcAft>
              <a:buNone/>
            </a:pPr>
            <a:endParaRPr lang="en-US" dirty="0">
              <a:latin typeface="+mn-lt"/>
            </a:endParaRPr>
          </a:p>
          <a:p>
            <a:pPr marL="461963" indent="0">
              <a:spcBef>
                <a:spcPts val="600"/>
              </a:spcBef>
              <a:spcAft>
                <a:spcPts val="600"/>
              </a:spcAft>
              <a:buNone/>
            </a:pPr>
            <a:endParaRPr lang="en-US" dirty="0">
              <a:latin typeface="+mn-lt"/>
            </a:endParaRPr>
          </a:p>
        </p:txBody>
      </p:sp>
    </p:spTree>
    <p:extLst>
      <p:ext uri="{BB962C8B-B14F-4D97-AF65-F5344CB8AC3E}">
        <p14:creationId xmlns:p14="http://schemas.microsoft.com/office/powerpoint/2010/main" val="23619442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BAAB-9C4F-AE1C-43A1-CA838F4F9AFF}"/>
              </a:ext>
            </a:extLst>
          </p:cNvPr>
          <p:cNvSpPr>
            <a:spLocks noGrp="1"/>
          </p:cNvSpPr>
          <p:nvPr>
            <p:ph type="title"/>
          </p:nvPr>
        </p:nvSpPr>
        <p:spPr>
          <a:xfrm>
            <a:off x="1103312" y="452718"/>
            <a:ext cx="9547940" cy="1400530"/>
          </a:xfrm>
        </p:spPr>
        <p:txBody>
          <a:bodyPr anchor="ctr"/>
          <a:lstStyle/>
          <a:p>
            <a:pPr algn="ctr"/>
            <a:r>
              <a:rPr lang="en-US" sz="3200" b="1" i="1" dirty="0"/>
              <a:t>Snyder v. United States</a:t>
            </a:r>
            <a:r>
              <a:rPr lang="en-US" sz="3200" b="1" dirty="0"/>
              <a:t>, 144 S. Ct. 1947 (2024)</a:t>
            </a:r>
          </a:p>
        </p:txBody>
      </p:sp>
      <p:sp>
        <p:nvSpPr>
          <p:cNvPr id="3" name="Content Placeholder 2">
            <a:extLst>
              <a:ext uri="{FF2B5EF4-FFF2-40B4-BE49-F238E27FC236}">
                <a16:creationId xmlns:a16="http://schemas.microsoft.com/office/drawing/2014/main" id="{3C716D41-E41A-A784-B0C6-BEACFC8EC98A}"/>
              </a:ext>
            </a:extLst>
          </p:cNvPr>
          <p:cNvSpPr>
            <a:spLocks noGrp="1"/>
          </p:cNvSpPr>
          <p:nvPr>
            <p:ph idx="1"/>
          </p:nvPr>
        </p:nvSpPr>
        <p:spPr>
          <a:xfrm>
            <a:off x="1103312" y="1642370"/>
            <a:ext cx="10030262" cy="4606030"/>
          </a:xfrm>
        </p:spPr>
        <p:txBody>
          <a:bodyPr>
            <a:normAutofit lnSpcReduction="10000"/>
          </a:bodyPr>
          <a:lstStyle/>
          <a:p>
            <a:pPr marL="0" indent="0">
              <a:spcBef>
                <a:spcPts val="1200"/>
              </a:spcBef>
              <a:spcAft>
                <a:spcPts val="1200"/>
              </a:spcAft>
              <a:buNone/>
            </a:pPr>
            <a:r>
              <a:rPr lang="en-US" sz="2400" b="1" dirty="0">
                <a:solidFill>
                  <a:schemeClr val="accent1"/>
                </a:solidFill>
              </a:rPr>
              <a:t>Decision:  NO </a:t>
            </a:r>
            <a:r>
              <a:rPr lang="en-US" sz="2400" dirty="0"/>
              <a:t>(6-3, per JUSTICE KAVANAUGH)</a:t>
            </a:r>
          </a:p>
          <a:p>
            <a:pPr marL="461963" indent="-452438">
              <a:spcBef>
                <a:spcPts val="1200"/>
              </a:spcBef>
              <a:spcAft>
                <a:spcPts val="1200"/>
              </a:spcAft>
            </a:pPr>
            <a:r>
              <a:rPr lang="en-US" dirty="0">
                <a:latin typeface="+mn-lt"/>
              </a:rPr>
              <a:t>18 U.S.C. § 666(a)(1)(B) prohibits accepting bribes (payments made or agreed to before an official action in order to influence the public official with respect to that action) but does not prohibit receiving gratuities (payments made as a reward or token of appreciation for official action, typically after the fact). The textual reference to “rewards” simply ensures that the statute reaches bribes offered before but paid after the relevant action.</a:t>
            </a:r>
          </a:p>
          <a:p>
            <a:pPr marL="461963" indent="-452438">
              <a:spcBef>
                <a:spcPts val="1200"/>
              </a:spcBef>
              <a:spcAft>
                <a:spcPts val="1200"/>
              </a:spcAft>
            </a:pPr>
            <a:r>
              <a:rPr lang="en-US" dirty="0">
                <a:latin typeface="+mn-lt"/>
              </a:rPr>
              <a:t>JUSTICE JACKSON dissented, joined by JUSTICES SOTOMAYOR and KAGAN.</a:t>
            </a:r>
          </a:p>
          <a:p>
            <a:pPr marL="461963" indent="-461963">
              <a:spcBef>
                <a:spcPts val="1200"/>
              </a:spcBef>
              <a:spcAft>
                <a:spcPts val="1200"/>
              </a:spcAft>
              <a:buNone/>
            </a:pPr>
            <a:r>
              <a:rPr lang="en-US" b="1" dirty="0">
                <a:solidFill>
                  <a:schemeClr val="accent1"/>
                </a:solidFill>
                <a:latin typeface="+mn-lt"/>
              </a:rPr>
              <a:t>Note:  	</a:t>
            </a:r>
            <a:r>
              <a:rPr lang="en-US" dirty="0">
                <a:latin typeface="+mn-lt"/>
              </a:rPr>
              <a:t>This does not change the law in the Fifth Circuit, which had previously 	held the same way.  </a:t>
            </a:r>
            <a:r>
              <a:rPr lang="en-US" i="1" dirty="0">
                <a:latin typeface="+mn-lt"/>
              </a:rPr>
              <a:t>See United States v. Hamilton</a:t>
            </a:r>
            <a:r>
              <a:rPr lang="en-US" dirty="0">
                <a:latin typeface="+mn-lt"/>
              </a:rPr>
              <a:t>, 46 F.4th 389, 397 (5th 	Cir. 2022).    </a:t>
            </a:r>
          </a:p>
          <a:p>
            <a:pPr marL="800100"/>
            <a:endParaRPr lang="en-US" dirty="0"/>
          </a:p>
        </p:txBody>
      </p:sp>
    </p:spTree>
    <p:extLst>
      <p:ext uri="{BB962C8B-B14F-4D97-AF65-F5344CB8AC3E}">
        <p14:creationId xmlns:p14="http://schemas.microsoft.com/office/powerpoint/2010/main" val="2718922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0147F-37DC-1ED2-2B7F-DAB9AA3FB018}"/>
              </a:ext>
            </a:extLst>
          </p:cNvPr>
          <p:cNvSpPr>
            <a:spLocks noGrp="1"/>
          </p:cNvSpPr>
          <p:nvPr>
            <p:ph type="title"/>
          </p:nvPr>
        </p:nvSpPr>
        <p:spPr>
          <a:xfrm>
            <a:off x="646111" y="452718"/>
            <a:ext cx="9404723" cy="1034438"/>
          </a:xfrm>
        </p:spPr>
        <p:txBody>
          <a:bodyPr anchor="ctr"/>
          <a:lstStyle/>
          <a:p>
            <a:pPr algn="ctr"/>
            <a:r>
              <a:rPr lang="en-US" sz="3200" b="1" dirty="0"/>
              <a:t>Looking Ahead</a:t>
            </a:r>
          </a:p>
        </p:txBody>
      </p:sp>
      <p:sp>
        <p:nvSpPr>
          <p:cNvPr id="3" name="Content Placeholder 2">
            <a:extLst>
              <a:ext uri="{FF2B5EF4-FFF2-40B4-BE49-F238E27FC236}">
                <a16:creationId xmlns:a16="http://schemas.microsoft.com/office/drawing/2014/main" id="{3493D34D-BF63-3913-3CB7-B4AE4C6F3A82}"/>
              </a:ext>
            </a:extLst>
          </p:cNvPr>
          <p:cNvSpPr>
            <a:spLocks noGrp="1"/>
          </p:cNvSpPr>
          <p:nvPr>
            <p:ph idx="1"/>
          </p:nvPr>
        </p:nvSpPr>
        <p:spPr>
          <a:xfrm>
            <a:off x="1103312" y="1567544"/>
            <a:ext cx="10030262" cy="4680856"/>
          </a:xfrm>
        </p:spPr>
        <p:txBody>
          <a:bodyPr>
            <a:normAutofit/>
          </a:bodyPr>
          <a:lstStyle/>
          <a:p>
            <a:pPr marL="0" indent="0">
              <a:spcBef>
                <a:spcPts val="1200"/>
              </a:spcBef>
              <a:spcAft>
                <a:spcPts val="1200"/>
              </a:spcAft>
              <a:buNone/>
            </a:pPr>
            <a:r>
              <a:rPr lang="en-US" sz="2400" b="1" i="1" dirty="0" err="1">
                <a:solidFill>
                  <a:schemeClr val="accent1"/>
                </a:solidFill>
              </a:rPr>
              <a:t>Kousisis</a:t>
            </a:r>
            <a:r>
              <a:rPr lang="en-US" sz="2400" b="1" i="1" dirty="0">
                <a:solidFill>
                  <a:schemeClr val="accent1"/>
                </a:solidFill>
              </a:rPr>
              <a:t> v. United States</a:t>
            </a:r>
            <a:r>
              <a:rPr lang="en-US" sz="2400" b="1" dirty="0">
                <a:solidFill>
                  <a:schemeClr val="accent1"/>
                </a:solidFill>
              </a:rPr>
              <a:t>, No. 23-909 (OA 12/9/24)</a:t>
            </a:r>
          </a:p>
          <a:p>
            <a:pPr marL="457200" indent="0">
              <a:spcBef>
                <a:spcPts val="1200"/>
              </a:spcBef>
              <a:spcAft>
                <a:spcPts val="1200"/>
              </a:spcAft>
              <a:buNone/>
            </a:pPr>
            <a:r>
              <a:rPr lang="en-US" b="1" dirty="0">
                <a:solidFill>
                  <a:schemeClr val="accent1"/>
                </a:solidFill>
              </a:rPr>
              <a:t>Question Presented</a:t>
            </a:r>
            <a:r>
              <a:rPr lang="en-US" dirty="0"/>
              <a:t>: Whether sufficient evidence supported petitioners’ convictions for conspiring to commit wire fraud, in violation of 18 U.S.C. §§ 343 and 1349, where they falsely certified compliance with a requirement that they subcontract to a disadvantaged business and, as a result, overcharged the government entity with which they contracted.</a:t>
            </a:r>
          </a:p>
          <a:p>
            <a:pPr marL="0" indent="0">
              <a:spcBef>
                <a:spcPts val="1200"/>
              </a:spcBef>
              <a:spcAft>
                <a:spcPts val="1200"/>
              </a:spcAft>
              <a:buNone/>
            </a:pPr>
            <a:r>
              <a:rPr lang="en-US" sz="2400" b="1" i="1" dirty="0">
                <a:solidFill>
                  <a:schemeClr val="accent1"/>
                </a:solidFill>
              </a:rPr>
              <a:t>Thompson v. United States</a:t>
            </a:r>
            <a:r>
              <a:rPr lang="en-US" sz="2400" b="1" dirty="0">
                <a:solidFill>
                  <a:schemeClr val="accent1"/>
                </a:solidFill>
              </a:rPr>
              <a:t>, No. 23-1095</a:t>
            </a:r>
          </a:p>
          <a:p>
            <a:pPr marL="461963" indent="0">
              <a:spcBef>
                <a:spcPts val="1200"/>
              </a:spcBef>
              <a:spcAft>
                <a:spcPts val="1200"/>
              </a:spcAft>
              <a:buNone/>
            </a:pPr>
            <a:r>
              <a:rPr lang="en-US" b="1" dirty="0">
                <a:solidFill>
                  <a:schemeClr val="accent1"/>
                </a:solidFill>
              </a:rPr>
              <a:t>Question Presented</a:t>
            </a:r>
            <a:r>
              <a:rPr lang="en-US" dirty="0"/>
              <a:t>:  Whether 18 U.S.C. § 1014, which prohibits making a “false statement” for the purpose of influencing certain financial institutions and federal agencies, also prohibits making a statement that is misleading but (arguably) not “false.” </a:t>
            </a:r>
          </a:p>
          <a:p>
            <a:endParaRPr lang="en-US" dirty="0"/>
          </a:p>
        </p:txBody>
      </p:sp>
    </p:spTree>
    <p:extLst>
      <p:ext uri="{BB962C8B-B14F-4D97-AF65-F5344CB8AC3E}">
        <p14:creationId xmlns:p14="http://schemas.microsoft.com/office/powerpoint/2010/main" val="16459649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80876-DB7D-49C9-EE51-01EE78A8668C}"/>
              </a:ext>
            </a:extLst>
          </p:cNvPr>
          <p:cNvSpPr>
            <a:spLocks noGrp="1"/>
          </p:cNvSpPr>
          <p:nvPr>
            <p:ph type="ctrTitle"/>
          </p:nvPr>
        </p:nvSpPr>
        <p:spPr/>
        <p:txBody>
          <a:bodyPr/>
          <a:lstStyle/>
          <a:p>
            <a:r>
              <a:rPr lang="en-US" dirty="0"/>
              <a:t>Sentencing</a:t>
            </a:r>
          </a:p>
        </p:txBody>
      </p:sp>
      <p:sp>
        <p:nvSpPr>
          <p:cNvPr id="3" name="Subtitle 2">
            <a:extLst>
              <a:ext uri="{FF2B5EF4-FFF2-40B4-BE49-F238E27FC236}">
                <a16:creationId xmlns:a16="http://schemas.microsoft.com/office/drawing/2014/main" id="{8954B144-29B8-C175-60D2-E7AA08EBCAC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21208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068476" y="452718"/>
            <a:ext cx="10055047" cy="1024390"/>
          </a:xfrm>
        </p:spPr>
        <p:txBody>
          <a:bodyPr anchor="ctr"/>
          <a:lstStyle/>
          <a:p>
            <a:pPr algn="ctr"/>
            <a:r>
              <a:rPr lang="en-US" sz="3200" b="1" dirty="0"/>
              <a:t>Armed Career Criminal Act</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103311" y="1477108"/>
            <a:ext cx="10020213" cy="4771291"/>
          </a:xfrm>
        </p:spPr>
        <p:txBody>
          <a:bodyPr anchor="ctr">
            <a:normAutofit/>
          </a:bodyPr>
          <a:lstStyle/>
          <a:p>
            <a:pPr marL="0" indent="0">
              <a:lnSpc>
                <a:spcPct val="110000"/>
              </a:lnSpc>
              <a:spcBef>
                <a:spcPts val="600"/>
              </a:spcBef>
              <a:spcAft>
                <a:spcPts val="600"/>
              </a:spcAft>
              <a:buNone/>
            </a:pPr>
            <a:r>
              <a:rPr lang="en-US" sz="2400" b="1" i="1" dirty="0" err="1">
                <a:solidFill>
                  <a:schemeClr val="accent1"/>
                </a:solidFill>
              </a:rPr>
              <a:t>Erlinger</a:t>
            </a:r>
            <a:r>
              <a:rPr lang="en-US" sz="2400" b="1" i="1" dirty="0">
                <a:solidFill>
                  <a:schemeClr val="accent1"/>
                </a:solidFill>
              </a:rPr>
              <a:t> v. United States</a:t>
            </a:r>
            <a:r>
              <a:rPr lang="en-US" sz="2400" b="1" dirty="0">
                <a:solidFill>
                  <a:schemeClr val="accent1"/>
                </a:solidFill>
              </a:rPr>
              <a:t>, 144 S. Ct. 1840 (2024)</a:t>
            </a:r>
          </a:p>
          <a:p>
            <a:pPr marL="0" indent="0">
              <a:lnSpc>
                <a:spcPct val="110000"/>
              </a:lnSpc>
              <a:spcBef>
                <a:spcPts val="600"/>
              </a:spcBef>
              <a:spcAft>
                <a:spcPts val="600"/>
              </a:spcAft>
              <a:buNone/>
            </a:pPr>
            <a:r>
              <a:rPr lang="en-US" b="1" dirty="0">
                <a:solidFill>
                  <a:schemeClr val="accent1"/>
                </a:solidFill>
                <a:latin typeface="+mn-lt"/>
              </a:rPr>
              <a:t>Background: </a:t>
            </a:r>
            <a:r>
              <a:rPr lang="en-US" dirty="0">
                <a:latin typeface="+mn-lt"/>
              </a:rPr>
              <a:t>The Armed Career Criminal Act of 1984, 18 U.S.C. § 924(e)(1) (ACCA), provides for a minimum 15-year prison sentence where a felon possesses a firearm after three or more previous convictions for qualifying predicate offenses “committed on occasions different from one another”</a:t>
            </a:r>
          </a:p>
          <a:p>
            <a:pPr marL="0" indent="0">
              <a:lnSpc>
                <a:spcPct val="110000"/>
              </a:lnSpc>
              <a:spcBef>
                <a:spcPts val="600"/>
              </a:spcBef>
              <a:spcAft>
                <a:spcPts val="600"/>
              </a:spcAft>
              <a:buNone/>
            </a:pPr>
            <a:r>
              <a:rPr lang="en-US" b="1" dirty="0">
                <a:solidFill>
                  <a:schemeClr val="accent1"/>
                </a:solidFill>
                <a:latin typeface="+mn-lt"/>
              </a:rPr>
              <a:t>18 U.S.C. § 924(e)(1)</a:t>
            </a:r>
          </a:p>
          <a:p>
            <a:pPr marL="461963" indent="0">
              <a:lnSpc>
                <a:spcPct val="110000"/>
              </a:lnSpc>
              <a:spcBef>
                <a:spcPts val="600"/>
              </a:spcBef>
              <a:spcAft>
                <a:spcPts val="600"/>
              </a:spcAft>
              <a:buNone/>
            </a:pPr>
            <a:r>
              <a:rPr lang="en-US" dirty="0">
                <a:latin typeface="+mn-lt"/>
              </a:rPr>
              <a:t>In the case of a person who violates § 922(g) of this title and has </a:t>
            </a:r>
            <a:r>
              <a:rPr lang="en-US" dirty="0">
                <a:solidFill>
                  <a:schemeClr val="accent1"/>
                </a:solidFill>
                <a:latin typeface="+mn-lt"/>
              </a:rPr>
              <a:t>three previous convictions </a:t>
            </a:r>
            <a:r>
              <a:rPr lang="en-US" dirty="0">
                <a:latin typeface="+mn-lt"/>
              </a:rPr>
              <a:t>by any court referred to in § 922(g)(1) of this title for a violent felony or a serious drug offense, or both, </a:t>
            </a:r>
            <a:r>
              <a:rPr lang="en-US" dirty="0">
                <a:solidFill>
                  <a:schemeClr val="accent1"/>
                </a:solidFill>
                <a:latin typeface="+mn-lt"/>
              </a:rPr>
              <a:t>committed on occasions different from one another</a:t>
            </a:r>
            <a:r>
              <a:rPr lang="en-US" dirty="0">
                <a:latin typeface="+mn-lt"/>
              </a:rPr>
              <a:t>, such person shall be fined under this title and imprisoned not less than fifteen years. * * *</a:t>
            </a:r>
          </a:p>
        </p:txBody>
      </p:sp>
    </p:spTree>
    <p:extLst>
      <p:ext uri="{BB962C8B-B14F-4D97-AF65-F5344CB8AC3E}">
        <p14:creationId xmlns:p14="http://schemas.microsoft.com/office/powerpoint/2010/main" val="54456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E477-CCAF-1DA8-D7CA-42DD5A75AB2E}"/>
              </a:ext>
            </a:extLst>
          </p:cNvPr>
          <p:cNvSpPr>
            <a:spLocks noGrp="1"/>
          </p:cNvSpPr>
          <p:nvPr>
            <p:ph type="title"/>
          </p:nvPr>
        </p:nvSpPr>
        <p:spPr>
          <a:xfrm>
            <a:off x="1065125" y="452718"/>
            <a:ext cx="9596176" cy="1046144"/>
          </a:xfrm>
        </p:spPr>
        <p:txBody>
          <a:bodyPr anchor="ctr"/>
          <a:lstStyle/>
          <a:p>
            <a:pPr algn="ctr"/>
            <a:r>
              <a:rPr lang="en-US" sz="3200" b="1" i="1" dirty="0"/>
              <a:t>United States v. Rahimi</a:t>
            </a:r>
            <a:r>
              <a:rPr lang="en-US" sz="3200" b="1" dirty="0"/>
              <a:t>, 144 S. Ct. 1889 (2024)</a:t>
            </a:r>
          </a:p>
        </p:txBody>
      </p:sp>
      <p:sp>
        <p:nvSpPr>
          <p:cNvPr id="3" name="Content Placeholder 2">
            <a:extLst>
              <a:ext uri="{FF2B5EF4-FFF2-40B4-BE49-F238E27FC236}">
                <a16:creationId xmlns:a16="http://schemas.microsoft.com/office/drawing/2014/main" id="{4FA59986-4093-5EA6-8B80-4B047A433D58}"/>
              </a:ext>
            </a:extLst>
          </p:cNvPr>
          <p:cNvSpPr>
            <a:spLocks noGrp="1"/>
          </p:cNvSpPr>
          <p:nvPr>
            <p:ph idx="1"/>
          </p:nvPr>
        </p:nvSpPr>
        <p:spPr>
          <a:xfrm>
            <a:off x="1065125" y="1617784"/>
            <a:ext cx="10058400" cy="4630615"/>
          </a:xfrm>
        </p:spPr>
        <p:txBody>
          <a:bodyPr>
            <a:normAutofit/>
          </a:bodyPr>
          <a:lstStyle/>
          <a:p>
            <a:pPr marL="0" marR="0" lvl="0" indent="0" algn="l" defTabSz="457200" rtl="0" eaLnBrk="1" fontAlgn="auto" latinLnBrk="0" hangingPunct="1">
              <a:lnSpc>
                <a:spcPct val="100000"/>
              </a:lnSpc>
              <a:spcBef>
                <a:spcPts val="1200"/>
              </a:spcBef>
              <a:spcAft>
                <a:spcPts val="1200"/>
              </a:spcAft>
              <a:buClr>
                <a:srgbClr val="ACD433"/>
              </a:buClr>
              <a:buSzPct val="80000"/>
              <a:buNone/>
              <a:tabLst/>
              <a:defRPr/>
            </a:pPr>
            <a:r>
              <a:rPr lang="en-US" sz="2400" b="1" dirty="0">
                <a:solidFill>
                  <a:schemeClr val="accent1"/>
                </a:solidFill>
                <a:latin typeface="+mn-lt"/>
              </a:rPr>
              <a:t>Background:</a:t>
            </a:r>
          </a:p>
          <a:p>
            <a:pPr marL="342900" marR="0" lvl="0" indent="-342900" algn="l" defTabSz="457200" rtl="0" eaLnBrk="1" fontAlgn="auto" latinLnBrk="0" hangingPunct="1">
              <a:lnSpc>
                <a:spcPct val="100000"/>
              </a:lnSpc>
              <a:spcBef>
                <a:spcPts val="1200"/>
              </a:spcBef>
              <a:spcAft>
                <a:spcPts val="1200"/>
              </a:spcAft>
              <a:buClr>
                <a:srgbClr val="ACD433"/>
              </a:buClr>
              <a:buSzPct val="80000"/>
              <a:buFont typeface="Wingdings 3" charset="2"/>
              <a:buChar char=""/>
              <a:tabLst/>
              <a:defRPr/>
            </a:pPr>
            <a:r>
              <a:rPr lang="en-US" i="1" dirty="0">
                <a:latin typeface="+mn-lt"/>
              </a:rPr>
              <a:t>New York State Rifle &amp; Pistol </a:t>
            </a:r>
            <a:r>
              <a:rPr lang="en-US" i="1" dirty="0" err="1">
                <a:latin typeface="+mn-lt"/>
              </a:rPr>
              <a:t>Ass’n</a:t>
            </a:r>
            <a:r>
              <a:rPr lang="en-US" i="1" dirty="0">
                <a:latin typeface="+mn-lt"/>
              </a:rPr>
              <a:t> v. </a:t>
            </a:r>
            <a:r>
              <a:rPr lang="en-US" i="1" dirty="0" err="1">
                <a:latin typeface="+mn-lt"/>
              </a:rPr>
              <a:t>Bruen</a:t>
            </a:r>
            <a:r>
              <a:rPr lang="en-US" i="1" dirty="0">
                <a:latin typeface="+mn-lt"/>
              </a:rPr>
              <a:t>,</a:t>
            </a:r>
            <a:r>
              <a:rPr lang="en-US" dirty="0">
                <a:latin typeface="+mn-lt"/>
              </a:rPr>
              <a:t> 142 S. Ct. 2111 (2022)—The Supreme Court rejected a means-end analysis for regulations implicating the Second Amendment and held that the only relevant inquiry was whether the regulation was consistent with the “history and tradition” of gun regulation informing the scope of the Second Amendment.</a:t>
            </a:r>
          </a:p>
          <a:p>
            <a:pPr marL="342900" marR="0" lvl="0" indent="-342900" algn="l" defTabSz="457200" rtl="0" eaLnBrk="1" fontAlgn="auto" latinLnBrk="0" hangingPunct="1">
              <a:lnSpc>
                <a:spcPct val="100000"/>
              </a:lnSpc>
              <a:spcBef>
                <a:spcPts val="1200"/>
              </a:spcBef>
              <a:spcAft>
                <a:spcPts val="1200"/>
              </a:spcAft>
              <a:buClr>
                <a:srgbClr val="ACD433"/>
              </a:buClr>
              <a:buSzPct val="80000"/>
              <a:buFont typeface="Wingdings 3" charset="2"/>
              <a:buChar char=""/>
              <a:tabLst/>
              <a:defRPr/>
            </a:pPr>
            <a:r>
              <a:rPr lang="en-US" dirty="0">
                <a:latin typeface="+mn-lt"/>
              </a:rPr>
              <a:t>On the basis of </a:t>
            </a:r>
            <a:r>
              <a:rPr lang="en-US" i="1" dirty="0" err="1">
                <a:latin typeface="+mn-lt"/>
              </a:rPr>
              <a:t>Bruen</a:t>
            </a:r>
            <a:r>
              <a:rPr lang="en-US" dirty="0">
                <a:latin typeface="+mn-lt"/>
              </a:rPr>
              <a:t>, the Fifth Circuit in Rahimi’s case held that 18 U.S.C. § 922(g)(8) – criminalizing possession of a firearm by a person under a domestic-violence restraining order – was unconstitutional under the Second Amendment (</a:t>
            </a:r>
            <a:r>
              <a:rPr lang="en-US" i="1" dirty="0">
                <a:latin typeface="+mn-lt"/>
              </a:rPr>
              <a:t>United States v. Rahimi,</a:t>
            </a:r>
            <a:r>
              <a:rPr lang="en-US" dirty="0">
                <a:latin typeface="+mn-lt"/>
              </a:rPr>
              <a:t> 61 F.4th 443 (5th Cir. 2023))</a:t>
            </a:r>
          </a:p>
          <a:p>
            <a:pPr marL="342900" marR="0" lvl="0" indent="-342900" algn="l" defTabSz="457200" rtl="0" eaLnBrk="1" fontAlgn="auto" latinLnBrk="0" hangingPunct="1">
              <a:lnSpc>
                <a:spcPct val="100000"/>
              </a:lnSpc>
              <a:spcBef>
                <a:spcPts val="1200"/>
              </a:spcBef>
              <a:spcAft>
                <a:spcPts val="1200"/>
              </a:spcAft>
              <a:buClr>
                <a:srgbClr val="ACD433"/>
              </a:buClr>
              <a:buSzPct val="80000"/>
              <a:buFont typeface="Wingdings 3" charset="2"/>
              <a:buChar char=""/>
              <a:tabLst/>
              <a:defRPr/>
            </a:pPr>
            <a:r>
              <a:rPr lang="en-US" dirty="0">
                <a:latin typeface="+mn-lt"/>
              </a:rPr>
              <a:t>SCOTUS granted the Government’s petition for cert. </a:t>
            </a:r>
          </a:p>
          <a:p>
            <a:pPr marL="0" indent="0">
              <a:spcBef>
                <a:spcPts val="1200"/>
              </a:spcBef>
              <a:spcAft>
                <a:spcPts val="1200"/>
              </a:spcAft>
              <a:buNone/>
            </a:pPr>
            <a:endParaRPr lang="en-US" sz="2400" dirty="0">
              <a:latin typeface="+mn-lt"/>
            </a:endParaRPr>
          </a:p>
        </p:txBody>
      </p:sp>
    </p:spTree>
    <p:extLst>
      <p:ext uri="{BB962C8B-B14F-4D97-AF65-F5344CB8AC3E}">
        <p14:creationId xmlns:p14="http://schemas.microsoft.com/office/powerpoint/2010/main" val="28873932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1" y="452718"/>
            <a:ext cx="10040310" cy="1014341"/>
          </a:xfrm>
        </p:spPr>
        <p:txBody>
          <a:bodyPr anchor="ctr"/>
          <a:lstStyle/>
          <a:p>
            <a:pPr algn="ctr"/>
            <a:r>
              <a:rPr lang="en-US" sz="3200" b="1" dirty="0"/>
              <a:t>Armed Career Criminal Act</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103312" y="1467060"/>
            <a:ext cx="10040310" cy="4781340"/>
          </a:xfrm>
        </p:spPr>
        <p:txBody>
          <a:bodyPr>
            <a:normAutofit fontScale="85000" lnSpcReduction="10000"/>
          </a:bodyPr>
          <a:lstStyle/>
          <a:p>
            <a:pPr marL="0" indent="0">
              <a:lnSpc>
                <a:spcPct val="110000"/>
              </a:lnSpc>
              <a:spcBef>
                <a:spcPts val="600"/>
              </a:spcBef>
              <a:spcAft>
                <a:spcPts val="600"/>
              </a:spcAft>
              <a:buNone/>
            </a:pPr>
            <a:r>
              <a:rPr lang="en-US" sz="2800" b="1" i="1" dirty="0" err="1">
                <a:solidFill>
                  <a:schemeClr val="accent1"/>
                </a:solidFill>
              </a:rPr>
              <a:t>Erlinger</a:t>
            </a:r>
            <a:r>
              <a:rPr lang="en-US" sz="2800" b="1" i="1" dirty="0">
                <a:solidFill>
                  <a:schemeClr val="accent1"/>
                </a:solidFill>
              </a:rPr>
              <a:t> v. United States</a:t>
            </a:r>
            <a:r>
              <a:rPr lang="en-US" sz="2800" b="1" dirty="0">
                <a:solidFill>
                  <a:schemeClr val="accent1"/>
                </a:solidFill>
              </a:rPr>
              <a:t>, 144 S. Ct. 1840 (2024)</a:t>
            </a:r>
          </a:p>
          <a:p>
            <a:pPr marL="0" indent="0">
              <a:lnSpc>
                <a:spcPct val="120000"/>
              </a:lnSpc>
              <a:spcBef>
                <a:spcPts val="600"/>
              </a:spcBef>
              <a:spcAft>
                <a:spcPts val="600"/>
              </a:spcAft>
              <a:buNone/>
            </a:pPr>
            <a:r>
              <a:rPr lang="en-US" sz="2400" b="1" dirty="0">
                <a:solidFill>
                  <a:schemeClr val="accent1"/>
                </a:solidFill>
                <a:latin typeface="+mn-lt"/>
              </a:rPr>
              <a:t>Question Presented: </a:t>
            </a:r>
            <a:r>
              <a:rPr lang="en-US" sz="2400" dirty="0">
                <a:latin typeface="+mn-lt"/>
              </a:rPr>
              <a:t>Whether the Constitution requires that a jury find (or the defendant admit) that a defendant’s predicate offenses were “committed on occasions different from one another” before the defendant may be sentenced under the Armed Career Criminal Act of 1984, 18 U.S.C. § 924(e)(1).</a:t>
            </a:r>
            <a:endParaRPr lang="en-US" sz="2400" b="1" dirty="0">
              <a:solidFill>
                <a:schemeClr val="accent1"/>
              </a:solidFill>
              <a:latin typeface="+mn-lt"/>
            </a:endParaRPr>
          </a:p>
          <a:p>
            <a:pPr marL="0" indent="0">
              <a:lnSpc>
                <a:spcPct val="120000"/>
              </a:lnSpc>
              <a:spcBef>
                <a:spcPts val="600"/>
              </a:spcBef>
              <a:spcAft>
                <a:spcPts val="600"/>
              </a:spcAft>
              <a:buNone/>
            </a:pPr>
            <a:r>
              <a:rPr lang="en-US" sz="2400" b="1" dirty="0">
                <a:solidFill>
                  <a:schemeClr val="accent1"/>
                </a:solidFill>
                <a:latin typeface="+mn-lt"/>
              </a:rPr>
              <a:t>Decision:</a:t>
            </a:r>
          </a:p>
          <a:p>
            <a:pPr marR="0">
              <a:lnSpc>
                <a:spcPct val="120000"/>
              </a:lnSpc>
              <a:spcBef>
                <a:spcPts val="600"/>
              </a:spcBef>
              <a:spcAft>
                <a:spcPts val="600"/>
              </a:spcAft>
            </a:pPr>
            <a:r>
              <a:rPr lang="en-US" sz="2400" b="1" dirty="0">
                <a:solidFill>
                  <a:schemeClr val="accent1"/>
                </a:solidFill>
                <a:latin typeface="+mn-lt"/>
              </a:rPr>
              <a:t>YES</a:t>
            </a:r>
            <a:r>
              <a:rPr lang="en-US" sz="2400" dirty="0">
                <a:latin typeface="+mn-lt"/>
              </a:rPr>
              <a:t>;</a:t>
            </a:r>
            <a:r>
              <a:rPr lang="en-US" sz="2400" b="1" dirty="0">
                <a:solidFill>
                  <a:schemeClr val="accent1"/>
                </a:solidFill>
                <a:latin typeface="+mn-lt"/>
              </a:rPr>
              <a:t> </a:t>
            </a:r>
            <a:r>
              <a:rPr lang="en-US" sz="2400" dirty="0">
                <a:latin typeface="+mn-lt"/>
              </a:rPr>
              <a:t>the Constitution requires that </a:t>
            </a:r>
            <a:r>
              <a:rPr lang="en-US" sz="2400" dirty="0" err="1">
                <a:latin typeface="+mn-lt"/>
              </a:rPr>
              <a:t>ACCA’s</a:t>
            </a:r>
            <a:r>
              <a:rPr lang="en-US" sz="2400" dirty="0">
                <a:latin typeface="+mn-lt"/>
              </a:rPr>
              <a:t> different occasions requirement be found by a jury, not a judge. </a:t>
            </a:r>
          </a:p>
          <a:p>
            <a:pPr marR="0">
              <a:lnSpc>
                <a:spcPct val="120000"/>
              </a:lnSpc>
              <a:spcBef>
                <a:spcPts val="600"/>
              </a:spcBef>
              <a:spcAft>
                <a:spcPts val="600"/>
              </a:spcAft>
            </a:pPr>
            <a:r>
              <a:rPr lang="en-US" sz="2400" dirty="0">
                <a:latin typeface="+mn-lt"/>
              </a:rPr>
              <a:t>Because the factual finding that a defendant’s offenses occurred on at least three separate occasions has the effect of increasing both the maximum and minimum sentences he faces, it falls squarely within the jury-trial requirements of </a:t>
            </a:r>
            <a:r>
              <a:rPr lang="en-US" sz="2400" i="1" dirty="0" err="1">
                <a:latin typeface="+mn-lt"/>
              </a:rPr>
              <a:t>Apprendi</a:t>
            </a:r>
            <a:r>
              <a:rPr lang="en-US" sz="2400" i="1" dirty="0">
                <a:latin typeface="+mn-lt"/>
              </a:rPr>
              <a:t> v. New Jersey</a:t>
            </a:r>
            <a:r>
              <a:rPr lang="en-US" sz="2400" dirty="0">
                <a:latin typeface="+mn-lt"/>
              </a:rPr>
              <a:t>, 530 U.S. 466 (2000).</a:t>
            </a:r>
          </a:p>
        </p:txBody>
      </p:sp>
    </p:spTree>
    <p:extLst>
      <p:ext uri="{BB962C8B-B14F-4D97-AF65-F5344CB8AC3E}">
        <p14:creationId xmlns:p14="http://schemas.microsoft.com/office/powerpoint/2010/main" val="11806966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2" y="452719"/>
            <a:ext cx="9985376" cy="1024390"/>
          </a:xfrm>
        </p:spPr>
        <p:txBody>
          <a:bodyPr anchor="ctr"/>
          <a:lstStyle/>
          <a:p>
            <a:pPr algn="ctr"/>
            <a:r>
              <a:rPr lang="en-US" sz="3200" b="1" dirty="0"/>
              <a:t>Armed Career Criminal Act</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103311" y="1477109"/>
            <a:ext cx="9985377" cy="4771291"/>
          </a:xfrm>
        </p:spPr>
        <p:txBody>
          <a:bodyPr anchor="ctr">
            <a:noAutofit/>
          </a:bodyPr>
          <a:lstStyle/>
          <a:p>
            <a:pPr marL="0" indent="0">
              <a:spcBef>
                <a:spcPts val="600"/>
              </a:spcBef>
              <a:spcAft>
                <a:spcPts val="600"/>
              </a:spcAft>
              <a:buNone/>
            </a:pPr>
            <a:r>
              <a:rPr lang="en-US" sz="2400" b="1" i="1" dirty="0">
                <a:solidFill>
                  <a:schemeClr val="accent1"/>
                </a:solidFill>
              </a:rPr>
              <a:t>Brown v. United States</a:t>
            </a:r>
            <a:r>
              <a:rPr lang="en-US" sz="2400" b="1" dirty="0">
                <a:solidFill>
                  <a:schemeClr val="accent1"/>
                </a:solidFill>
              </a:rPr>
              <a:t>, 144 S. Ct. 1195 (2024) </a:t>
            </a:r>
          </a:p>
          <a:p>
            <a:pPr marL="461963" marR="0" indent="-461963">
              <a:spcBef>
                <a:spcPts val="600"/>
              </a:spcBef>
              <a:spcAft>
                <a:spcPts val="600"/>
              </a:spcAft>
            </a:pPr>
            <a:r>
              <a:rPr lang="en-US" dirty="0">
                <a:latin typeface="+mn-lt"/>
              </a:rPr>
              <a:t>Among the offenses that count as ACCA predicates are “serious drug offenses.” 18 U.S.C. § 924(e)(1); 18 U.S.C. § 924(e)(2)(A)(ii).</a:t>
            </a:r>
          </a:p>
          <a:p>
            <a:pPr marL="461963" marR="0" indent="-461963">
              <a:spcBef>
                <a:spcPts val="600"/>
              </a:spcBef>
              <a:spcAft>
                <a:spcPts val="600"/>
              </a:spcAft>
            </a:pPr>
            <a:r>
              <a:rPr lang="en-US" dirty="0">
                <a:latin typeface="+mn-lt"/>
              </a:rPr>
              <a:t>Under </a:t>
            </a:r>
            <a:r>
              <a:rPr lang="en-US" i="1" dirty="0" err="1">
                <a:latin typeface="+mn-lt"/>
              </a:rPr>
              <a:t>Shular</a:t>
            </a:r>
            <a:r>
              <a:rPr lang="en-US" i="1" dirty="0">
                <a:latin typeface="+mn-lt"/>
              </a:rPr>
              <a:t> v. United States</a:t>
            </a:r>
            <a:r>
              <a:rPr lang="en-US" dirty="0">
                <a:latin typeface="+mn-lt"/>
              </a:rPr>
              <a:t>, 140 S. Ct. 779 (2020), a predicate counts as a serious drug offense only if it involves a drug punishable under federal law.</a:t>
            </a:r>
            <a:endParaRPr lang="en-US" sz="1500" b="1" dirty="0">
              <a:solidFill>
                <a:srgbClr val="ACD433"/>
              </a:solidFill>
              <a:latin typeface="Century Gothic" panose="020B0502020202020204"/>
            </a:endParaRPr>
          </a:p>
          <a:p>
            <a:pPr marL="914400" marR="0" indent="-461963">
              <a:spcBef>
                <a:spcPts val="600"/>
              </a:spcBef>
              <a:spcAft>
                <a:spcPts val="600"/>
              </a:spcAft>
            </a:pPr>
            <a:r>
              <a:rPr lang="en-US" dirty="0">
                <a:latin typeface="+mn-lt"/>
              </a:rPr>
              <a:t>Defendant Brown had Pennsylvania marijuana convictions that could have been for hemp; but Congress removed hemp from the drug schedules in 2018, after those convictions were sustained and after Brown’s federal offense.</a:t>
            </a:r>
          </a:p>
          <a:p>
            <a:pPr marL="914400" marR="0" indent="-461963">
              <a:spcBef>
                <a:spcPts val="600"/>
              </a:spcBef>
              <a:spcAft>
                <a:spcPts val="600"/>
              </a:spcAft>
            </a:pPr>
            <a:r>
              <a:rPr lang="en-US" dirty="0">
                <a:latin typeface="+mn-lt"/>
              </a:rPr>
              <a:t>Defendant Jackson had Florida cocaine convictions, but Congress removed a particular cocaine derivative from the drug schedules in 2015, before Jackson’s federal felon-in-possession offense.</a:t>
            </a:r>
          </a:p>
        </p:txBody>
      </p:sp>
    </p:spTree>
    <p:extLst>
      <p:ext uri="{BB962C8B-B14F-4D97-AF65-F5344CB8AC3E}">
        <p14:creationId xmlns:p14="http://schemas.microsoft.com/office/powerpoint/2010/main" val="13080198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DDD94-28C7-A053-9A53-F85BE3BAB3A9}"/>
              </a:ext>
            </a:extLst>
          </p:cNvPr>
          <p:cNvSpPr>
            <a:spLocks noGrp="1"/>
          </p:cNvSpPr>
          <p:nvPr>
            <p:ph type="title"/>
          </p:nvPr>
        </p:nvSpPr>
        <p:spPr>
          <a:xfrm>
            <a:off x="1103311" y="452718"/>
            <a:ext cx="10020213" cy="1024390"/>
          </a:xfrm>
        </p:spPr>
        <p:txBody>
          <a:bodyPr anchor="ctr"/>
          <a:lstStyle/>
          <a:p>
            <a:pPr algn="ctr"/>
            <a:r>
              <a:rPr lang="en-US" sz="3200" b="1" dirty="0"/>
              <a:t>Armed Career Criminal Act</a:t>
            </a:r>
          </a:p>
        </p:txBody>
      </p:sp>
      <p:sp>
        <p:nvSpPr>
          <p:cNvPr id="3" name="Content Placeholder 2">
            <a:extLst>
              <a:ext uri="{FF2B5EF4-FFF2-40B4-BE49-F238E27FC236}">
                <a16:creationId xmlns:a16="http://schemas.microsoft.com/office/drawing/2014/main" id="{6FD66972-2E65-EFF8-2095-78437F4FCDDB}"/>
              </a:ext>
            </a:extLst>
          </p:cNvPr>
          <p:cNvSpPr>
            <a:spLocks noGrp="1"/>
          </p:cNvSpPr>
          <p:nvPr>
            <p:ph idx="1"/>
          </p:nvPr>
        </p:nvSpPr>
        <p:spPr>
          <a:xfrm>
            <a:off x="1103311" y="1477108"/>
            <a:ext cx="10020213" cy="4771292"/>
          </a:xfrm>
        </p:spPr>
        <p:txBody>
          <a:bodyPr anchor="ctr">
            <a:normAutofit fontScale="70000" lnSpcReduction="20000"/>
          </a:bodyPr>
          <a:lstStyle/>
          <a:p>
            <a:pPr marL="0" indent="0">
              <a:lnSpc>
                <a:spcPct val="120000"/>
              </a:lnSpc>
              <a:spcBef>
                <a:spcPts val="600"/>
              </a:spcBef>
              <a:spcAft>
                <a:spcPts val="600"/>
              </a:spcAft>
              <a:buNone/>
            </a:pPr>
            <a:r>
              <a:rPr lang="en-US" sz="3400" b="1" i="1" dirty="0">
                <a:solidFill>
                  <a:schemeClr val="accent1"/>
                </a:solidFill>
              </a:rPr>
              <a:t>Brown v. United States</a:t>
            </a:r>
            <a:r>
              <a:rPr lang="en-US" sz="3400" b="1" dirty="0">
                <a:solidFill>
                  <a:schemeClr val="accent1"/>
                </a:solidFill>
              </a:rPr>
              <a:t>, 144 S. Ct. 1195 (2024)</a:t>
            </a:r>
          </a:p>
          <a:p>
            <a:pPr marL="0" indent="0">
              <a:lnSpc>
                <a:spcPct val="120000"/>
              </a:lnSpc>
              <a:spcBef>
                <a:spcPts val="600"/>
              </a:spcBef>
              <a:spcAft>
                <a:spcPts val="600"/>
              </a:spcAft>
              <a:buNone/>
            </a:pPr>
            <a:r>
              <a:rPr lang="en-US" sz="2900" b="1" dirty="0">
                <a:solidFill>
                  <a:schemeClr val="accent1"/>
                </a:solidFill>
                <a:latin typeface="+mn-lt"/>
              </a:rPr>
              <a:t>Question Presented: </a:t>
            </a:r>
            <a:r>
              <a:rPr lang="en-US" sz="2900" dirty="0">
                <a:latin typeface="+mn-lt"/>
              </a:rPr>
              <a:t>Whether the classification of a prior state conviction as a “serious drug offense” under the ACCA depends on the federal controlled-substance schedules in effect at the time of the defendant’s prior state crime, the time of the federal offense for which he is being sentenced, or the time of his federal sentencing.</a:t>
            </a:r>
          </a:p>
          <a:p>
            <a:pPr marL="0" indent="0">
              <a:lnSpc>
                <a:spcPct val="120000"/>
              </a:lnSpc>
              <a:spcBef>
                <a:spcPts val="600"/>
              </a:spcBef>
              <a:spcAft>
                <a:spcPts val="600"/>
              </a:spcAft>
              <a:buNone/>
            </a:pPr>
            <a:r>
              <a:rPr lang="en-US" sz="2900" b="1" dirty="0">
                <a:solidFill>
                  <a:schemeClr val="accent1"/>
                </a:solidFill>
                <a:latin typeface="+mn-lt"/>
              </a:rPr>
              <a:t>Decision:</a:t>
            </a:r>
          </a:p>
          <a:p>
            <a:pPr marL="461963" indent="0">
              <a:lnSpc>
                <a:spcPct val="120000"/>
              </a:lnSpc>
              <a:spcBef>
                <a:spcPts val="600"/>
              </a:spcBef>
              <a:spcAft>
                <a:spcPts val="600"/>
              </a:spcAft>
              <a:buNone/>
            </a:pPr>
            <a:r>
              <a:rPr lang="en-US" sz="2900" dirty="0">
                <a:latin typeface="+mn-lt"/>
              </a:rPr>
              <a:t>A prior state conviction qualifies as an ACCA serious drug offense if the federal and state definitions of the relevant drug matched when the defendant committed the state crime.</a:t>
            </a:r>
          </a:p>
          <a:p>
            <a:pPr marL="0" indent="0">
              <a:lnSpc>
                <a:spcPct val="120000"/>
              </a:lnSpc>
              <a:spcBef>
                <a:spcPts val="600"/>
              </a:spcBef>
              <a:spcAft>
                <a:spcPts val="600"/>
              </a:spcAft>
              <a:buNone/>
            </a:pPr>
            <a:r>
              <a:rPr lang="en-US" sz="2900" b="1" dirty="0">
                <a:solidFill>
                  <a:schemeClr val="accent1"/>
                </a:solidFill>
                <a:latin typeface="+mn-lt"/>
              </a:rPr>
              <a:t>Note:</a:t>
            </a:r>
            <a:r>
              <a:rPr lang="en-US" sz="2900" b="1" dirty="0">
                <a:latin typeface="+mn-lt"/>
              </a:rPr>
              <a:t> </a:t>
            </a:r>
            <a:r>
              <a:rPr lang="en-US" sz="2900" dirty="0">
                <a:latin typeface="+mn-lt"/>
              </a:rPr>
              <a:t>	Already the rule in the Fifth Circuit. See </a:t>
            </a:r>
            <a:r>
              <a:rPr lang="en-US" sz="2900" i="1" dirty="0">
                <a:latin typeface="+mn-lt"/>
              </a:rPr>
              <a:t>United States v. Garza</a:t>
            </a:r>
            <a:r>
              <a:rPr lang="en-US" sz="2900" dirty="0">
                <a:latin typeface="+mn-lt"/>
              </a:rPr>
              <a:t>, 93 				F.4th 913 (5th Cir. 2024)</a:t>
            </a:r>
            <a:endParaRPr lang="en-US" sz="2900" b="1" dirty="0">
              <a:solidFill>
                <a:schemeClr val="accent1"/>
              </a:solidFill>
              <a:latin typeface="+mn-lt"/>
            </a:endParaRPr>
          </a:p>
        </p:txBody>
      </p:sp>
    </p:spTree>
    <p:extLst>
      <p:ext uri="{BB962C8B-B14F-4D97-AF65-F5344CB8AC3E}">
        <p14:creationId xmlns:p14="http://schemas.microsoft.com/office/powerpoint/2010/main" val="23878692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0147F-37DC-1ED2-2B7F-DAB9AA3FB018}"/>
              </a:ext>
            </a:extLst>
          </p:cNvPr>
          <p:cNvSpPr>
            <a:spLocks noGrp="1"/>
          </p:cNvSpPr>
          <p:nvPr>
            <p:ph type="title"/>
          </p:nvPr>
        </p:nvSpPr>
        <p:spPr>
          <a:xfrm>
            <a:off x="1103312" y="452718"/>
            <a:ext cx="10040310" cy="1024390"/>
          </a:xfrm>
        </p:spPr>
        <p:txBody>
          <a:bodyPr anchor="ctr"/>
          <a:lstStyle/>
          <a:p>
            <a:pPr algn="ctr"/>
            <a:r>
              <a:rPr lang="en-US" sz="3200" b="1" dirty="0"/>
              <a:t>Looking Ahead (ACCA)</a:t>
            </a:r>
          </a:p>
        </p:txBody>
      </p:sp>
      <p:sp>
        <p:nvSpPr>
          <p:cNvPr id="3" name="Content Placeholder 2">
            <a:extLst>
              <a:ext uri="{FF2B5EF4-FFF2-40B4-BE49-F238E27FC236}">
                <a16:creationId xmlns:a16="http://schemas.microsoft.com/office/drawing/2014/main" id="{3493D34D-BF63-3913-3CB7-B4AE4C6F3A82}"/>
              </a:ext>
            </a:extLst>
          </p:cNvPr>
          <p:cNvSpPr>
            <a:spLocks noGrp="1"/>
          </p:cNvSpPr>
          <p:nvPr>
            <p:ph idx="1"/>
          </p:nvPr>
        </p:nvSpPr>
        <p:spPr>
          <a:xfrm>
            <a:off x="1103312" y="1587640"/>
            <a:ext cx="10040310" cy="4660759"/>
          </a:xfrm>
        </p:spPr>
        <p:txBody>
          <a:bodyPr anchor="ctr">
            <a:normAutofit/>
          </a:bodyPr>
          <a:lstStyle/>
          <a:p>
            <a:pPr marL="0" indent="0">
              <a:spcBef>
                <a:spcPts val="1200"/>
              </a:spcBef>
              <a:spcAft>
                <a:spcPts val="1200"/>
              </a:spcAft>
              <a:buNone/>
            </a:pPr>
            <a:r>
              <a:rPr lang="en-US" sz="2400" b="1" i="1" dirty="0" err="1">
                <a:solidFill>
                  <a:schemeClr val="accent1"/>
                </a:solidFill>
              </a:rPr>
              <a:t>Delligatti</a:t>
            </a:r>
            <a:r>
              <a:rPr lang="en-US" sz="2400" b="1" i="1" dirty="0">
                <a:solidFill>
                  <a:schemeClr val="accent1"/>
                </a:solidFill>
              </a:rPr>
              <a:t> v. United States</a:t>
            </a:r>
            <a:r>
              <a:rPr lang="en-US" sz="2400" b="1" dirty="0">
                <a:solidFill>
                  <a:schemeClr val="accent1"/>
                </a:solidFill>
              </a:rPr>
              <a:t>, No. 23-825 (OA 11/12/24)</a:t>
            </a:r>
          </a:p>
          <a:p>
            <a:pPr marL="457200" indent="0">
              <a:spcBef>
                <a:spcPts val="600"/>
              </a:spcBef>
              <a:spcAft>
                <a:spcPts val="600"/>
              </a:spcAft>
              <a:buNone/>
            </a:pPr>
            <a:r>
              <a:rPr lang="en-US" b="1" dirty="0">
                <a:solidFill>
                  <a:schemeClr val="accent1"/>
                </a:solidFill>
                <a:latin typeface="+mn-lt"/>
              </a:rPr>
              <a:t>Question Presented: </a:t>
            </a:r>
            <a:r>
              <a:rPr lang="en-US" dirty="0">
                <a:latin typeface="+mn-lt"/>
              </a:rPr>
              <a:t>Whether attempted murder, in violation of the Violent Crimes in Aid of Racketeering statute, 18 U.S.C. </a:t>
            </a:r>
            <a:r>
              <a:rPr lang="en-US" sz="2000" dirty="0">
                <a:latin typeface="+mn-lt"/>
              </a:rPr>
              <a:t>§ </a:t>
            </a:r>
            <a:r>
              <a:rPr lang="en-US" dirty="0">
                <a:latin typeface="+mn-lt"/>
              </a:rPr>
              <a:t>1959(a)(5), qualifies as a crime of violence under 18 U.S.C. </a:t>
            </a:r>
            <a:r>
              <a:rPr lang="en-US" sz="2000" dirty="0">
                <a:latin typeface="+mn-lt"/>
              </a:rPr>
              <a:t>§ </a:t>
            </a:r>
            <a:r>
              <a:rPr lang="en-US" dirty="0">
                <a:latin typeface="+mn-lt"/>
              </a:rPr>
              <a:t>924(c)(3).</a:t>
            </a:r>
          </a:p>
          <a:p>
            <a:pPr marL="914400" indent="-452438">
              <a:spcBef>
                <a:spcPts val="600"/>
              </a:spcBef>
              <a:spcAft>
                <a:spcPts val="600"/>
              </a:spcAft>
              <a:buNone/>
            </a:pPr>
            <a:r>
              <a:rPr lang="en-US" b="1" dirty="0">
                <a:solidFill>
                  <a:srgbClr val="92D050"/>
                </a:solidFill>
                <a:latin typeface="+mn-lt"/>
              </a:rPr>
              <a:t>Note: </a:t>
            </a:r>
            <a:r>
              <a:rPr lang="en-US" dirty="0">
                <a:latin typeface="+mn-lt"/>
              </a:rPr>
              <a:t>	The Second Circuit held that the crime of attempted murder under 	New York law could count as a “crime of violence” under § 924(c), 	notwithstanding the fact that the crime could be committed by 	omissions as well as affirmative acts.</a:t>
            </a:r>
          </a:p>
          <a:p>
            <a:pPr marL="914400" indent="-452438">
              <a:spcBef>
                <a:spcPts val="600"/>
              </a:spcBef>
              <a:spcAft>
                <a:spcPts val="600"/>
              </a:spcAft>
              <a:buNone/>
            </a:pPr>
            <a:endParaRPr lang="en-US" dirty="0">
              <a:latin typeface="+mn-lt"/>
            </a:endParaRPr>
          </a:p>
          <a:p>
            <a:pPr marL="914400" indent="-452438">
              <a:spcBef>
                <a:spcPts val="600"/>
              </a:spcBef>
              <a:spcAft>
                <a:spcPts val="600"/>
              </a:spcAft>
              <a:buNone/>
            </a:pPr>
            <a:endParaRPr lang="en-US" dirty="0">
              <a:latin typeface="+mn-lt"/>
            </a:endParaRPr>
          </a:p>
        </p:txBody>
      </p:sp>
    </p:spTree>
    <p:extLst>
      <p:ext uri="{BB962C8B-B14F-4D97-AF65-F5344CB8AC3E}">
        <p14:creationId xmlns:p14="http://schemas.microsoft.com/office/powerpoint/2010/main" val="41937776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1" y="452718"/>
            <a:ext cx="10040310" cy="1024390"/>
          </a:xfrm>
        </p:spPr>
        <p:txBody>
          <a:bodyPr anchor="ctr"/>
          <a:lstStyle/>
          <a:p>
            <a:pPr algn="ctr"/>
            <a:r>
              <a:rPr lang="en-US" sz="3200" b="1" dirty="0"/>
              <a:t>First Step Act</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103312" y="1477108"/>
            <a:ext cx="10040310" cy="4771292"/>
          </a:xfrm>
        </p:spPr>
        <p:txBody>
          <a:bodyPr anchor="ctr">
            <a:normAutofit fontScale="92500"/>
          </a:bodyPr>
          <a:lstStyle/>
          <a:p>
            <a:pPr marL="0" indent="0">
              <a:spcBef>
                <a:spcPts val="600"/>
              </a:spcBef>
              <a:spcAft>
                <a:spcPts val="600"/>
              </a:spcAft>
              <a:buNone/>
            </a:pPr>
            <a:r>
              <a:rPr lang="en-US" sz="2600" b="1" i="1" dirty="0" err="1">
                <a:solidFill>
                  <a:schemeClr val="accent1"/>
                </a:solidFill>
              </a:rPr>
              <a:t>Pulsifer</a:t>
            </a:r>
            <a:r>
              <a:rPr lang="en-US" sz="2600" b="1" i="1" dirty="0">
                <a:solidFill>
                  <a:schemeClr val="accent1"/>
                </a:solidFill>
              </a:rPr>
              <a:t> v. United States</a:t>
            </a:r>
            <a:r>
              <a:rPr lang="en-US" sz="2600" b="1" dirty="0">
                <a:solidFill>
                  <a:schemeClr val="accent1"/>
                </a:solidFill>
              </a:rPr>
              <a:t>, 601 U.S. 124 (2024)</a:t>
            </a:r>
          </a:p>
          <a:p>
            <a:pPr marL="0" indent="0">
              <a:lnSpc>
                <a:spcPct val="110000"/>
              </a:lnSpc>
              <a:spcBef>
                <a:spcPts val="600"/>
              </a:spcBef>
              <a:spcAft>
                <a:spcPts val="600"/>
              </a:spcAft>
              <a:buNone/>
            </a:pPr>
            <a:r>
              <a:rPr lang="en-US" sz="2200" b="1" dirty="0">
                <a:solidFill>
                  <a:schemeClr val="accent1"/>
                </a:solidFill>
              </a:rPr>
              <a:t>Background: </a:t>
            </a:r>
            <a:r>
              <a:rPr lang="en-US" sz="2200" dirty="0">
                <a:latin typeface="+mn-lt"/>
              </a:rPr>
              <a:t>The First Step Act of 2018 has a “safety valve” provision that allows defendants to avoid mandatory minimum sentences scattered throughout the federal criminal code. The safety valve requires the defendant to satisfy a laundry list of each of five separate rules. This case involved the first of those rules, which assesses the defendant’s criminal history</a:t>
            </a:r>
            <a:r>
              <a:rPr lang="en-US" sz="2200" b="1" dirty="0">
                <a:solidFill>
                  <a:schemeClr val="accent1"/>
                </a:solidFill>
                <a:latin typeface="+mn-lt"/>
              </a:rPr>
              <a:t>. </a:t>
            </a:r>
          </a:p>
          <a:p>
            <a:pPr marL="0" indent="0">
              <a:lnSpc>
                <a:spcPct val="110000"/>
              </a:lnSpc>
              <a:spcBef>
                <a:spcPts val="600"/>
              </a:spcBef>
              <a:spcAft>
                <a:spcPts val="600"/>
              </a:spcAft>
              <a:buNone/>
            </a:pPr>
            <a:r>
              <a:rPr lang="en-US" sz="2200" b="1" dirty="0">
                <a:solidFill>
                  <a:schemeClr val="accent1"/>
                </a:solidFill>
              </a:rPr>
              <a:t>Question Presented: </a:t>
            </a:r>
          </a:p>
          <a:p>
            <a:pPr marL="461963" indent="0">
              <a:lnSpc>
                <a:spcPct val="110000"/>
              </a:lnSpc>
              <a:spcBef>
                <a:spcPts val="600"/>
              </a:spcBef>
              <a:spcAft>
                <a:spcPts val="600"/>
              </a:spcAft>
              <a:buNone/>
            </a:pPr>
            <a:r>
              <a:rPr lang="en-US" sz="2200" dirty="0">
                <a:latin typeface="+mn-lt"/>
              </a:rPr>
              <a:t>Whether, in order for a defendant to satisfy the prerequisite for “safety-valve” sentencing relief in 18 U.S.C. § 3553(f)(1), a court must find that the defendant does not have more than 4 criminal history points (excluding any criminal history points resulting from a 1-point offense); does not have a prior 3-point offense; and does not have a prior 2-point violent offense.</a:t>
            </a:r>
          </a:p>
        </p:txBody>
      </p:sp>
    </p:spTree>
    <p:extLst>
      <p:ext uri="{BB962C8B-B14F-4D97-AF65-F5344CB8AC3E}">
        <p14:creationId xmlns:p14="http://schemas.microsoft.com/office/powerpoint/2010/main" val="33019077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1" y="452718"/>
            <a:ext cx="10020214" cy="1034438"/>
          </a:xfrm>
        </p:spPr>
        <p:txBody>
          <a:bodyPr anchor="ctr"/>
          <a:lstStyle/>
          <a:p>
            <a:pPr algn="ctr"/>
            <a:r>
              <a:rPr lang="en-US" sz="3200" b="1" dirty="0"/>
              <a:t>First Step Act</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874207" y="1401745"/>
            <a:ext cx="10460334" cy="5169877"/>
          </a:xfrm>
        </p:spPr>
        <p:txBody>
          <a:bodyPr>
            <a:noAutofit/>
          </a:bodyPr>
          <a:lstStyle/>
          <a:p>
            <a:pPr marL="0" indent="0">
              <a:spcBef>
                <a:spcPts val="600"/>
              </a:spcBef>
              <a:spcAft>
                <a:spcPts val="600"/>
              </a:spcAft>
              <a:buNone/>
            </a:pPr>
            <a:r>
              <a:rPr lang="en-US" b="1" dirty="0">
                <a:solidFill>
                  <a:schemeClr val="accent1"/>
                </a:solidFill>
                <a:latin typeface="+mn-lt"/>
              </a:rPr>
              <a:t>18 U.S.C. 3553(f)</a:t>
            </a:r>
          </a:p>
          <a:p>
            <a:pPr marL="0" marR="0" indent="0">
              <a:spcBef>
                <a:spcPts val="600"/>
              </a:spcBef>
              <a:spcAft>
                <a:spcPts val="600"/>
              </a:spcAft>
              <a:buNone/>
            </a:pPr>
            <a:r>
              <a:rPr lang="en-US" dirty="0">
                <a:latin typeface="+mn-lt"/>
              </a:rPr>
              <a:t>Notwithstanding any other provision of law, [for certain drug offenses], </a:t>
            </a:r>
            <a:r>
              <a:rPr lang="en-US" dirty="0">
                <a:solidFill>
                  <a:schemeClr val="accent1"/>
                </a:solidFill>
                <a:latin typeface="+mn-lt"/>
              </a:rPr>
              <a:t>the court shall impose a sentence</a:t>
            </a:r>
            <a:r>
              <a:rPr lang="en-US" dirty="0">
                <a:latin typeface="+mn-lt"/>
              </a:rPr>
              <a:t> pursuant to guidelines promulgated by the United States Sentencing Commission under section 994 of title 28 </a:t>
            </a:r>
            <a:r>
              <a:rPr lang="en-US" dirty="0">
                <a:solidFill>
                  <a:schemeClr val="accent1"/>
                </a:solidFill>
                <a:latin typeface="+mn-lt"/>
              </a:rPr>
              <a:t>without regard to any statutory minimum sentence, if </a:t>
            </a:r>
            <a:r>
              <a:rPr lang="en-US" dirty="0">
                <a:latin typeface="+mn-lt"/>
              </a:rPr>
              <a:t>the court finds at sentencing, after the Government has been afforded the opportunity to make a recommendation, that—</a:t>
            </a:r>
          </a:p>
          <a:p>
            <a:pPr marL="0" marR="0" indent="0">
              <a:spcBef>
                <a:spcPts val="600"/>
              </a:spcBef>
              <a:spcAft>
                <a:spcPts val="600"/>
              </a:spcAft>
              <a:buNone/>
            </a:pPr>
            <a:r>
              <a:rPr lang="en-US" dirty="0">
                <a:latin typeface="+mn-lt"/>
              </a:rPr>
              <a:t>	(1) </a:t>
            </a:r>
            <a:r>
              <a:rPr lang="en-US" dirty="0">
                <a:solidFill>
                  <a:schemeClr val="accent1"/>
                </a:solidFill>
                <a:latin typeface="+mn-lt"/>
              </a:rPr>
              <a:t>the defendant does not have</a:t>
            </a:r>
            <a:r>
              <a:rPr lang="en-US" dirty="0">
                <a:latin typeface="+mn-lt"/>
              </a:rPr>
              <a:t>—</a:t>
            </a:r>
          </a:p>
          <a:p>
            <a:pPr marL="1376363" marR="0" indent="-461963">
              <a:spcBef>
                <a:spcPts val="600"/>
              </a:spcBef>
              <a:spcAft>
                <a:spcPts val="600"/>
              </a:spcAft>
              <a:buNone/>
            </a:pPr>
            <a:r>
              <a:rPr lang="en-US" dirty="0">
                <a:latin typeface="+mn-lt"/>
              </a:rPr>
              <a:t>(A) </a:t>
            </a:r>
            <a:r>
              <a:rPr lang="en-US" dirty="0">
                <a:solidFill>
                  <a:schemeClr val="accent1"/>
                </a:solidFill>
                <a:latin typeface="+mn-lt"/>
              </a:rPr>
              <a:t>more than 4 criminal history points</a:t>
            </a:r>
            <a:r>
              <a:rPr lang="en-US" dirty="0">
                <a:latin typeface="+mn-lt"/>
              </a:rPr>
              <a:t>, excluding any criminal history points resulting from a 1-point offense, as determined under the sentencing guidelines;</a:t>
            </a:r>
          </a:p>
          <a:p>
            <a:pPr marL="1376363" marR="0" indent="-461963">
              <a:spcBef>
                <a:spcPts val="600"/>
              </a:spcBef>
              <a:spcAft>
                <a:spcPts val="600"/>
              </a:spcAft>
              <a:buNone/>
            </a:pPr>
            <a:r>
              <a:rPr lang="en-US" dirty="0">
                <a:latin typeface="+mn-lt"/>
              </a:rPr>
              <a:t>(B) </a:t>
            </a:r>
            <a:r>
              <a:rPr lang="en-US" dirty="0">
                <a:solidFill>
                  <a:schemeClr val="accent1"/>
                </a:solidFill>
                <a:latin typeface="+mn-lt"/>
              </a:rPr>
              <a:t>a prior 3-point offense</a:t>
            </a:r>
            <a:r>
              <a:rPr lang="en-US" dirty="0">
                <a:latin typeface="+mn-lt"/>
              </a:rPr>
              <a:t>, as determined under the sentencing guidelines; </a:t>
            </a:r>
            <a:r>
              <a:rPr lang="en-US" b="1" u="sng" dirty="0">
                <a:solidFill>
                  <a:schemeClr val="accent1"/>
                </a:solidFill>
                <a:latin typeface="+mn-lt"/>
              </a:rPr>
              <a:t>and</a:t>
            </a:r>
          </a:p>
          <a:p>
            <a:pPr marL="1376363" marR="0" indent="-461963">
              <a:spcBef>
                <a:spcPts val="600"/>
              </a:spcBef>
              <a:spcAft>
                <a:spcPts val="600"/>
              </a:spcAft>
              <a:buNone/>
            </a:pPr>
            <a:r>
              <a:rPr lang="en-US" dirty="0">
                <a:latin typeface="+mn-lt"/>
              </a:rPr>
              <a:t>(C) </a:t>
            </a:r>
            <a:r>
              <a:rPr lang="en-US" dirty="0">
                <a:solidFill>
                  <a:schemeClr val="accent1"/>
                </a:solidFill>
                <a:latin typeface="+mn-lt"/>
              </a:rPr>
              <a:t>a prior 2-point violent offense</a:t>
            </a:r>
            <a:r>
              <a:rPr lang="en-US" dirty="0">
                <a:latin typeface="+mn-lt"/>
              </a:rPr>
              <a:t>, as determined under the sentencing guidelines….</a:t>
            </a:r>
          </a:p>
        </p:txBody>
      </p:sp>
      <p:sp>
        <p:nvSpPr>
          <p:cNvPr id="4" name="Oval 3">
            <a:extLst>
              <a:ext uri="{FF2B5EF4-FFF2-40B4-BE49-F238E27FC236}">
                <a16:creationId xmlns:a16="http://schemas.microsoft.com/office/drawing/2014/main" id="{8434E93A-6847-BDA2-E693-6B9E332840F7}"/>
              </a:ext>
            </a:extLst>
          </p:cNvPr>
          <p:cNvSpPr/>
          <p:nvPr/>
        </p:nvSpPr>
        <p:spPr>
          <a:xfrm>
            <a:off x="2150347" y="5335675"/>
            <a:ext cx="914400" cy="462224"/>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73822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1746-DC2F-77F0-5A41-1A54A3E59D86}"/>
              </a:ext>
            </a:extLst>
          </p:cNvPr>
          <p:cNvSpPr>
            <a:spLocks noGrp="1"/>
          </p:cNvSpPr>
          <p:nvPr>
            <p:ph type="title"/>
          </p:nvPr>
        </p:nvSpPr>
        <p:spPr>
          <a:xfrm>
            <a:off x="1103312" y="452718"/>
            <a:ext cx="10020212" cy="1024390"/>
          </a:xfrm>
        </p:spPr>
        <p:txBody>
          <a:bodyPr anchor="ctr"/>
          <a:lstStyle/>
          <a:p>
            <a:pPr algn="ctr"/>
            <a:r>
              <a:rPr lang="en-US" sz="3200" b="1" dirty="0"/>
              <a:t>First Step Act</a:t>
            </a:r>
          </a:p>
        </p:txBody>
      </p:sp>
      <p:sp>
        <p:nvSpPr>
          <p:cNvPr id="3" name="Content Placeholder 2">
            <a:extLst>
              <a:ext uri="{FF2B5EF4-FFF2-40B4-BE49-F238E27FC236}">
                <a16:creationId xmlns:a16="http://schemas.microsoft.com/office/drawing/2014/main" id="{D171350A-DCEC-BC38-6DDA-A7ACE345A568}"/>
              </a:ext>
            </a:extLst>
          </p:cNvPr>
          <p:cNvSpPr>
            <a:spLocks noGrp="1"/>
          </p:cNvSpPr>
          <p:nvPr>
            <p:ph idx="1"/>
          </p:nvPr>
        </p:nvSpPr>
        <p:spPr>
          <a:xfrm>
            <a:off x="1103311" y="1587640"/>
            <a:ext cx="10020213" cy="4660759"/>
          </a:xfrm>
        </p:spPr>
        <p:txBody>
          <a:bodyPr anchor="ctr">
            <a:normAutofit/>
          </a:bodyPr>
          <a:lstStyle/>
          <a:p>
            <a:pPr marL="0" indent="0">
              <a:spcBef>
                <a:spcPts val="600"/>
              </a:spcBef>
              <a:spcAft>
                <a:spcPts val="600"/>
              </a:spcAft>
              <a:buNone/>
            </a:pPr>
            <a:r>
              <a:rPr lang="en-US" sz="2400" b="1" i="1" dirty="0" err="1">
                <a:solidFill>
                  <a:schemeClr val="accent1"/>
                </a:solidFill>
              </a:rPr>
              <a:t>Pulsifer</a:t>
            </a:r>
            <a:r>
              <a:rPr lang="en-US" sz="2400" b="1" i="1" dirty="0">
                <a:solidFill>
                  <a:schemeClr val="accent1"/>
                </a:solidFill>
              </a:rPr>
              <a:t> v. United States</a:t>
            </a:r>
            <a:r>
              <a:rPr lang="en-US" sz="2400" b="1" dirty="0">
                <a:solidFill>
                  <a:schemeClr val="accent1"/>
                </a:solidFill>
              </a:rPr>
              <a:t>, 601 U.S. 124 (2024) </a:t>
            </a:r>
          </a:p>
          <a:p>
            <a:pPr marL="0" indent="0">
              <a:lnSpc>
                <a:spcPct val="110000"/>
              </a:lnSpc>
              <a:spcBef>
                <a:spcPts val="600"/>
              </a:spcBef>
              <a:spcAft>
                <a:spcPts val="600"/>
              </a:spcAft>
              <a:buNone/>
            </a:pPr>
            <a:r>
              <a:rPr lang="en-US" b="1" dirty="0">
                <a:solidFill>
                  <a:schemeClr val="accent1"/>
                </a:solidFill>
                <a:latin typeface="+mn-lt"/>
              </a:rPr>
              <a:t>Decision:</a:t>
            </a:r>
          </a:p>
          <a:p>
            <a:pPr marR="0">
              <a:lnSpc>
                <a:spcPct val="110000"/>
              </a:lnSpc>
              <a:spcBef>
                <a:spcPts val="600"/>
              </a:spcBef>
              <a:spcAft>
                <a:spcPts val="600"/>
              </a:spcAft>
            </a:pPr>
            <a:r>
              <a:rPr lang="en-US" dirty="0">
                <a:latin typeface="+mn-lt"/>
              </a:rPr>
              <a:t>To be eligible for safety-valve relief, a criminal defendant must meet all three criminal-history criteria listed in 18 U.S.C. § 3553(f)(1). </a:t>
            </a:r>
          </a:p>
          <a:p>
            <a:pPr marR="0">
              <a:lnSpc>
                <a:spcPct val="110000"/>
              </a:lnSpc>
              <a:spcBef>
                <a:spcPts val="600"/>
              </a:spcBef>
              <a:spcAft>
                <a:spcPts val="600"/>
              </a:spcAft>
            </a:pPr>
            <a:r>
              <a:rPr lang="en-US" dirty="0" err="1">
                <a:latin typeface="+mn-lt"/>
              </a:rPr>
              <a:t>Pulsifer’s</a:t>
            </a:r>
            <a:r>
              <a:rPr lang="en-US" dirty="0">
                <a:latin typeface="+mn-lt"/>
              </a:rPr>
              <a:t> reading would (1) make subparagraph (f)(1)(A) superfluous and (2) allow relief to defendants with more serious records while barring relief to defendants with less serious records. </a:t>
            </a:r>
          </a:p>
          <a:p>
            <a:pPr marL="0" marR="0" indent="0">
              <a:lnSpc>
                <a:spcPct val="110000"/>
              </a:lnSpc>
              <a:spcBef>
                <a:spcPts val="600"/>
              </a:spcBef>
              <a:spcAft>
                <a:spcPts val="600"/>
              </a:spcAft>
              <a:buNone/>
            </a:pPr>
            <a:r>
              <a:rPr lang="en-US" b="1" dirty="0">
                <a:solidFill>
                  <a:schemeClr val="accent1"/>
                </a:solidFill>
                <a:latin typeface="+mn-lt"/>
              </a:rPr>
              <a:t>Note:</a:t>
            </a:r>
            <a:r>
              <a:rPr lang="en-US" b="1" dirty="0">
                <a:latin typeface="+mn-lt"/>
              </a:rPr>
              <a:t> </a:t>
            </a:r>
            <a:r>
              <a:rPr lang="en-US" dirty="0">
                <a:latin typeface="+mn-lt"/>
              </a:rPr>
              <a:t>	Already the rule in the Fifth Circuit. </a:t>
            </a:r>
            <a:r>
              <a:rPr lang="en-US" i="1" dirty="0">
                <a:latin typeface="+mn-lt"/>
              </a:rPr>
              <a:t>See United States v. </a:t>
            </a:r>
            <a:r>
              <a:rPr lang="en-US" i="1" dirty="0" err="1">
                <a:latin typeface="+mn-lt"/>
              </a:rPr>
              <a:t>Palomares</a:t>
            </a:r>
            <a:r>
              <a:rPr lang="en-US" dirty="0">
                <a:latin typeface="+mn-lt"/>
              </a:rPr>
              <a:t>, 52 			F.4th 640 (5th Cir. 2022).</a:t>
            </a:r>
          </a:p>
          <a:p>
            <a:pPr marL="0" marR="0" indent="0">
              <a:lnSpc>
                <a:spcPct val="110000"/>
              </a:lnSpc>
              <a:spcBef>
                <a:spcPts val="600"/>
              </a:spcBef>
              <a:spcAft>
                <a:spcPts val="600"/>
              </a:spcAft>
              <a:buNone/>
            </a:pPr>
            <a:endParaRPr lang="en-US" dirty="0">
              <a:latin typeface="+mn-lt"/>
            </a:endParaRPr>
          </a:p>
        </p:txBody>
      </p:sp>
    </p:spTree>
    <p:extLst>
      <p:ext uri="{BB962C8B-B14F-4D97-AF65-F5344CB8AC3E}">
        <p14:creationId xmlns:p14="http://schemas.microsoft.com/office/powerpoint/2010/main" val="20340936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0147F-37DC-1ED2-2B7F-DAB9AA3FB018}"/>
              </a:ext>
            </a:extLst>
          </p:cNvPr>
          <p:cNvSpPr>
            <a:spLocks noGrp="1"/>
          </p:cNvSpPr>
          <p:nvPr>
            <p:ph type="title"/>
          </p:nvPr>
        </p:nvSpPr>
        <p:spPr>
          <a:xfrm>
            <a:off x="1103312" y="452718"/>
            <a:ext cx="10040310" cy="1014341"/>
          </a:xfrm>
        </p:spPr>
        <p:txBody>
          <a:bodyPr anchor="ctr"/>
          <a:lstStyle/>
          <a:p>
            <a:pPr algn="ctr"/>
            <a:r>
              <a:rPr lang="en-US" sz="3200" b="1" dirty="0"/>
              <a:t>Looking Ahead (First Step Act)</a:t>
            </a:r>
          </a:p>
        </p:txBody>
      </p:sp>
      <p:sp>
        <p:nvSpPr>
          <p:cNvPr id="3" name="Content Placeholder 2">
            <a:extLst>
              <a:ext uri="{FF2B5EF4-FFF2-40B4-BE49-F238E27FC236}">
                <a16:creationId xmlns:a16="http://schemas.microsoft.com/office/drawing/2014/main" id="{3493D34D-BF63-3913-3CB7-B4AE4C6F3A82}"/>
              </a:ext>
            </a:extLst>
          </p:cNvPr>
          <p:cNvSpPr>
            <a:spLocks noGrp="1"/>
          </p:cNvSpPr>
          <p:nvPr>
            <p:ph idx="1"/>
          </p:nvPr>
        </p:nvSpPr>
        <p:spPr>
          <a:xfrm>
            <a:off x="1103311" y="1567544"/>
            <a:ext cx="10040309" cy="4680856"/>
          </a:xfrm>
        </p:spPr>
        <p:txBody>
          <a:bodyPr anchor="ctr">
            <a:normAutofit fontScale="92500" lnSpcReduction="20000"/>
          </a:bodyPr>
          <a:lstStyle/>
          <a:p>
            <a:pPr marL="0" indent="0">
              <a:lnSpc>
                <a:spcPct val="110000"/>
              </a:lnSpc>
              <a:spcBef>
                <a:spcPts val="1200"/>
              </a:spcBef>
              <a:spcAft>
                <a:spcPts val="1200"/>
              </a:spcAft>
              <a:buNone/>
            </a:pPr>
            <a:r>
              <a:rPr lang="en-US" sz="2600" b="1" i="1" dirty="0">
                <a:solidFill>
                  <a:schemeClr val="accent1"/>
                </a:solidFill>
              </a:rPr>
              <a:t>Hewitt v. United States</a:t>
            </a:r>
            <a:r>
              <a:rPr lang="en-US" sz="2600" b="1" dirty="0">
                <a:solidFill>
                  <a:schemeClr val="accent1"/>
                </a:solidFill>
              </a:rPr>
              <a:t>, No. 23-1002</a:t>
            </a:r>
          </a:p>
          <a:p>
            <a:pPr marL="457200" indent="0">
              <a:spcBef>
                <a:spcPts val="1200"/>
              </a:spcBef>
              <a:spcAft>
                <a:spcPts val="1200"/>
              </a:spcAft>
              <a:buNone/>
            </a:pPr>
            <a:r>
              <a:rPr lang="en-US" sz="2200" b="1" dirty="0">
                <a:solidFill>
                  <a:schemeClr val="accent1"/>
                </a:solidFill>
                <a:latin typeface="+mn-lt"/>
              </a:rPr>
              <a:t>Question Presented: </a:t>
            </a:r>
            <a:r>
              <a:rPr lang="en-US" sz="2200" dirty="0">
                <a:latin typeface="+mn-lt"/>
              </a:rPr>
              <a:t>Whether Section 403 of the First Step Act of 2018, which reduced certain mandatory consecutive sentences under 18 U.S.C. </a:t>
            </a:r>
            <a:r>
              <a:rPr lang="en-US" sz="2400" dirty="0">
                <a:latin typeface="+mn-lt"/>
              </a:rPr>
              <a:t>§ </a:t>
            </a:r>
            <a:r>
              <a:rPr lang="en-US" sz="2200" dirty="0">
                <a:latin typeface="+mn-lt"/>
              </a:rPr>
              <a:t>924(c) for “any offense that was committed before the date of enactment of [the] Act, if a sentence for the offense has not been imposed as of such date,” applies at a defendant’s post-Act resentencing following the vacatur of the defendant’s pre-Act sentence.</a:t>
            </a:r>
          </a:p>
          <a:p>
            <a:pPr marL="0" indent="0">
              <a:lnSpc>
                <a:spcPct val="110000"/>
              </a:lnSpc>
              <a:spcBef>
                <a:spcPts val="1200"/>
              </a:spcBef>
              <a:spcAft>
                <a:spcPts val="1200"/>
              </a:spcAft>
              <a:buNone/>
            </a:pPr>
            <a:r>
              <a:rPr lang="en-US" sz="2600" b="1" i="1" dirty="0">
                <a:solidFill>
                  <a:schemeClr val="accent1"/>
                </a:solidFill>
              </a:rPr>
              <a:t>Duffey v. United States</a:t>
            </a:r>
            <a:r>
              <a:rPr lang="en-US" sz="2600" b="1" dirty="0">
                <a:solidFill>
                  <a:schemeClr val="accent1"/>
                </a:solidFill>
              </a:rPr>
              <a:t>, No. 23-1150 (out of the Fifth Circuit)</a:t>
            </a:r>
          </a:p>
          <a:p>
            <a:pPr marL="457200" indent="0">
              <a:buNone/>
            </a:pPr>
            <a:r>
              <a:rPr lang="en-US" sz="2200" b="1" dirty="0">
                <a:solidFill>
                  <a:schemeClr val="accent1"/>
                </a:solidFill>
                <a:latin typeface="+mn-lt"/>
              </a:rPr>
              <a:t>Question Presented: </a:t>
            </a:r>
            <a:r>
              <a:rPr lang="en-US" sz="2200" dirty="0">
                <a:latin typeface="+mn-lt"/>
              </a:rPr>
              <a:t>Whether the First Step Act’s sentencing reduction provisions apply to a defendant originally sentenced before the act’s enactment, when that original sentence is judicially vacated and the defendant is resentenced to a new term of imprisonment after the act’s enactment.</a:t>
            </a:r>
          </a:p>
          <a:p>
            <a:pPr marL="457200" indent="0">
              <a:buNone/>
            </a:pPr>
            <a:endParaRPr lang="en-US" dirty="0"/>
          </a:p>
        </p:txBody>
      </p:sp>
    </p:spTree>
    <p:extLst>
      <p:ext uri="{BB962C8B-B14F-4D97-AF65-F5344CB8AC3E}">
        <p14:creationId xmlns:p14="http://schemas.microsoft.com/office/powerpoint/2010/main" val="13071109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0147F-37DC-1ED2-2B7F-DAB9AA3FB018}"/>
              </a:ext>
            </a:extLst>
          </p:cNvPr>
          <p:cNvSpPr>
            <a:spLocks noGrp="1"/>
          </p:cNvSpPr>
          <p:nvPr>
            <p:ph type="title"/>
          </p:nvPr>
        </p:nvSpPr>
        <p:spPr>
          <a:xfrm>
            <a:off x="1103311" y="452718"/>
            <a:ext cx="10030261" cy="1044486"/>
          </a:xfrm>
        </p:spPr>
        <p:txBody>
          <a:bodyPr anchor="ctr"/>
          <a:lstStyle/>
          <a:p>
            <a:pPr algn="ctr"/>
            <a:r>
              <a:rPr lang="en-US" sz="3200" b="1" dirty="0"/>
              <a:t>Pending Misc. Sentencing Cases</a:t>
            </a:r>
          </a:p>
        </p:txBody>
      </p:sp>
      <p:sp>
        <p:nvSpPr>
          <p:cNvPr id="3" name="Content Placeholder 2">
            <a:extLst>
              <a:ext uri="{FF2B5EF4-FFF2-40B4-BE49-F238E27FC236}">
                <a16:creationId xmlns:a16="http://schemas.microsoft.com/office/drawing/2014/main" id="{3493D34D-BF63-3913-3CB7-B4AE4C6F3A82}"/>
              </a:ext>
            </a:extLst>
          </p:cNvPr>
          <p:cNvSpPr>
            <a:spLocks noGrp="1"/>
          </p:cNvSpPr>
          <p:nvPr>
            <p:ph idx="1"/>
          </p:nvPr>
        </p:nvSpPr>
        <p:spPr>
          <a:xfrm>
            <a:off x="1103312" y="1587640"/>
            <a:ext cx="10030262" cy="4660759"/>
          </a:xfrm>
        </p:spPr>
        <p:txBody>
          <a:bodyPr anchor="ctr">
            <a:noAutofit/>
          </a:bodyPr>
          <a:lstStyle/>
          <a:p>
            <a:pPr marL="0" indent="0">
              <a:spcBef>
                <a:spcPts val="600"/>
              </a:spcBef>
              <a:spcAft>
                <a:spcPts val="600"/>
              </a:spcAft>
              <a:buNone/>
            </a:pPr>
            <a:r>
              <a:rPr lang="en-US" sz="2400" b="1" i="1" dirty="0">
                <a:solidFill>
                  <a:schemeClr val="accent1"/>
                </a:solidFill>
                <a:latin typeface="+mn-lt"/>
              </a:rPr>
              <a:t>United States v. Jean</a:t>
            </a:r>
            <a:r>
              <a:rPr lang="en-US" sz="2400" b="1" dirty="0">
                <a:solidFill>
                  <a:schemeClr val="accent1"/>
                </a:solidFill>
                <a:latin typeface="+mn-lt"/>
              </a:rPr>
              <a:t>, 108 F.4th 275 (5th 2024)</a:t>
            </a:r>
          </a:p>
          <a:p>
            <a:pPr marL="0" indent="0">
              <a:spcBef>
                <a:spcPts val="600"/>
              </a:spcBef>
              <a:spcAft>
                <a:spcPts val="600"/>
              </a:spcAft>
              <a:buNone/>
            </a:pPr>
            <a:r>
              <a:rPr lang="en-US" dirty="0">
                <a:latin typeface="+mn-lt"/>
              </a:rPr>
              <a:t>Nonretroactive changes in the law can be considered as an extraordinary and compelling reason within the meaning of the compassionate-release statute, 18 U.S.C. </a:t>
            </a:r>
            <a:r>
              <a:rPr lang="en-US" sz="2000" dirty="0">
                <a:latin typeface="+mn-lt"/>
              </a:rPr>
              <a:t>§ </a:t>
            </a:r>
            <a:r>
              <a:rPr lang="en-US" dirty="0">
                <a:latin typeface="+mn-lt"/>
              </a:rPr>
              <a:t>3582(c)(1)(A).</a:t>
            </a:r>
          </a:p>
          <a:p>
            <a:pPr marL="0" indent="0">
              <a:spcBef>
                <a:spcPts val="600"/>
              </a:spcBef>
              <a:spcAft>
                <a:spcPts val="600"/>
              </a:spcAft>
              <a:buNone/>
            </a:pPr>
            <a:r>
              <a:rPr lang="en-US" dirty="0">
                <a:latin typeface="+mn-lt"/>
              </a:rPr>
              <a:t>	En banc petition filed September 18, 2024; mandate stayed</a:t>
            </a:r>
          </a:p>
          <a:p>
            <a:pPr marL="0" indent="0">
              <a:spcBef>
                <a:spcPts val="600"/>
              </a:spcBef>
              <a:spcAft>
                <a:spcPts val="600"/>
              </a:spcAft>
              <a:buNone/>
            </a:pPr>
            <a:endParaRPr lang="en-US" dirty="0">
              <a:latin typeface="+mn-lt"/>
            </a:endParaRPr>
          </a:p>
          <a:p>
            <a:pPr marL="0" indent="0">
              <a:spcBef>
                <a:spcPts val="600"/>
              </a:spcBef>
              <a:spcAft>
                <a:spcPts val="600"/>
              </a:spcAft>
              <a:buNone/>
            </a:pPr>
            <a:r>
              <a:rPr lang="en-US" sz="2400" b="1" i="1" dirty="0" err="1">
                <a:solidFill>
                  <a:schemeClr val="accent1"/>
                </a:solidFill>
                <a:latin typeface="+mn-lt"/>
              </a:rPr>
              <a:t>Esteras</a:t>
            </a:r>
            <a:r>
              <a:rPr lang="en-US" sz="2400" b="1" i="1" dirty="0">
                <a:solidFill>
                  <a:schemeClr val="accent1"/>
                </a:solidFill>
                <a:latin typeface="+mn-lt"/>
              </a:rPr>
              <a:t> v. United States, </a:t>
            </a:r>
            <a:r>
              <a:rPr lang="en-US" sz="2400" b="1" dirty="0">
                <a:solidFill>
                  <a:schemeClr val="accent1"/>
                </a:solidFill>
                <a:latin typeface="+mn-lt"/>
              </a:rPr>
              <a:t>No. 23-7483</a:t>
            </a:r>
          </a:p>
          <a:p>
            <a:pPr marL="457200" indent="0">
              <a:spcBef>
                <a:spcPts val="600"/>
              </a:spcBef>
              <a:spcAft>
                <a:spcPts val="600"/>
              </a:spcAft>
              <a:buNone/>
            </a:pPr>
            <a:r>
              <a:rPr lang="en-US" b="1" dirty="0">
                <a:solidFill>
                  <a:schemeClr val="accent1"/>
                </a:solidFill>
                <a:latin typeface="+mn-lt"/>
              </a:rPr>
              <a:t>Question Presented: </a:t>
            </a:r>
            <a:r>
              <a:rPr lang="en-US" dirty="0">
                <a:latin typeface="+mn-lt"/>
              </a:rPr>
              <a:t>Whether, even though Congress excluded the sentencing factors listed in 18 U.S.C. </a:t>
            </a:r>
            <a:r>
              <a:rPr lang="en-US" sz="2000" dirty="0">
                <a:latin typeface="+mn-lt"/>
              </a:rPr>
              <a:t>§ </a:t>
            </a:r>
            <a:r>
              <a:rPr lang="en-US" dirty="0">
                <a:latin typeface="+mn-lt"/>
              </a:rPr>
              <a:t>3553(a)(2)(A) from 18 U.S.C. 3583(e)’s list of factors to consider when revoking supervised release, a district court may rely on the </a:t>
            </a:r>
            <a:r>
              <a:rPr lang="en-US" sz="2000" dirty="0">
                <a:latin typeface="+mn-lt"/>
              </a:rPr>
              <a:t>§</a:t>
            </a:r>
            <a:r>
              <a:rPr lang="en-US" dirty="0">
                <a:latin typeface="+mn-lt"/>
              </a:rPr>
              <a:t> 3553(a)(2)(A) factors when revoking supervised release.</a:t>
            </a:r>
          </a:p>
        </p:txBody>
      </p:sp>
    </p:spTree>
    <p:extLst>
      <p:ext uri="{BB962C8B-B14F-4D97-AF65-F5344CB8AC3E}">
        <p14:creationId xmlns:p14="http://schemas.microsoft.com/office/powerpoint/2010/main" val="11793389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21222-7487-950C-5168-02F8884443AA}"/>
              </a:ext>
            </a:extLst>
          </p:cNvPr>
          <p:cNvSpPr>
            <a:spLocks noGrp="1"/>
          </p:cNvSpPr>
          <p:nvPr>
            <p:ph type="ctrTitle"/>
          </p:nvPr>
        </p:nvSpPr>
        <p:spPr/>
        <p:txBody>
          <a:bodyPr/>
          <a:lstStyle/>
          <a:p>
            <a:r>
              <a:rPr lang="en-US" dirty="0"/>
              <a:t>Miscellaneous</a:t>
            </a:r>
          </a:p>
        </p:txBody>
      </p:sp>
      <p:sp>
        <p:nvSpPr>
          <p:cNvPr id="3" name="Subtitle 2">
            <a:extLst>
              <a:ext uri="{FF2B5EF4-FFF2-40B4-BE49-F238E27FC236}">
                <a16:creationId xmlns:a16="http://schemas.microsoft.com/office/drawing/2014/main" id="{7D570A71-B000-CEF2-4708-47FC7030743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4559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E477-CCAF-1DA8-D7CA-42DD5A75AB2E}"/>
              </a:ext>
            </a:extLst>
          </p:cNvPr>
          <p:cNvSpPr>
            <a:spLocks noGrp="1"/>
          </p:cNvSpPr>
          <p:nvPr>
            <p:ph type="title"/>
          </p:nvPr>
        </p:nvSpPr>
        <p:spPr>
          <a:xfrm>
            <a:off x="1065125" y="452718"/>
            <a:ext cx="9596176" cy="1024390"/>
          </a:xfrm>
        </p:spPr>
        <p:txBody>
          <a:bodyPr anchor="ctr"/>
          <a:lstStyle/>
          <a:p>
            <a:pPr algn="ctr"/>
            <a:r>
              <a:rPr lang="en-US" sz="3200" b="1" i="1" dirty="0"/>
              <a:t>United States v. Rahimi</a:t>
            </a:r>
            <a:r>
              <a:rPr lang="en-US" sz="3200" b="1" dirty="0"/>
              <a:t>, 144 S. Ct. 1889 (2024)</a:t>
            </a:r>
          </a:p>
        </p:txBody>
      </p:sp>
      <p:sp>
        <p:nvSpPr>
          <p:cNvPr id="3" name="Content Placeholder 2">
            <a:extLst>
              <a:ext uri="{FF2B5EF4-FFF2-40B4-BE49-F238E27FC236}">
                <a16:creationId xmlns:a16="http://schemas.microsoft.com/office/drawing/2014/main" id="{4FA59986-4093-5EA6-8B80-4B047A433D58}"/>
              </a:ext>
            </a:extLst>
          </p:cNvPr>
          <p:cNvSpPr>
            <a:spLocks noGrp="1"/>
          </p:cNvSpPr>
          <p:nvPr>
            <p:ph idx="1"/>
          </p:nvPr>
        </p:nvSpPr>
        <p:spPr>
          <a:xfrm>
            <a:off x="1065125" y="1617784"/>
            <a:ext cx="10058400" cy="4630615"/>
          </a:xfrm>
        </p:spPr>
        <p:txBody>
          <a:bodyPr>
            <a:normAutofit fontScale="85000" lnSpcReduction="20000"/>
          </a:bodyPr>
          <a:lstStyle/>
          <a:p>
            <a:pPr marL="0" indent="0">
              <a:spcBef>
                <a:spcPts val="1200"/>
              </a:spcBef>
              <a:spcAft>
                <a:spcPts val="1200"/>
              </a:spcAft>
              <a:buNone/>
            </a:pPr>
            <a:r>
              <a:rPr lang="en-US" sz="2800" b="1" dirty="0">
                <a:solidFill>
                  <a:schemeClr val="accent1"/>
                </a:solidFill>
              </a:rPr>
              <a:t>Question Presented:</a:t>
            </a:r>
          </a:p>
          <a:p>
            <a:pPr marL="457200" lvl="1" indent="0">
              <a:buNone/>
            </a:pPr>
            <a:r>
              <a:rPr lang="en-US" sz="2400" dirty="0">
                <a:latin typeface="+mn-lt"/>
              </a:rPr>
              <a:t>Whether 18 U.S.C. § 922(g)(8), which prohibits the possession of firearms by persons subject to domestic violence restraining orders, violates the Second Amendment on its face.</a:t>
            </a:r>
          </a:p>
          <a:p>
            <a:pPr marL="0" indent="0">
              <a:lnSpc>
                <a:spcPct val="120000"/>
              </a:lnSpc>
              <a:spcBef>
                <a:spcPts val="1200"/>
              </a:spcBef>
              <a:spcAft>
                <a:spcPts val="1200"/>
              </a:spcAft>
              <a:buNone/>
            </a:pPr>
            <a:r>
              <a:rPr lang="en-US" sz="2800" b="1" dirty="0">
                <a:solidFill>
                  <a:schemeClr val="accent1"/>
                </a:solidFill>
              </a:rPr>
              <a:t>Decision:</a:t>
            </a:r>
          </a:p>
          <a:p>
            <a:pPr marL="914400" marR="0" indent="-461963">
              <a:lnSpc>
                <a:spcPct val="107000"/>
              </a:lnSpc>
              <a:spcBef>
                <a:spcPts val="0"/>
              </a:spcBef>
              <a:spcAft>
                <a:spcPts val="800"/>
              </a:spcAft>
            </a:pPr>
            <a:r>
              <a:rPr lang="en-US" sz="2400" dirty="0">
                <a:latin typeface="+mn-lt"/>
              </a:rPr>
              <a:t>18 U.S.C. § 922(g)(8) is constitutional “as applied to the facts of Rahimi’s own case” because “the Second Amendment permits the disarmament of individuals who pose a credible threat to the physical safety of others.”</a:t>
            </a:r>
          </a:p>
          <a:p>
            <a:pPr marL="914400" marR="0" indent="-461963">
              <a:lnSpc>
                <a:spcPct val="107000"/>
              </a:lnSpc>
              <a:spcBef>
                <a:spcPts val="0"/>
              </a:spcBef>
              <a:spcAft>
                <a:spcPts val="800"/>
              </a:spcAft>
            </a:pPr>
            <a:r>
              <a:rPr lang="en-US" sz="2400" dirty="0">
                <a:latin typeface="+mn-lt"/>
              </a:rPr>
              <a:t>A modern firearm regulation must “comport with the principles underlying the Second Amendment,” but need not be a “dead ringer” for a Founding-era law. Founding-era surety and “going armed” laws “targeted the misuse of firearms,” and § 922(g)(8) “fits neatly within the tradition the surety and going armed laws represent.”</a:t>
            </a:r>
          </a:p>
        </p:txBody>
      </p:sp>
    </p:spTree>
    <p:extLst>
      <p:ext uri="{BB962C8B-B14F-4D97-AF65-F5344CB8AC3E}">
        <p14:creationId xmlns:p14="http://schemas.microsoft.com/office/powerpoint/2010/main" val="35456914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0147F-37DC-1ED2-2B7F-DAB9AA3FB018}"/>
              </a:ext>
            </a:extLst>
          </p:cNvPr>
          <p:cNvSpPr>
            <a:spLocks noGrp="1"/>
          </p:cNvSpPr>
          <p:nvPr>
            <p:ph type="title"/>
          </p:nvPr>
        </p:nvSpPr>
        <p:spPr>
          <a:xfrm>
            <a:off x="1103312" y="452718"/>
            <a:ext cx="9588134" cy="1024390"/>
          </a:xfrm>
        </p:spPr>
        <p:txBody>
          <a:bodyPr anchor="ctr"/>
          <a:lstStyle/>
          <a:p>
            <a:pPr algn="ctr"/>
            <a:r>
              <a:rPr lang="en-US" sz="3200" b="1" dirty="0"/>
              <a:t>Forfeiture</a:t>
            </a:r>
          </a:p>
        </p:txBody>
      </p:sp>
      <p:sp>
        <p:nvSpPr>
          <p:cNvPr id="3" name="Content Placeholder 2">
            <a:extLst>
              <a:ext uri="{FF2B5EF4-FFF2-40B4-BE49-F238E27FC236}">
                <a16:creationId xmlns:a16="http://schemas.microsoft.com/office/drawing/2014/main" id="{3493D34D-BF63-3913-3CB7-B4AE4C6F3A82}"/>
              </a:ext>
            </a:extLst>
          </p:cNvPr>
          <p:cNvSpPr>
            <a:spLocks noGrp="1"/>
          </p:cNvSpPr>
          <p:nvPr>
            <p:ph idx="1"/>
          </p:nvPr>
        </p:nvSpPr>
        <p:spPr>
          <a:xfrm>
            <a:off x="1103312" y="1587640"/>
            <a:ext cx="10030262" cy="4660759"/>
          </a:xfrm>
        </p:spPr>
        <p:txBody>
          <a:bodyPr anchor="ctr">
            <a:normAutofit/>
          </a:bodyPr>
          <a:lstStyle/>
          <a:p>
            <a:pPr marL="0" indent="0">
              <a:spcBef>
                <a:spcPts val="1200"/>
              </a:spcBef>
              <a:spcAft>
                <a:spcPts val="1200"/>
              </a:spcAft>
              <a:buNone/>
            </a:pPr>
            <a:r>
              <a:rPr lang="en-US" sz="2400" b="1" i="1" dirty="0">
                <a:solidFill>
                  <a:schemeClr val="accent1"/>
                </a:solidFill>
              </a:rPr>
              <a:t>McIntosh v. United States</a:t>
            </a:r>
            <a:r>
              <a:rPr lang="en-US" sz="2400" b="1" dirty="0">
                <a:solidFill>
                  <a:schemeClr val="accent1"/>
                </a:solidFill>
              </a:rPr>
              <a:t>, 601 U.S. 330 (2024)</a:t>
            </a:r>
          </a:p>
          <a:p>
            <a:pPr marL="457200" indent="0">
              <a:spcBef>
                <a:spcPts val="1200"/>
              </a:spcBef>
              <a:spcAft>
                <a:spcPts val="1200"/>
              </a:spcAft>
              <a:buNone/>
            </a:pPr>
            <a:r>
              <a:rPr lang="en-US" dirty="0">
                <a:latin typeface="+mn-lt"/>
              </a:rPr>
              <a:t>The federal criminal procedure rule generally requiring a district court to enter a preliminary order of forfeiture in advance of sentencing is a time-related directive that, if missed, does not deprive the judge of her power to order forfeiture against the defendant.</a:t>
            </a:r>
          </a:p>
          <a:p>
            <a:pPr marL="0" indent="0">
              <a:spcBef>
                <a:spcPts val="1200"/>
              </a:spcBef>
              <a:spcAft>
                <a:spcPts val="1200"/>
              </a:spcAft>
              <a:buNone/>
            </a:pPr>
            <a:r>
              <a:rPr lang="en-US" sz="2400" b="1" i="1" dirty="0">
                <a:solidFill>
                  <a:schemeClr val="accent1"/>
                </a:solidFill>
              </a:rPr>
              <a:t>Culley v. Marshall</a:t>
            </a:r>
            <a:r>
              <a:rPr lang="en-US" sz="2400" b="1" dirty="0">
                <a:solidFill>
                  <a:schemeClr val="accent1"/>
                </a:solidFill>
              </a:rPr>
              <a:t>, 601 U.S. 377 (2024)</a:t>
            </a:r>
          </a:p>
          <a:p>
            <a:pPr marL="457200" indent="0">
              <a:buNone/>
            </a:pPr>
            <a:r>
              <a:rPr lang="en-US" dirty="0">
                <a:latin typeface="+mn-lt"/>
              </a:rPr>
              <a:t>In cases involving civil forfeiture of personal property, due process requires timely forfeiture hearing but does not require separate preliminary hearing.</a:t>
            </a:r>
          </a:p>
          <a:p>
            <a:pPr marL="457200" indent="0">
              <a:buNone/>
            </a:pPr>
            <a:endParaRPr lang="en-US" dirty="0"/>
          </a:p>
        </p:txBody>
      </p:sp>
    </p:spTree>
    <p:extLst>
      <p:ext uri="{BB962C8B-B14F-4D97-AF65-F5344CB8AC3E}">
        <p14:creationId xmlns:p14="http://schemas.microsoft.com/office/powerpoint/2010/main" val="21063920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0147F-37DC-1ED2-2B7F-DAB9AA3FB018}"/>
              </a:ext>
            </a:extLst>
          </p:cNvPr>
          <p:cNvSpPr>
            <a:spLocks noGrp="1"/>
          </p:cNvSpPr>
          <p:nvPr>
            <p:ph type="title"/>
          </p:nvPr>
        </p:nvSpPr>
        <p:spPr>
          <a:xfrm>
            <a:off x="1103311" y="452718"/>
            <a:ext cx="10030261" cy="1027290"/>
          </a:xfrm>
        </p:spPr>
        <p:txBody>
          <a:bodyPr anchor="ctr"/>
          <a:lstStyle/>
          <a:p>
            <a:pPr algn="ctr"/>
            <a:r>
              <a:rPr lang="en-US" sz="3200" b="1" dirty="0"/>
              <a:t>Statute of Limitations</a:t>
            </a:r>
          </a:p>
        </p:txBody>
      </p:sp>
      <p:sp>
        <p:nvSpPr>
          <p:cNvPr id="3" name="Content Placeholder 2">
            <a:extLst>
              <a:ext uri="{FF2B5EF4-FFF2-40B4-BE49-F238E27FC236}">
                <a16:creationId xmlns:a16="http://schemas.microsoft.com/office/drawing/2014/main" id="{3493D34D-BF63-3913-3CB7-B4AE4C6F3A82}"/>
              </a:ext>
            </a:extLst>
          </p:cNvPr>
          <p:cNvSpPr>
            <a:spLocks noGrp="1"/>
          </p:cNvSpPr>
          <p:nvPr>
            <p:ph idx="1"/>
          </p:nvPr>
        </p:nvSpPr>
        <p:spPr>
          <a:xfrm>
            <a:off x="1103312" y="1577592"/>
            <a:ext cx="10030262" cy="4670808"/>
          </a:xfrm>
        </p:spPr>
        <p:txBody>
          <a:bodyPr anchor="ctr">
            <a:normAutofit/>
          </a:bodyPr>
          <a:lstStyle/>
          <a:p>
            <a:pPr marL="0" indent="0">
              <a:spcBef>
                <a:spcPts val="600"/>
              </a:spcBef>
              <a:spcAft>
                <a:spcPts val="600"/>
              </a:spcAft>
              <a:buNone/>
            </a:pPr>
            <a:r>
              <a:rPr lang="en-US" sz="2400" b="1" i="1" dirty="0">
                <a:solidFill>
                  <a:schemeClr val="accent1"/>
                </a:solidFill>
              </a:rPr>
              <a:t>United States v. </a:t>
            </a:r>
            <a:r>
              <a:rPr lang="en-US" sz="2400" b="1" i="1" dirty="0" err="1">
                <a:solidFill>
                  <a:schemeClr val="accent1"/>
                </a:solidFill>
              </a:rPr>
              <a:t>Plezia</a:t>
            </a:r>
            <a:r>
              <a:rPr lang="en-US" sz="2400" b="1" i="1" dirty="0">
                <a:solidFill>
                  <a:schemeClr val="accent1"/>
                </a:solidFill>
              </a:rPr>
              <a:t>, </a:t>
            </a:r>
            <a:r>
              <a:rPr lang="en-US" sz="2400" b="1" dirty="0">
                <a:solidFill>
                  <a:schemeClr val="accent1"/>
                </a:solidFill>
              </a:rPr>
              <a:t>115 F.4th 379 (5th Cir. 2024)</a:t>
            </a:r>
          </a:p>
          <a:p>
            <a:pPr marL="457200" indent="0">
              <a:spcBef>
                <a:spcPts val="600"/>
              </a:spcBef>
              <a:spcAft>
                <a:spcPts val="600"/>
              </a:spcAft>
              <a:buNone/>
            </a:pPr>
            <a:r>
              <a:rPr lang="en-US" dirty="0">
                <a:latin typeface="+mn-lt"/>
              </a:rPr>
              <a:t>Statute of limitations not equitably tolled due to COVID pandemic.</a:t>
            </a:r>
          </a:p>
          <a:p>
            <a:pPr marL="457200" indent="0">
              <a:spcBef>
                <a:spcPts val="600"/>
              </a:spcBef>
              <a:spcAft>
                <a:spcPts val="600"/>
              </a:spcAft>
              <a:buNone/>
            </a:pPr>
            <a:endParaRPr lang="en-US" sz="2400" b="1" i="1" dirty="0">
              <a:solidFill>
                <a:schemeClr val="accent1"/>
              </a:solidFill>
            </a:endParaRPr>
          </a:p>
          <a:p>
            <a:pPr marL="0" indent="0">
              <a:spcBef>
                <a:spcPts val="600"/>
              </a:spcBef>
              <a:spcAft>
                <a:spcPts val="600"/>
              </a:spcAft>
              <a:buNone/>
            </a:pPr>
            <a:r>
              <a:rPr lang="en-US" sz="2400" b="1" i="1" dirty="0">
                <a:solidFill>
                  <a:schemeClr val="accent1"/>
                </a:solidFill>
              </a:rPr>
              <a:t>United States v. Boswell, </a:t>
            </a:r>
            <a:r>
              <a:rPr lang="en-US" sz="2400" b="1" dirty="0">
                <a:solidFill>
                  <a:schemeClr val="accent1"/>
                </a:solidFill>
              </a:rPr>
              <a:t>109 F.4th 368 (5th Cir. 2024)</a:t>
            </a:r>
          </a:p>
          <a:p>
            <a:pPr marL="457200" indent="0">
              <a:spcBef>
                <a:spcPts val="600"/>
              </a:spcBef>
              <a:spcAft>
                <a:spcPts val="600"/>
              </a:spcAft>
              <a:buNone/>
            </a:pPr>
            <a:r>
              <a:rPr lang="en-US" dirty="0">
                <a:latin typeface="+mn-lt"/>
              </a:rPr>
              <a:t>Statute of limitations not tolled where government lacked legitimate reasons for sealing the indictment.</a:t>
            </a:r>
          </a:p>
          <a:p>
            <a:pPr marL="457200" indent="0">
              <a:spcBef>
                <a:spcPts val="600"/>
              </a:spcBef>
              <a:spcAft>
                <a:spcPts val="600"/>
              </a:spcAft>
              <a:buNone/>
            </a:pPr>
            <a:endParaRPr lang="en-US" dirty="0">
              <a:latin typeface="+mn-lt"/>
            </a:endParaRPr>
          </a:p>
        </p:txBody>
      </p:sp>
    </p:spTree>
    <p:extLst>
      <p:ext uri="{BB962C8B-B14F-4D97-AF65-F5344CB8AC3E}">
        <p14:creationId xmlns:p14="http://schemas.microsoft.com/office/powerpoint/2010/main" val="20014308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8F152-8E93-5AC5-D712-68914591F762}"/>
              </a:ext>
            </a:extLst>
          </p:cNvPr>
          <p:cNvSpPr>
            <a:spLocks noGrp="1"/>
          </p:cNvSpPr>
          <p:nvPr>
            <p:ph type="title"/>
          </p:nvPr>
        </p:nvSpPr>
        <p:spPr>
          <a:xfrm>
            <a:off x="1084083" y="452717"/>
            <a:ext cx="9587060" cy="1036717"/>
          </a:xfrm>
        </p:spPr>
        <p:txBody>
          <a:bodyPr anchor="ctr"/>
          <a:lstStyle/>
          <a:p>
            <a:pPr algn="ctr"/>
            <a:r>
              <a:rPr lang="en-US" sz="3200" b="1" dirty="0"/>
              <a:t>Additional Upcoming Supreme Court Cases</a:t>
            </a:r>
          </a:p>
        </p:txBody>
      </p:sp>
      <p:sp>
        <p:nvSpPr>
          <p:cNvPr id="3" name="Content Placeholder 2">
            <a:extLst>
              <a:ext uri="{FF2B5EF4-FFF2-40B4-BE49-F238E27FC236}">
                <a16:creationId xmlns:a16="http://schemas.microsoft.com/office/drawing/2014/main" id="{C0F862CF-25A3-A576-C74E-BD2DEBD54393}"/>
              </a:ext>
            </a:extLst>
          </p:cNvPr>
          <p:cNvSpPr>
            <a:spLocks noGrp="1"/>
          </p:cNvSpPr>
          <p:nvPr>
            <p:ph idx="1"/>
          </p:nvPr>
        </p:nvSpPr>
        <p:spPr>
          <a:xfrm>
            <a:off x="735292" y="1385740"/>
            <a:ext cx="10746556" cy="5184742"/>
          </a:xfrm>
        </p:spPr>
        <p:txBody>
          <a:bodyPr>
            <a:noAutofit/>
          </a:bodyPr>
          <a:lstStyle/>
          <a:p>
            <a:pPr marL="0" indent="0">
              <a:spcBef>
                <a:spcPts val="600"/>
              </a:spcBef>
              <a:spcAft>
                <a:spcPts val="600"/>
              </a:spcAft>
              <a:buNone/>
            </a:pPr>
            <a:r>
              <a:rPr lang="es-ES" b="1" dirty="0" err="1">
                <a:solidFill>
                  <a:schemeClr val="accent1"/>
                </a:solidFill>
              </a:rPr>
              <a:t>State</a:t>
            </a:r>
            <a:r>
              <a:rPr lang="es-ES" b="1" dirty="0">
                <a:solidFill>
                  <a:schemeClr val="accent1"/>
                </a:solidFill>
              </a:rPr>
              <a:t> Capital Cases</a:t>
            </a:r>
          </a:p>
          <a:p>
            <a:pPr>
              <a:spcBef>
                <a:spcPts val="600"/>
              </a:spcBef>
              <a:spcAft>
                <a:spcPts val="600"/>
              </a:spcAft>
            </a:pPr>
            <a:r>
              <a:rPr lang="en-US" sz="1800" i="1" dirty="0">
                <a:latin typeface="+mn-lt"/>
              </a:rPr>
              <a:t>Glossip v. Oklahoma</a:t>
            </a:r>
            <a:r>
              <a:rPr lang="en-US" sz="1800" dirty="0">
                <a:latin typeface="+mn-lt"/>
              </a:rPr>
              <a:t>, No. 22-7466—</a:t>
            </a:r>
            <a:r>
              <a:rPr lang="en-US" sz="1800" i="1" dirty="0">
                <a:latin typeface="+mn-lt"/>
              </a:rPr>
              <a:t>Brady</a:t>
            </a:r>
            <a:r>
              <a:rPr lang="en-US" sz="1800" dirty="0">
                <a:latin typeface="+mn-lt"/>
              </a:rPr>
              <a:t> and </a:t>
            </a:r>
            <a:r>
              <a:rPr lang="en-US" sz="1800" i="1" dirty="0" err="1">
                <a:latin typeface="+mn-lt"/>
              </a:rPr>
              <a:t>Napue</a:t>
            </a:r>
            <a:r>
              <a:rPr lang="en-US" sz="1800" dirty="0">
                <a:latin typeface="+mn-lt"/>
              </a:rPr>
              <a:t> claims in a capital case (OA 10/9/24)</a:t>
            </a:r>
          </a:p>
          <a:p>
            <a:pPr>
              <a:spcBef>
                <a:spcPts val="600"/>
              </a:spcBef>
              <a:spcAft>
                <a:spcPts val="600"/>
              </a:spcAft>
            </a:pPr>
            <a:r>
              <a:rPr lang="es-ES" sz="1800" i="1" dirty="0" err="1">
                <a:latin typeface="+mn-lt"/>
              </a:rPr>
              <a:t>Gutierrez</a:t>
            </a:r>
            <a:r>
              <a:rPr lang="es-ES" sz="1800" i="1" dirty="0">
                <a:latin typeface="+mn-lt"/>
              </a:rPr>
              <a:t> v. </a:t>
            </a:r>
            <a:r>
              <a:rPr lang="es-ES" sz="1800" i="1" dirty="0" err="1">
                <a:latin typeface="+mn-lt"/>
              </a:rPr>
              <a:t>Saenz</a:t>
            </a:r>
            <a:r>
              <a:rPr lang="es-ES" sz="1800" dirty="0">
                <a:latin typeface="+mn-lt"/>
              </a:rPr>
              <a:t>, No. 23-7809</a:t>
            </a:r>
            <a:r>
              <a:rPr lang="en-US" sz="1800" dirty="0">
                <a:latin typeface="+mn-lt"/>
              </a:rPr>
              <a:t>—S</a:t>
            </a:r>
            <a:r>
              <a:rPr lang="es-ES" sz="1800" dirty="0" err="1">
                <a:latin typeface="+mn-lt"/>
              </a:rPr>
              <a:t>tanding</a:t>
            </a:r>
            <a:r>
              <a:rPr lang="es-ES" sz="1800" dirty="0">
                <a:latin typeface="+mn-lt"/>
              </a:rPr>
              <a:t> </a:t>
            </a:r>
            <a:r>
              <a:rPr lang="es-ES" sz="1800" dirty="0" err="1">
                <a:latin typeface="+mn-lt"/>
              </a:rPr>
              <a:t>to</a:t>
            </a:r>
            <a:r>
              <a:rPr lang="es-ES" sz="1800" dirty="0">
                <a:latin typeface="+mn-lt"/>
              </a:rPr>
              <a:t> </a:t>
            </a:r>
            <a:r>
              <a:rPr lang="es-ES" sz="1800" dirty="0" err="1">
                <a:latin typeface="+mn-lt"/>
              </a:rPr>
              <a:t>challenge</a:t>
            </a:r>
            <a:r>
              <a:rPr lang="es-ES" sz="1800" dirty="0">
                <a:latin typeface="+mn-lt"/>
              </a:rPr>
              <a:t> </a:t>
            </a:r>
            <a:r>
              <a:rPr lang="es-ES" sz="1800" dirty="0" err="1">
                <a:latin typeface="+mn-lt"/>
              </a:rPr>
              <a:t>state</a:t>
            </a:r>
            <a:r>
              <a:rPr lang="es-ES" sz="1800" dirty="0">
                <a:latin typeface="+mn-lt"/>
              </a:rPr>
              <a:t> </a:t>
            </a:r>
            <a:r>
              <a:rPr lang="es-ES" sz="1800" dirty="0" err="1">
                <a:latin typeface="+mn-lt"/>
              </a:rPr>
              <a:t>law</a:t>
            </a:r>
            <a:r>
              <a:rPr lang="es-ES" sz="1800" dirty="0">
                <a:latin typeface="+mn-lt"/>
              </a:rPr>
              <a:t> </a:t>
            </a:r>
            <a:r>
              <a:rPr lang="es-ES" sz="1800" dirty="0" err="1">
                <a:latin typeface="+mn-lt"/>
              </a:rPr>
              <a:t>on</a:t>
            </a:r>
            <a:r>
              <a:rPr lang="es-ES" sz="1800" dirty="0">
                <a:latin typeface="+mn-lt"/>
              </a:rPr>
              <a:t> </a:t>
            </a:r>
            <a:r>
              <a:rPr lang="es-ES" sz="1800" dirty="0" err="1">
                <a:latin typeface="+mn-lt"/>
              </a:rPr>
              <a:t>postconviction</a:t>
            </a:r>
            <a:r>
              <a:rPr lang="es-ES" sz="1800" dirty="0">
                <a:latin typeface="+mn-lt"/>
              </a:rPr>
              <a:t> DNA </a:t>
            </a:r>
            <a:r>
              <a:rPr lang="es-ES" sz="1800" dirty="0" err="1">
                <a:latin typeface="+mn-lt"/>
              </a:rPr>
              <a:t>testing</a:t>
            </a:r>
            <a:r>
              <a:rPr lang="es-ES" sz="1800" dirty="0">
                <a:latin typeface="+mn-lt"/>
              </a:rPr>
              <a:t> (</a:t>
            </a:r>
            <a:r>
              <a:rPr lang="es-ES" sz="1800" dirty="0" err="1">
                <a:latin typeface="+mn-lt"/>
              </a:rPr>
              <a:t>Fifth</a:t>
            </a:r>
            <a:r>
              <a:rPr lang="es-ES" sz="1800" dirty="0">
                <a:latin typeface="+mn-lt"/>
              </a:rPr>
              <a:t> </a:t>
            </a:r>
            <a:r>
              <a:rPr lang="es-ES" sz="1800" dirty="0" err="1">
                <a:latin typeface="+mn-lt"/>
              </a:rPr>
              <a:t>Circuit</a:t>
            </a:r>
            <a:r>
              <a:rPr lang="es-ES" sz="1800" dirty="0">
                <a:latin typeface="+mn-lt"/>
              </a:rPr>
              <a:t> / Texas </a:t>
            </a:r>
            <a:r>
              <a:rPr lang="es-ES" sz="1800" dirty="0" err="1">
                <a:latin typeface="+mn-lt"/>
              </a:rPr>
              <a:t>death</a:t>
            </a:r>
            <a:r>
              <a:rPr lang="es-ES" sz="1800" dirty="0">
                <a:latin typeface="+mn-lt"/>
              </a:rPr>
              <a:t> </a:t>
            </a:r>
            <a:r>
              <a:rPr lang="es-ES" sz="1800" dirty="0" err="1">
                <a:latin typeface="+mn-lt"/>
              </a:rPr>
              <a:t>penalty</a:t>
            </a:r>
            <a:r>
              <a:rPr lang="es-ES" sz="1800" dirty="0">
                <a:latin typeface="+mn-lt"/>
              </a:rPr>
              <a:t> case)</a:t>
            </a:r>
            <a:endParaRPr lang="en-US" sz="1800" dirty="0">
              <a:latin typeface="+mn-lt"/>
            </a:endParaRPr>
          </a:p>
          <a:p>
            <a:pPr marL="0" indent="0">
              <a:spcBef>
                <a:spcPts val="1200"/>
              </a:spcBef>
              <a:spcAft>
                <a:spcPts val="600"/>
              </a:spcAft>
              <a:buNone/>
            </a:pPr>
            <a:r>
              <a:rPr lang="en-US" b="1" dirty="0">
                <a:solidFill>
                  <a:schemeClr val="accent1"/>
                </a:solidFill>
              </a:rPr>
              <a:t>Civil Cases with Potential Criminal Spillover</a:t>
            </a:r>
          </a:p>
          <a:p>
            <a:pPr>
              <a:spcBef>
                <a:spcPts val="600"/>
              </a:spcBef>
              <a:spcAft>
                <a:spcPts val="600"/>
              </a:spcAft>
            </a:pPr>
            <a:r>
              <a:rPr lang="en-US" sz="1800" i="1" dirty="0"/>
              <a:t>Garland v. </a:t>
            </a:r>
            <a:r>
              <a:rPr lang="en-US" sz="1800" i="1" dirty="0" err="1"/>
              <a:t>VanDerStok</a:t>
            </a:r>
            <a:r>
              <a:rPr lang="en-US" sz="1800" dirty="0"/>
              <a:t>, No. 23-852—Concerns the validity of an ATF rule regulating privately made firearms—also known colloquially as “ghost guns” (OA 10/8/24) </a:t>
            </a:r>
            <a:endParaRPr lang="en-US" sz="1800" i="1" dirty="0"/>
          </a:p>
          <a:p>
            <a:pPr>
              <a:spcBef>
                <a:spcPts val="600"/>
              </a:spcBef>
              <a:spcAft>
                <a:spcPts val="600"/>
              </a:spcAft>
            </a:pPr>
            <a:r>
              <a:rPr lang="en-US" sz="1800" i="1" dirty="0"/>
              <a:t>Hungary v. Simon</a:t>
            </a:r>
            <a:r>
              <a:rPr lang="en-US" sz="1800" dirty="0"/>
              <a:t>, No. 23-867—Multiple questions related to foreign sovereign immunity; the most pertinent is how the commingling of assets over time affects the determination whether the sought-after assets are traceable to stolen property (OA 12/3/24) </a:t>
            </a:r>
          </a:p>
          <a:p>
            <a:pPr>
              <a:spcBef>
                <a:spcPts val="600"/>
              </a:spcBef>
              <a:spcAft>
                <a:spcPts val="600"/>
              </a:spcAft>
            </a:pPr>
            <a:r>
              <a:rPr lang="en-US" sz="1800" i="1" dirty="0"/>
              <a:t>Free Speech Coalition v. Paxton</a:t>
            </a:r>
            <a:r>
              <a:rPr lang="en-US" sz="1800" dirty="0"/>
              <a:t>, No. 23-1122 —First Amendment scrutiny of law regulating adult pornography</a:t>
            </a:r>
          </a:p>
          <a:p>
            <a:pPr>
              <a:spcBef>
                <a:spcPts val="600"/>
              </a:spcBef>
              <a:spcAft>
                <a:spcPts val="600"/>
              </a:spcAft>
            </a:pPr>
            <a:r>
              <a:rPr lang="en-US" sz="1800" i="1" dirty="0"/>
              <a:t>Smith &amp; Wesson v. </a:t>
            </a:r>
            <a:r>
              <a:rPr lang="en-US" sz="1800" i="1" dirty="0" err="1"/>
              <a:t>Estados</a:t>
            </a:r>
            <a:r>
              <a:rPr lang="en-US" sz="1800" i="1" dirty="0"/>
              <a:t> Unidos </a:t>
            </a:r>
            <a:r>
              <a:rPr lang="en-US" sz="1800" i="1" dirty="0" err="1"/>
              <a:t>Mexicanos</a:t>
            </a:r>
            <a:r>
              <a:rPr lang="en-US" sz="1800" dirty="0"/>
              <a:t>, No. 23-1141—Aiding-and abetting liability of gunmakers for cross-border firearm trafficking </a:t>
            </a:r>
          </a:p>
        </p:txBody>
      </p:sp>
    </p:spTree>
    <p:extLst>
      <p:ext uri="{BB962C8B-B14F-4D97-AF65-F5344CB8AC3E}">
        <p14:creationId xmlns:p14="http://schemas.microsoft.com/office/powerpoint/2010/main" val="23322871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C2E6-676A-E4E2-6478-7F0F660D7EF6}"/>
              </a:ext>
            </a:extLst>
          </p:cNvPr>
          <p:cNvSpPr>
            <a:spLocks noGrp="1"/>
          </p:cNvSpPr>
          <p:nvPr>
            <p:ph type="ctrTitle"/>
          </p:nvPr>
        </p:nvSpPr>
        <p:spPr/>
        <p:txBody>
          <a:bodyPr anchor="ctr"/>
          <a:lstStyle/>
          <a:p>
            <a:r>
              <a:rPr lang="en-US" dirty="0"/>
              <a:t>Questions?</a:t>
            </a:r>
          </a:p>
        </p:txBody>
      </p:sp>
      <p:sp>
        <p:nvSpPr>
          <p:cNvPr id="3" name="Subtitle 2">
            <a:extLst>
              <a:ext uri="{FF2B5EF4-FFF2-40B4-BE49-F238E27FC236}">
                <a16:creationId xmlns:a16="http://schemas.microsoft.com/office/drawing/2014/main" id="{05A57214-991A-245B-E96F-464F75D88D2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69394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EE6A2-1061-ACCC-FCE6-48989DEB6650}"/>
              </a:ext>
            </a:extLst>
          </p:cNvPr>
          <p:cNvSpPr>
            <a:spLocks noGrp="1"/>
          </p:cNvSpPr>
          <p:nvPr>
            <p:ph type="title"/>
          </p:nvPr>
        </p:nvSpPr>
        <p:spPr>
          <a:xfrm>
            <a:off x="1103311" y="452718"/>
            <a:ext cx="9578087" cy="1004293"/>
          </a:xfrm>
        </p:spPr>
        <p:txBody>
          <a:bodyPr anchor="ctr"/>
          <a:lstStyle/>
          <a:p>
            <a:pPr algn="ctr"/>
            <a:r>
              <a:rPr lang="en-US" sz="3200" b="1" dirty="0"/>
              <a:t>Post-</a:t>
            </a:r>
            <a:r>
              <a:rPr lang="en-US" sz="3200" b="1" i="1" dirty="0"/>
              <a:t>Rahimi </a:t>
            </a:r>
            <a:r>
              <a:rPr lang="en-US" sz="3200" b="1" dirty="0"/>
              <a:t>Cases in the Fifth Circuit</a:t>
            </a:r>
          </a:p>
        </p:txBody>
      </p:sp>
      <p:sp>
        <p:nvSpPr>
          <p:cNvPr id="3" name="Content Placeholder 2">
            <a:extLst>
              <a:ext uri="{FF2B5EF4-FFF2-40B4-BE49-F238E27FC236}">
                <a16:creationId xmlns:a16="http://schemas.microsoft.com/office/drawing/2014/main" id="{FFF78DC0-E85D-A1DB-8F0B-72A507F78815}"/>
              </a:ext>
            </a:extLst>
          </p:cNvPr>
          <p:cNvSpPr>
            <a:spLocks noGrp="1"/>
          </p:cNvSpPr>
          <p:nvPr>
            <p:ph idx="1"/>
          </p:nvPr>
        </p:nvSpPr>
        <p:spPr>
          <a:xfrm>
            <a:off x="1103312" y="1577592"/>
            <a:ext cx="10010165" cy="4670808"/>
          </a:xfrm>
        </p:spPr>
        <p:txBody>
          <a:bodyPr anchor="ctr"/>
          <a:lstStyle/>
          <a:p>
            <a:pPr marL="461963" indent="-461963">
              <a:spcBef>
                <a:spcPts val="1200"/>
              </a:spcBef>
              <a:spcAft>
                <a:spcPts val="1200"/>
              </a:spcAft>
            </a:pPr>
            <a:r>
              <a:rPr lang="en-US" b="1" i="1" dirty="0"/>
              <a:t>United States v. Rahimi</a:t>
            </a:r>
            <a:r>
              <a:rPr lang="en-US" dirty="0"/>
              <a:t>, 117 F.4th 331 (5th Cir. 2024)—affirms § 922(g)(8) conviction and sentence on remand from SCOTUS</a:t>
            </a:r>
          </a:p>
          <a:p>
            <a:pPr marL="461963" indent="-461963">
              <a:spcBef>
                <a:spcPts val="1200"/>
              </a:spcBef>
              <a:spcAft>
                <a:spcPts val="1200"/>
              </a:spcAft>
            </a:pPr>
            <a:r>
              <a:rPr lang="en-US" b="1" i="1" dirty="0"/>
              <a:t>United States v. Connelly</a:t>
            </a:r>
            <a:r>
              <a:rPr lang="en-US" dirty="0"/>
              <a:t>, 117 F.4th 269 (5th Cir. 2024)—</a:t>
            </a:r>
            <a:r>
              <a:rPr lang="en-US" b="1" u="sng" dirty="0"/>
              <a:t>sustains</a:t>
            </a:r>
            <a:r>
              <a:rPr lang="en-US" dirty="0"/>
              <a:t> as-applied  Amendment challenge to 18 U.S.C. </a:t>
            </a:r>
            <a:r>
              <a:rPr lang="en-US" sz="2000" dirty="0"/>
              <a:t>§ </a:t>
            </a:r>
            <a:r>
              <a:rPr lang="en-US" dirty="0"/>
              <a:t>922(g)(3) (possession by unlawful user of a controlled substance): Connelly, a </a:t>
            </a:r>
            <a:r>
              <a:rPr lang="en-US" b="1" dirty="0"/>
              <a:t>marijuana</a:t>
            </a:r>
            <a:r>
              <a:rPr lang="en-US" dirty="0"/>
              <a:t> user, was </a:t>
            </a:r>
            <a:r>
              <a:rPr lang="en-US" b="1" dirty="0"/>
              <a:t>not actively intoxicated</a:t>
            </a:r>
            <a:r>
              <a:rPr lang="en-US" dirty="0"/>
              <a:t>.</a:t>
            </a:r>
          </a:p>
          <a:p>
            <a:pPr marL="461963" indent="-461963">
              <a:spcBef>
                <a:spcPts val="1200"/>
              </a:spcBef>
              <a:spcAft>
                <a:spcPts val="1200"/>
              </a:spcAft>
            </a:pPr>
            <a:r>
              <a:rPr lang="en-US" b="1" i="1" dirty="0"/>
              <a:t>United States v. Medina-Cantu</a:t>
            </a:r>
            <a:r>
              <a:rPr lang="en-US" dirty="0"/>
              <a:t>, 113 F.4th 537 (5th Cir. 2024)—</a:t>
            </a:r>
            <a:r>
              <a:rPr lang="en-US" b="1" u="sng" dirty="0"/>
              <a:t>rejects</a:t>
            </a:r>
            <a:r>
              <a:rPr lang="en-US" dirty="0"/>
              <a:t> Second Amendment challenge to 18 U.S.C. </a:t>
            </a:r>
            <a:r>
              <a:rPr lang="en-US" sz="2000" dirty="0"/>
              <a:t>§ </a:t>
            </a:r>
            <a:r>
              <a:rPr lang="en-US" dirty="0"/>
              <a:t>922(g)(5)(A) (possession by an alien illegally in the United States), because non-citizens unlawfully present are not among “the people.”</a:t>
            </a:r>
          </a:p>
        </p:txBody>
      </p:sp>
    </p:spTree>
    <p:extLst>
      <p:ext uri="{BB962C8B-B14F-4D97-AF65-F5344CB8AC3E}">
        <p14:creationId xmlns:p14="http://schemas.microsoft.com/office/powerpoint/2010/main" val="316729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4382F-A710-F6CA-E3F2-BD78E2D3AACC}"/>
              </a:ext>
            </a:extLst>
          </p:cNvPr>
          <p:cNvSpPr>
            <a:spLocks noGrp="1"/>
          </p:cNvSpPr>
          <p:nvPr>
            <p:ph type="title"/>
          </p:nvPr>
        </p:nvSpPr>
        <p:spPr>
          <a:xfrm>
            <a:off x="1103311" y="452718"/>
            <a:ext cx="9557989" cy="1004293"/>
          </a:xfrm>
        </p:spPr>
        <p:txBody>
          <a:bodyPr anchor="ctr"/>
          <a:lstStyle/>
          <a:p>
            <a:pPr algn="ctr"/>
            <a:r>
              <a:rPr lang="en-US" sz="3200" b="1" dirty="0"/>
              <a:t>18 U.S.C. § 922(g)(1)–Felon in Possession</a:t>
            </a:r>
          </a:p>
        </p:txBody>
      </p:sp>
      <p:sp>
        <p:nvSpPr>
          <p:cNvPr id="3" name="Content Placeholder 2">
            <a:extLst>
              <a:ext uri="{FF2B5EF4-FFF2-40B4-BE49-F238E27FC236}">
                <a16:creationId xmlns:a16="http://schemas.microsoft.com/office/drawing/2014/main" id="{AAB0AC2B-B24A-C826-2989-769110AFFB1E}"/>
              </a:ext>
            </a:extLst>
          </p:cNvPr>
          <p:cNvSpPr>
            <a:spLocks noGrp="1"/>
          </p:cNvSpPr>
          <p:nvPr>
            <p:ph idx="1"/>
          </p:nvPr>
        </p:nvSpPr>
        <p:spPr>
          <a:xfrm>
            <a:off x="1095941" y="1635788"/>
            <a:ext cx="10000117" cy="4650711"/>
          </a:xfrm>
        </p:spPr>
        <p:txBody>
          <a:bodyPr anchor="ctr"/>
          <a:lstStyle/>
          <a:p>
            <a:pPr marL="461963" indent="-461963">
              <a:spcBef>
                <a:spcPts val="600"/>
              </a:spcBef>
              <a:spcAft>
                <a:spcPts val="600"/>
              </a:spcAft>
            </a:pPr>
            <a:r>
              <a:rPr lang="en-US" b="1" i="1" dirty="0">
                <a:latin typeface="+mn-lt"/>
              </a:rPr>
              <a:t>United States v. (Ronnie) Diaz</a:t>
            </a:r>
            <a:r>
              <a:rPr lang="en-US" dirty="0">
                <a:latin typeface="+mn-lt"/>
              </a:rPr>
              <a:t>, 116 F.4th 458 (5th Cir. 2024): </a:t>
            </a:r>
          </a:p>
          <a:p>
            <a:pPr marL="914400" lvl="1" indent="-452438">
              <a:spcBef>
                <a:spcPts val="600"/>
              </a:spcBef>
              <a:spcAft>
                <a:spcPts val="600"/>
              </a:spcAft>
            </a:pPr>
            <a:r>
              <a:rPr lang="en-US" sz="2000" b="1" u="sng" dirty="0">
                <a:latin typeface="+mn-lt"/>
              </a:rPr>
              <a:t>Rejects</a:t>
            </a:r>
            <a:r>
              <a:rPr lang="en-US" sz="2000" dirty="0">
                <a:latin typeface="+mn-lt"/>
              </a:rPr>
              <a:t> facial challenge</a:t>
            </a:r>
          </a:p>
          <a:p>
            <a:pPr marL="914400" lvl="1" indent="-452438">
              <a:spcBef>
                <a:spcPts val="600"/>
              </a:spcBef>
              <a:spcAft>
                <a:spcPts val="600"/>
              </a:spcAft>
            </a:pPr>
            <a:r>
              <a:rPr lang="en-US" sz="2000" b="1" u="sng" dirty="0">
                <a:latin typeface="+mn-lt"/>
              </a:rPr>
              <a:t>Rejects</a:t>
            </a:r>
            <a:r>
              <a:rPr lang="en-US" sz="2000" dirty="0">
                <a:latin typeface="+mn-lt"/>
              </a:rPr>
              <a:t> as-applied challenge “specifically targeted to Diaz’s circumstances,” but others may succeed:</a:t>
            </a:r>
          </a:p>
          <a:p>
            <a:pPr marL="1376363" lvl="2" indent="-461963">
              <a:spcBef>
                <a:spcPts val="600"/>
              </a:spcBef>
              <a:spcAft>
                <a:spcPts val="600"/>
              </a:spcAft>
            </a:pPr>
            <a:r>
              <a:rPr lang="en-US" sz="2000" dirty="0">
                <a:latin typeface="+mn-lt"/>
              </a:rPr>
              <a:t>“Felon” status alone is not enough</a:t>
            </a:r>
          </a:p>
          <a:p>
            <a:pPr marL="1376363" lvl="2" indent="-461963">
              <a:spcBef>
                <a:spcPts val="600"/>
              </a:spcBef>
              <a:spcAft>
                <a:spcPts val="600"/>
              </a:spcAft>
            </a:pPr>
            <a:r>
              <a:rPr lang="en-US" sz="2000" dirty="0">
                <a:latin typeface="+mn-lt"/>
              </a:rPr>
              <a:t>Ignores Diaz’s misdemeanor convictions; “felony” convictions for conduct that was noncriminal at the Founding (including felon-in-possession); and felonious misconduct </a:t>
            </a:r>
            <a:r>
              <a:rPr lang="en-US" sz="2000" i="1" dirty="0">
                <a:latin typeface="+mn-lt"/>
              </a:rPr>
              <a:t>during the instant offense</a:t>
            </a:r>
          </a:p>
          <a:p>
            <a:pPr marL="1376363" lvl="2" indent="-461963">
              <a:spcBef>
                <a:spcPts val="600"/>
              </a:spcBef>
              <a:spcAft>
                <a:spcPts val="600"/>
              </a:spcAft>
            </a:pPr>
            <a:r>
              <a:rPr lang="en-US" sz="2000" dirty="0">
                <a:latin typeface="+mn-lt"/>
              </a:rPr>
              <a:t>Diaz’s felony conviction for vehicle theft was similar enough to horse- stealing, which was a capital offense at the Founding.</a:t>
            </a:r>
          </a:p>
          <a:p>
            <a:pPr marL="914400" lvl="1" indent="-452438">
              <a:spcBef>
                <a:spcPts val="600"/>
              </a:spcBef>
              <a:spcAft>
                <a:spcPts val="600"/>
              </a:spcAft>
            </a:pPr>
            <a:r>
              <a:rPr lang="en-US" sz="2000" dirty="0">
                <a:latin typeface="+mn-lt"/>
              </a:rPr>
              <a:t>En Banc Reh’g denied (Oct. 25, 2024)</a:t>
            </a:r>
            <a:endParaRPr lang="en-US" dirty="0"/>
          </a:p>
        </p:txBody>
      </p:sp>
    </p:spTree>
    <p:extLst>
      <p:ext uri="{BB962C8B-B14F-4D97-AF65-F5344CB8AC3E}">
        <p14:creationId xmlns:p14="http://schemas.microsoft.com/office/powerpoint/2010/main" val="13861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4382F-A710-F6CA-E3F2-BD78E2D3AACC}"/>
              </a:ext>
            </a:extLst>
          </p:cNvPr>
          <p:cNvSpPr>
            <a:spLocks noGrp="1"/>
          </p:cNvSpPr>
          <p:nvPr>
            <p:ph type="title"/>
          </p:nvPr>
        </p:nvSpPr>
        <p:spPr>
          <a:xfrm>
            <a:off x="1113360" y="593395"/>
            <a:ext cx="10000117" cy="893761"/>
          </a:xfrm>
        </p:spPr>
        <p:txBody>
          <a:bodyPr anchor="ctr"/>
          <a:lstStyle/>
          <a:p>
            <a:pPr algn="ctr"/>
            <a:r>
              <a:rPr lang="en-US" sz="3200" b="1" dirty="0"/>
              <a:t>“As-Applied” Challenges to § 922(g)(1) </a:t>
            </a:r>
            <a:br>
              <a:rPr lang="en-US" sz="3200" b="1" dirty="0"/>
            </a:br>
            <a:r>
              <a:rPr lang="en-US" sz="3200" b="1" dirty="0"/>
              <a:t>in the </a:t>
            </a:r>
            <a:r>
              <a:rPr lang="en-US" sz="3200" b="1" dirty="0">
                <a:solidFill>
                  <a:schemeClr val="accent1"/>
                </a:solidFill>
              </a:rPr>
              <a:t>Sixth Circuit</a:t>
            </a:r>
            <a:r>
              <a:rPr lang="en-US" sz="3200" b="1" dirty="0"/>
              <a:t>:</a:t>
            </a:r>
            <a:endParaRPr lang="en-US" sz="3200" b="1" dirty="0">
              <a:solidFill>
                <a:schemeClr val="accent1"/>
              </a:solidFill>
            </a:endParaRPr>
          </a:p>
        </p:txBody>
      </p:sp>
      <p:sp>
        <p:nvSpPr>
          <p:cNvPr id="6" name="Content Placeholder 2">
            <a:extLst>
              <a:ext uri="{FF2B5EF4-FFF2-40B4-BE49-F238E27FC236}">
                <a16:creationId xmlns:a16="http://schemas.microsoft.com/office/drawing/2014/main" id="{BAFB98E4-4BA7-47C0-34FF-0A06FD72DF0A}"/>
              </a:ext>
            </a:extLst>
          </p:cNvPr>
          <p:cNvSpPr>
            <a:spLocks noGrp="1"/>
          </p:cNvSpPr>
          <p:nvPr>
            <p:ph idx="1"/>
          </p:nvPr>
        </p:nvSpPr>
        <p:spPr>
          <a:xfrm>
            <a:off x="989012" y="1597687"/>
            <a:ext cx="10000117" cy="4783015"/>
          </a:xfrm>
        </p:spPr>
        <p:txBody>
          <a:bodyPr anchor="ctr">
            <a:normAutofit/>
          </a:bodyPr>
          <a:lstStyle/>
          <a:p>
            <a:pPr>
              <a:spcBef>
                <a:spcPts val="600"/>
              </a:spcBef>
              <a:spcAft>
                <a:spcPts val="600"/>
              </a:spcAft>
            </a:pPr>
            <a:r>
              <a:rPr lang="en-US" b="1" i="1" dirty="0">
                <a:latin typeface="+mn-lt"/>
              </a:rPr>
              <a:t>United States v. Williams</a:t>
            </a:r>
            <a:r>
              <a:rPr lang="en-US" dirty="0">
                <a:latin typeface="+mn-lt"/>
              </a:rPr>
              <a:t>, 113 F.4th 637 (6th Cir. 2024): </a:t>
            </a:r>
            <a:r>
              <a:rPr lang="en-US" b="1" u="sng" dirty="0">
                <a:latin typeface="+mn-lt"/>
              </a:rPr>
              <a:t>Rejects</a:t>
            </a:r>
            <a:r>
              <a:rPr lang="en-US" dirty="0">
                <a:latin typeface="+mn-lt"/>
              </a:rPr>
              <a:t> challenge where Defendant had felony convictions for “aggravated robbery”; “attempted murder,” and felon-in-possession. Standard is “</a:t>
            </a:r>
            <a:r>
              <a:rPr lang="en-US" b="1" dirty="0">
                <a:latin typeface="+mn-lt"/>
              </a:rPr>
              <a:t>Dangerousness</a:t>
            </a:r>
            <a:r>
              <a:rPr lang="en-US" dirty="0">
                <a:latin typeface="+mn-lt"/>
              </a:rPr>
              <a:t>.” </a:t>
            </a:r>
          </a:p>
          <a:p>
            <a:pPr marL="914400" lvl="2" indent="-452438">
              <a:spcBef>
                <a:spcPts val="600"/>
              </a:spcBef>
              <a:spcAft>
                <a:spcPts val="600"/>
              </a:spcAft>
            </a:pPr>
            <a:r>
              <a:rPr lang="en-US" sz="2000" dirty="0">
                <a:latin typeface="+mn-lt"/>
              </a:rPr>
              <a:t>“When evaluating a defendant’s dangerousness, a court </a:t>
            </a:r>
            <a:r>
              <a:rPr lang="en-US" sz="2000" b="1" dirty="0">
                <a:latin typeface="+mn-lt"/>
              </a:rPr>
              <a:t>may </a:t>
            </a:r>
            <a:r>
              <a:rPr lang="en-US" sz="2000" b="1" dirty="0">
                <a:solidFill>
                  <a:schemeClr val="accent1"/>
                </a:solidFill>
                <a:latin typeface="+mn-lt"/>
              </a:rPr>
              <a:t>consider a defendant’s entire criminal record—not just the specific felony</a:t>
            </a:r>
            <a:r>
              <a:rPr lang="en-US" sz="2000" b="1" dirty="0">
                <a:latin typeface="+mn-lt"/>
              </a:rPr>
              <a:t> </a:t>
            </a:r>
            <a:r>
              <a:rPr lang="en-US" sz="2000" dirty="0">
                <a:latin typeface="+mn-lt"/>
              </a:rPr>
              <a:t>underlying his § 922(g)(1) conviction.”</a:t>
            </a:r>
          </a:p>
          <a:p>
            <a:pPr marL="914400" lvl="2" indent="-452438">
              <a:spcBef>
                <a:spcPts val="600"/>
              </a:spcBef>
              <a:spcAft>
                <a:spcPts val="600"/>
              </a:spcAft>
            </a:pPr>
            <a:r>
              <a:rPr lang="en-US" sz="2000" b="1" dirty="0">
                <a:solidFill>
                  <a:schemeClr val="accent1"/>
                </a:solidFill>
                <a:latin typeface="+mn-lt"/>
              </a:rPr>
              <a:t>Convictions that show dangerousness</a:t>
            </a:r>
            <a:r>
              <a:rPr lang="en-US" sz="2000" dirty="0">
                <a:latin typeface="+mn-lt"/>
              </a:rPr>
              <a:t>: crimes against the person; crimes like drug-trafficking and burglary that indicate “significant threat of danger”</a:t>
            </a:r>
          </a:p>
          <a:p>
            <a:pPr marL="914400" lvl="2" indent="-452438">
              <a:spcBef>
                <a:spcPts val="600"/>
              </a:spcBef>
              <a:spcAft>
                <a:spcPts val="600"/>
              </a:spcAft>
            </a:pPr>
            <a:r>
              <a:rPr lang="en-US" sz="2000" b="1" dirty="0">
                <a:solidFill>
                  <a:schemeClr val="accent1"/>
                </a:solidFill>
                <a:latin typeface="+mn-lt"/>
              </a:rPr>
              <a:t>Convictions that do not</a:t>
            </a:r>
            <a:r>
              <a:rPr lang="en-US" sz="2000" b="1" dirty="0">
                <a:latin typeface="+mn-lt"/>
              </a:rPr>
              <a:t>: “</a:t>
            </a:r>
            <a:r>
              <a:rPr lang="en-US" sz="2000" dirty="0">
                <a:latin typeface="+mn-lt"/>
              </a:rPr>
              <a:t>crimes like mail fraud . . . or making false statements”; “[b]</a:t>
            </a:r>
            <a:r>
              <a:rPr lang="en-US" sz="2000" dirty="0" err="1">
                <a:latin typeface="+mn-lt"/>
              </a:rPr>
              <a:t>ut</a:t>
            </a:r>
            <a:r>
              <a:rPr lang="en-US" sz="2000" dirty="0">
                <a:latin typeface="+mn-lt"/>
              </a:rPr>
              <a:t> we trust district courts will have no trouble concluding that many of these crimes don't make a person dangerous”</a:t>
            </a:r>
            <a:endParaRPr lang="en-US" dirty="0">
              <a:latin typeface="+mn-lt"/>
            </a:endParaRPr>
          </a:p>
        </p:txBody>
      </p:sp>
    </p:spTree>
    <p:extLst>
      <p:ext uri="{BB962C8B-B14F-4D97-AF65-F5344CB8AC3E}">
        <p14:creationId xmlns:p14="http://schemas.microsoft.com/office/powerpoint/2010/main" val="324178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4382F-A710-F6CA-E3F2-BD78E2D3AACC}"/>
              </a:ext>
            </a:extLst>
          </p:cNvPr>
          <p:cNvSpPr>
            <a:spLocks noGrp="1"/>
          </p:cNvSpPr>
          <p:nvPr>
            <p:ph type="title"/>
          </p:nvPr>
        </p:nvSpPr>
        <p:spPr>
          <a:xfrm>
            <a:off x="1085222" y="593396"/>
            <a:ext cx="10038303" cy="842368"/>
          </a:xfrm>
        </p:spPr>
        <p:txBody>
          <a:bodyPr anchor="ctr"/>
          <a:lstStyle/>
          <a:p>
            <a:pPr algn="ctr"/>
            <a:r>
              <a:rPr lang="en-US" sz="3200" b="1" dirty="0"/>
              <a:t>“As-Applied” Challenges to § 922(g)(1) </a:t>
            </a:r>
            <a:br>
              <a:rPr lang="en-US" sz="3200" b="1" dirty="0"/>
            </a:br>
            <a:r>
              <a:rPr lang="en-US" sz="3200" b="1" dirty="0"/>
              <a:t>in the </a:t>
            </a:r>
            <a:r>
              <a:rPr lang="en-US" sz="3200" b="1" dirty="0">
                <a:solidFill>
                  <a:schemeClr val="accent1"/>
                </a:solidFill>
              </a:rPr>
              <a:t>Sixth Circuit</a:t>
            </a:r>
            <a:r>
              <a:rPr lang="en-US" sz="3200" b="1" dirty="0"/>
              <a:t>:</a:t>
            </a:r>
            <a:endParaRPr lang="en-US" sz="3200" b="1" dirty="0">
              <a:solidFill>
                <a:schemeClr val="accent1"/>
              </a:solidFill>
            </a:endParaRPr>
          </a:p>
        </p:txBody>
      </p:sp>
      <p:sp>
        <p:nvSpPr>
          <p:cNvPr id="6" name="Content Placeholder 2">
            <a:extLst>
              <a:ext uri="{FF2B5EF4-FFF2-40B4-BE49-F238E27FC236}">
                <a16:creationId xmlns:a16="http://schemas.microsoft.com/office/drawing/2014/main" id="{BAFB98E4-4BA7-47C0-34FF-0A06FD72DF0A}"/>
              </a:ext>
            </a:extLst>
          </p:cNvPr>
          <p:cNvSpPr>
            <a:spLocks noGrp="1"/>
          </p:cNvSpPr>
          <p:nvPr>
            <p:ph idx="1"/>
          </p:nvPr>
        </p:nvSpPr>
        <p:spPr>
          <a:xfrm>
            <a:off x="989012" y="1435763"/>
            <a:ext cx="10000117" cy="4650711"/>
          </a:xfrm>
        </p:spPr>
        <p:txBody>
          <a:bodyPr anchor="ctr">
            <a:normAutofit/>
          </a:bodyPr>
          <a:lstStyle/>
          <a:p>
            <a:pPr marL="461963" indent="-461963">
              <a:spcBef>
                <a:spcPts val="600"/>
              </a:spcBef>
              <a:spcAft>
                <a:spcPts val="600"/>
              </a:spcAft>
            </a:pPr>
            <a:r>
              <a:rPr lang="en-US" b="1" i="1" dirty="0">
                <a:latin typeface="+mn-lt"/>
              </a:rPr>
              <a:t>United States v. Goins</a:t>
            </a:r>
            <a:r>
              <a:rPr lang="en-US" dirty="0">
                <a:latin typeface="+mn-lt"/>
              </a:rPr>
              <a:t>, 118 F.4th 794 (6th Cir. 2024): Applying </a:t>
            </a:r>
            <a:r>
              <a:rPr lang="en-US" i="1" dirty="0">
                <a:latin typeface="+mn-lt"/>
              </a:rPr>
              <a:t>Williams </a:t>
            </a:r>
            <a:r>
              <a:rPr lang="en-US" dirty="0">
                <a:latin typeface="+mn-lt"/>
              </a:rPr>
              <a:t>“dangerousness” standard, </a:t>
            </a:r>
            <a:r>
              <a:rPr lang="en-US" b="1" u="sng" dirty="0">
                <a:latin typeface="+mn-lt"/>
              </a:rPr>
              <a:t>rejects</a:t>
            </a:r>
            <a:r>
              <a:rPr lang="en-US" dirty="0">
                <a:latin typeface="+mn-lt"/>
              </a:rPr>
              <a:t> as-applied challenge where Defendant had convictions for DUI (x4), Driving w/ suspended license, possession of controlled substance, public intoxication, criminal mischief; </a:t>
            </a:r>
            <a:r>
              <a:rPr lang="en-US" b="1" dirty="0">
                <a:latin typeface="+mn-lt"/>
              </a:rPr>
              <a:t>condition of probation banning guns</a:t>
            </a:r>
          </a:p>
          <a:p>
            <a:pPr marL="914400" lvl="1" indent="-452438">
              <a:spcBef>
                <a:spcPts val="600"/>
              </a:spcBef>
              <a:spcAft>
                <a:spcPts val="600"/>
              </a:spcAft>
            </a:pPr>
            <a:r>
              <a:rPr lang="en-US" sz="2000" dirty="0">
                <a:latin typeface="+mn-lt"/>
              </a:rPr>
              <a:t>Three reasons Defendant lost: </a:t>
            </a:r>
          </a:p>
          <a:p>
            <a:pPr marL="914400" lvl="2" indent="0">
              <a:spcBef>
                <a:spcPts val="600"/>
              </a:spcBef>
              <a:spcAft>
                <a:spcPts val="600"/>
              </a:spcAft>
              <a:buNone/>
            </a:pPr>
            <a:r>
              <a:rPr lang="en-US" sz="2000" dirty="0">
                <a:latin typeface="+mn-lt"/>
              </a:rPr>
              <a:t>(1) Goins violated probation by possessing gun; </a:t>
            </a:r>
          </a:p>
          <a:p>
            <a:pPr marL="914400" lvl="2" indent="0">
              <a:spcBef>
                <a:spcPts val="600"/>
              </a:spcBef>
              <a:spcAft>
                <a:spcPts val="600"/>
              </a:spcAft>
              <a:buNone/>
            </a:pPr>
            <a:r>
              <a:rPr lang="en-US" sz="2000" dirty="0">
                <a:latin typeface="+mn-lt"/>
              </a:rPr>
              <a:t>(2) “Goins was under a relatively short probation sentence for a dangerous crime”; and </a:t>
            </a:r>
          </a:p>
          <a:p>
            <a:pPr marL="914400" lvl="2" indent="0">
              <a:spcBef>
                <a:spcPts val="600"/>
              </a:spcBef>
              <a:spcAft>
                <a:spcPts val="600"/>
              </a:spcAft>
              <a:buNone/>
            </a:pPr>
            <a:r>
              <a:rPr lang="en-US" sz="2000" dirty="0">
                <a:latin typeface="+mn-lt"/>
              </a:rPr>
              <a:t>(3) “his repeated actions demonstrated a likelihood of future dangerous conduct.”</a:t>
            </a:r>
          </a:p>
        </p:txBody>
      </p:sp>
    </p:spTree>
    <p:extLst>
      <p:ext uri="{BB962C8B-B14F-4D97-AF65-F5344CB8AC3E}">
        <p14:creationId xmlns:p14="http://schemas.microsoft.com/office/powerpoint/2010/main" val="3237932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1827</TotalTime>
  <Words>6160</Words>
  <Application>Microsoft Office PowerPoint</Application>
  <PresentationFormat>Widescreen</PresentationFormat>
  <Paragraphs>296</Paragraphs>
  <Slides>53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Aptos Narrow</vt:lpstr>
      <vt:lpstr>Calibri</vt:lpstr>
      <vt:lpstr>Century Gothic</vt:lpstr>
      <vt:lpstr>Wingdings 3</vt:lpstr>
      <vt:lpstr>Ion</vt:lpstr>
      <vt:lpstr>Supreme Court and  Fifth Circuit Criminal Update   SOUTHERN DISTRICT OF TEXAS BENCH BAR CONFERENCE  November 14, 2024</vt:lpstr>
      <vt:lpstr>Topics</vt:lpstr>
      <vt:lpstr>Second Amendment</vt:lpstr>
      <vt:lpstr>United States v. Rahimi, 144 S. Ct. 1889 (2024)</vt:lpstr>
      <vt:lpstr>United States v. Rahimi, 144 S. Ct. 1889 (2024)</vt:lpstr>
      <vt:lpstr>Post-Rahimi Cases in the Fifth Circuit</vt:lpstr>
      <vt:lpstr>18 U.S.C. § 922(g)(1)–Felon in Possession</vt:lpstr>
      <vt:lpstr>“As-Applied” Challenges to § 922(g)(1)  in the Sixth Circuit:</vt:lpstr>
      <vt:lpstr>“As-Applied” Challenges to § 922(g)(1)  in the Sixth Circuit:</vt:lpstr>
      <vt:lpstr>“As-Applied” Challenges to § 922(g)(1)  in the Eighth Circuit:</vt:lpstr>
      <vt:lpstr>“As-Applied” Challenges to § 922(g)(1)  in the Third Circuit:</vt:lpstr>
      <vt:lpstr>Unsettled and Uncomfortable  Practical Questions</vt:lpstr>
      <vt:lpstr>Fourth  Amendment</vt:lpstr>
      <vt:lpstr>Searches of Cell Phones at the Border </vt:lpstr>
      <vt:lpstr>Searches of Cell Phones at the Border </vt:lpstr>
      <vt:lpstr>Searches of Cell Phones at the Border </vt:lpstr>
      <vt:lpstr>Searches of Cell Phones at the Border </vt:lpstr>
      <vt:lpstr>Geofence Warrants</vt:lpstr>
      <vt:lpstr>Geofence Warrants</vt:lpstr>
      <vt:lpstr>Looking Ahead</vt:lpstr>
      <vt:lpstr>Expert Testimony and the Confrontation Clause</vt:lpstr>
      <vt:lpstr>Diaz v. United States, 144 S. Ct. 1727 (2024)</vt:lpstr>
      <vt:lpstr>Diaz v. United States, 144 S. Ct. 1727 (2024)</vt:lpstr>
      <vt:lpstr>Diaz v. United States, 144 S. Ct. 1727 (2024)</vt:lpstr>
      <vt:lpstr>Smith v. Arizona, 144 S. Ct. 1785 (2024)</vt:lpstr>
      <vt:lpstr>Smith v. Arizona, 144 S. Ct. 1785 (2024)</vt:lpstr>
      <vt:lpstr>Smith v. Arizona, 144 S. Ct. 1785 (2024)</vt:lpstr>
      <vt:lpstr>Related Fifth Circuit Cases</vt:lpstr>
      <vt:lpstr>Fraud and Obstruction</vt:lpstr>
      <vt:lpstr>Fischer v. United States, 144 S. Ct. 2176 (2024)</vt:lpstr>
      <vt:lpstr>Fischer v. United States, 144 S. Ct. 2176 (2024)</vt:lpstr>
      <vt:lpstr>Fischer v. United States, 144 S. Ct. 2176 (2024)</vt:lpstr>
      <vt:lpstr>Snyder v. United States, 144 S. Ct. 1947 (2024)</vt:lpstr>
      <vt:lpstr>Snyder v. United States, 144 S. Ct. 1947 (2024)</vt:lpstr>
      <vt:lpstr>Snyder v. United States, 144 S. Ct. 1947 (2024)</vt:lpstr>
      <vt:lpstr>Snyder v. United States, 144 S. Ct. 1947 (2024)</vt:lpstr>
      <vt:lpstr>Looking Ahead</vt:lpstr>
      <vt:lpstr>Sentencing</vt:lpstr>
      <vt:lpstr>Armed Career Criminal Act</vt:lpstr>
      <vt:lpstr>Armed Career Criminal Act</vt:lpstr>
      <vt:lpstr>Armed Career Criminal Act</vt:lpstr>
      <vt:lpstr>Armed Career Criminal Act</vt:lpstr>
      <vt:lpstr>Looking Ahead (ACCA)</vt:lpstr>
      <vt:lpstr>First Step Act</vt:lpstr>
      <vt:lpstr>First Step Act</vt:lpstr>
      <vt:lpstr>First Step Act</vt:lpstr>
      <vt:lpstr>Looking Ahead (First Step Act)</vt:lpstr>
      <vt:lpstr>Pending Misc. Sentencing Cases</vt:lpstr>
      <vt:lpstr>Miscellaneous</vt:lpstr>
      <vt:lpstr>Forfeiture</vt:lpstr>
      <vt:lpstr>Statute of Limitations</vt:lpstr>
      <vt:lpstr>Additional Upcoming Supreme Court Cases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Kalluri, Anna (USATXS)</dc:creator>
  <cp:lastModifiedBy>Kalluri, Anna (USATXS)</cp:lastModifiedBy>
  <cp:revision>41</cp:revision>
  <dcterms:created xsi:type="dcterms:W3CDTF">2024-10-16T15:11:45Z</dcterms:created>
  <dcterms:modified xsi:type="dcterms:W3CDTF">2024-11-12T02:47:58Z</dcterms:modified>
</cp:coreProperties>
</file>