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42"/>
  </p:notesMasterIdLst>
  <p:sldIdLst>
    <p:sldId id="256" r:id="rId2"/>
    <p:sldId id="257" r:id="rId3"/>
    <p:sldId id="259" r:id="rId4"/>
    <p:sldId id="258" r:id="rId5"/>
    <p:sldId id="260" r:id="rId6"/>
    <p:sldId id="288" r:id="rId7"/>
    <p:sldId id="289" r:id="rId8"/>
    <p:sldId id="290" r:id="rId9"/>
    <p:sldId id="291" r:id="rId10"/>
    <p:sldId id="307" r:id="rId11"/>
    <p:sldId id="292" r:id="rId12"/>
    <p:sldId id="308" r:id="rId13"/>
    <p:sldId id="313" r:id="rId14"/>
    <p:sldId id="314" r:id="rId15"/>
    <p:sldId id="315" r:id="rId16"/>
    <p:sldId id="316" r:id="rId17"/>
    <p:sldId id="317" r:id="rId18"/>
    <p:sldId id="318" r:id="rId19"/>
    <p:sldId id="319" r:id="rId20"/>
    <p:sldId id="320" r:id="rId21"/>
    <p:sldId id="321" r:id="rId22"/>
    <p:sldId id="322" r:id="rId23"/>
    <p:sldId id="293" r:id="rId24"/>
    <p:sldId id="309" r:id="rId25"/>
    <p:sldId id="294" r:id="rId26"/>
    <p:sldId id="295" r:id="rId27"/>
    <p:sldId id="296" r:id="rId28"/>
    <p:sldId id="297" r:id="rId29"/>
    <p:sldId id="298" r:id="rId30"/>
    <p:sldId id="299" r:id="rId31"/>
    <p:sldId id="310" r:id="rId32"/>
    <p:sldId id="300" r:id="rId33"/>
    <p:sldId id="301" r:id="rId34"/>
    <p:sldId id="302" r:id="rId35"/>
    <p:sldId id="303" r:id="rId36"/>
    <p:sldId id="304" r:id="rId37"/>
    <p:sldId id="311" r:id="rId38"/>
    <p:sldId id="305" r:id="rId39"/>
    <p:sldId id="312" r:id="rId40"/>
    <p:sldId id="306" r:id="rId4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2" d="100"/>
          <a:sy n="102" d="100"/>
        </p:scale>
        <p:origin x="144"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AF1081-EF21-4127-BC6A-9CDFE8E232B2}"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3C73F257-F19E-4BF5-BC1E-D4BC92B85D34}">
      <dgm:prSet/>
      <dgm:spPr/>
      <dgm:t>
        <a:bodyPr/>
        <a:lstStyle/>
        <a:p>
          <a:r>
            <a:rPr lang="en-US"/>
            <a:t>All debtors receive minimum deductions for certain items (122-A/C-2, #6-15, #36):</a:t>
          </a:r>
        </a:p>
      </dgm:t>
    </dgm:pt>
    <dgm:pt modelId="{314DB36F-BE9B-454A-A70F-249B742ABE27}" type="parTrans" cxnId="{DF3861B4-6A6F-4B42-AE63-0AD0B2DA0B63}">
      <dgm:prSet/>
      <dgm:spPr/>
      <dgm:t>
        <a:bodyPr/>
        <a:lstStyle/>
        <a:p>
          <a:endParaRPr lang="en-US"/>
        </a:p>
      </dgm:t>
    </dgm:pt>
    <dgm:pt modelId="{EC03B0B4-DC18-4E67-9555-4BD1075B7E25}" type="sibTrans" cxnId="{DF3861B4-6A6F-4B42-AE63-0AD0B2DA0B63}">
      <dgm:prSet/>
      <dgm:spPr/>
      <dgm:t>
        <a:bodyPr/>
        <a:lstStyle/>
        <a:p>
          <a:endParaRPr lang="en-US"/>
        </a:p>
      </dgm:t>
    </dgm:pt>
    <dgm:pt modelId="{1AC1998A-70CE-4C22-8E5E-070BD6F86A6B}">
      <dgm:prSet/>
      <dgm:spPr/>
      <dgm:t>
        <a:bodyPr/>
        <a:lstStyle/>
        <a:p>
          <a:r>
            <a:rPr lang="en-US"/>
            <a:t>Food, clothing</a:t>
          </a:r>
        </a:p>
      </dgm:t>
    </dgm:pt>
    <dgm:pt modelId="{2B6C2A62-042B-4DA3-AAC4-316C3EC3DC0D}" type="parTrans" cxnId="{2AAE340C-EBE2-4C36-82BF-646CE706ECD9}">
      <dgm:prSet/>
      <dgm:spPr/>
      <dgm:t>
        <a:bodyPr/>
        <a:lstStyle/>
        <a:p>
          <a:endParaRPr lang="en-US"/>
        </a:p>
      </dgm:t>
    </dgm:pt>
    <dgm:pt modelId="{160ECAD4-DA31-4088-AF08-5097948245E7}" type="sibTrans" cxnId="{2AAE340C-EBE2-4C36-82BF-646CE706ECD9}">
      <dgm:prSet/>
      <dgm:spPr/>
      <dgm:t>
        <a:bodyPr/>
        <a:lstStyle/>
        <a:p>
          <a:endParaRPr lang="en-US"/>
        </a:p>
      </dgm:t>
    </dgm:pt>
    <dgm:pt modelId="{548FCC9F-CB24-4502-980A-4AA0B439CCEA}">
      <dgm:prSet/>
      <dgm:spPr/>
      <dgm:t>
        <a:bodyPr/>
        <a:lstStyle/>
        <a:p>
          <a:r>
            <a:rPr lang="en-US"/>
            <a:t>Healthcare</a:t>
          </a:r>
        </a:p>
      </dgm:t>
    </dgm:pt>
    <dgm:pt modelId="{4DF9BB70-2FFD-4681-A545-6588596E3B47}" type="parTrans" cxnId="{4BA8CBDC-30D8-4EFE-AD6A-FB181A9C0132}">
      <dgm:prSet/>
      <dgm:spPr/>
      <dgm:t>
        <a:bodyPr/>
        <a:lstStyle/>
        <a:p>
          <a:endParaRPr lang="en-US"/>
        </a:p>
      </dgm:t>
    </dgm:pt>
    <dgm:pt modelId="{E9215537-2679-454D-9A74-096C5FACC3A5}" type="sibTrans" cxnId="{4BA8CBDC-30D8-4EFE-AD6A-FB181A9C0132}">
      <dgm:prSet/>
      <dgm:spPr/>
      <dgm:t>
        <a:bodyPr/>
        <a:lstStyle/>
        <a:p>
          <a:endParaRPr lang="en-US"/>
        </a:p>
      </dgm:t>
    </dgm:pt>
    <dgm:pt modelId="{6AEA6F35-EACD-4AAB-AC9B-039FA39EE2DA}">
      <dgm:prSet/>
      <dgm:spPr/>
      <dgm:t>
        <a:bodyPr/>
        <a:lstStyle/>
        <a:p>
          <a:r>
            <a:rPr lang="en-US"/>
            <a:t>Housing</a:t>
          </a:r>
        </a:p>
      </dgm:t>
    </dgm:pt>
    <dgm:pt modelId="{2D68D2DB-409E-42B9-8A45-95DCE78898CD}" type="parTrans" cxnId="{8CAD6727-9A32-4D1E-986E-F3682D7DF83D}">
      <dgm:prSet/>
      <dgm:spPr/>
      <dgm:t>
        <a:bodyPr/>
        <a:lstStyle/>
        <a:p>
          <a:endParaRPr lang="en-US"/>
        </a:p>
      </dgm:t>
    </dgm:pt>
    <dgm:pt modelId="{359F0FAD-FF7B-4753-A43E-EB5992EF8B02}" type="sibTrans" cxnId="{8CAD6727-9A32-4D1E-986E-F3682D7DF83D}">
      <dgm:prSet/>
      <dgm:spPr/>
      <dgm:t>
        <a:bodyPr/>
        <a:lstStyle/>
        <a:p>
          <a:endParaRPr lang="en-US"/>
        </a:p>
      </dgm:t>
    </dgm:pt>
    <dgm:pt modelId="{FA7229DC-20DF-45D1-AA6F-572B9A294FF7}">
      <dgm:prSet/>
      <dgm:spPr/>
      <dgm:t>
        <a:bodyPr/>
        <a:lstStyle/>
        <a:p>
          <a:r>
            <a:rPr lang="en-US"/>
            <a:t>Transportation (auto and/or public transportation)</a:t>
          </a:r>
        </a:p>
      </dgm:t>
    </dgm:pt>
    <dgm:pt modelId="{6F2B23D9-11E3-4F25-8A10-D57B40F5223C}" type="parTrans" cxnId="{9F6E2D99-4A8B-444D-9B82-BBBEFE331EFD}">
      <dgm:prSet/>
      <dgm:spPr/>
      <dgm:t>
        <a:bodyPr/>
        <a:lstStyle/>
        <a:p>
          <a:endParaRPr lang="en-US"/>
        </a:p>
      </dgm:t>
    </dgm:pt>
    <dgm:pt modelId="{B65B817E-CBBA-4BAE-A202-533742BFE2EF}" type="sibTrans" cxnId="{9F6E2D99-4A8B-444D-9B82-BBBEFE331EFD}">
      <dgm:prSet/>
      <dgm:spPr/>
      <dgm:t>
        <a:bodyPr/>
        <a:lstStyle/>
        <a:p>
          <a:endParaRPr lang="en-US"/>
        </a:p>
      </dgm:t>
    </dgm:pt>
    <dgm:pt modelId="{BB7ED884-BA3D-4BBE-BCC0-C363DE63F859}">
      <dgm:prSet/>
      <dgm:spPr/>
      <dgm:t>
        <a:bodyPr/>
        <a:lstStyle/>
        <a:p>
          <a:r>
            <a:rPr lang="en-US"/>
            <a:t>Administrative expense (multiplier)</a:t>
          </a:r>
        </a:p>
      </dgm:t>
    </dgm:pt>
    <dgm:pt modelId="{0F10D6B4-78CD-4163-93AA-CF4839504BB9}" type="parTrans" cxnId="{942C4D3F-72F0-4259-97B2-216056EC29C8}">
      <dgm:prSet/>
      <dgm:spPr/>
      <dgm:t>
        <a:bodyPr/>
        <a:lstStyle/>
        <a:p>
          <a:endParaRPr lang="en-US"/>
        </a:p>
      </dgm:t>
    </dgm:pt>
    <dgm:pt modelId="{18D93C52-DD31-4DF4-AE36-EF4E23365EA7}" type="sibTrans" cxnId="{942C4D3F-72F0-4259-97B2-216056EC29C8}">
      <dgm:prSet/>
      <dgm:spPr/>
      <dgm:t>
        <a:bodyPr/>
        <a:lstStyle/>
        <a:p>
          <a:endParaRPr lang="en-US"/>
        </a:p>
      </dgm:t>
    </dgm:pt>
    <dgm:pt modelId="{34A6164B-F28D-4F15-A339-8168FEACD7C6}">
      <dgm:prSet/>
      <dgm:spPr/>
      <dgm:t>
        <a:bodyPr/>
        <a:lstStyle/>
        <a:p>
          <a:r>
            <a:rPr lang="en-US"/>
            <a:t>Chapter 7 debtors can have disposable income and still be under means (see 122A-2, #40-42)</a:t>
          </a:r>
        </a:p>
      </dgm:t>
    </dgm:pt>
    <dgm:pt modelId="{13B8D25B-CCF8-459F-9EB3-67B2745F230B}" type="parTrans" cxnId="{A4EA53EE-07C1-4520-89A9-830FA4846591}">
      <dgm:prSet/>
      <dgm:spPr/>
      <dgm:t>
        <a:bodyPr/>
        <a:lstStyle/>
        <a:p>
          <a:endParaRPr lang="en-US"/>
        </a:p>
      </dgm:t>
    </dgm:pt>
    <dgm:pt modelId="{0273A78C-DC05-405A-82CD-BC20982CC40D}" type="sibTrans" cxnId="{A4EA53EE-07C1-4520-89A9-830FA4846591}">
      <dgm:prSet/>
      <dgm:spPr/>
      <dgm:t>
        <a:bodyPr/>
        <a:lstStyle/>
        <a:p>
          <a:endParaRPr lang="en-US"/>
        </a:p>
      </dgm:t>
    </dgm:pt>
    <dgm:pt modelId="{070C53AC-43A4-4D97-B6EB-5563C49F9A76}">
      <dgm:prSet/>
      <dgm:spPr/>
      <dgm:t>
        <a:bodyPr/>
        <a:lstStyle/>
        <a:p>
          <a:r>
            <a:rPr lang="en-US"/>
            <a:t>&gt;$15,150 = presumption</a:t>
          </a:r>
        </a:p>
      </dgm:t>
    </dgm:pt>
    <dgm:pt modelId="{61194549-5324-4455-8F28-E1E8ACA910BD}" type="parTrans" cxnId="{682C3585-B64D-4930-B935-D0E5BEAAB6FC}">
      <dgm:prSet/>
      <dgm:spPr/>
      <dgm:t>
        <a:bodyPr/>
        <a:lstStyle/>
        <a:p>
          <a:endParaRPr lang="en-US"/>
        </a:p>
      </dgm:t>
    </dgm:pt>
    <dgm:pt modelId="{6885FD6B-0757-443A-BC1C-1D7BE358822B}" type="sibTrans" cxnId="{682C3585-B64D-4930-B935-D0E5BEAAB6FC}">
      <dgm:prSet/>
      <dgm:spPr/>
      <dgm:t>
        <a:bodyPr/>
        <a:lstStyle/>
        <a:p>
          <a:endParaRPr lang="en-US"/>
        </a:p>
      </dgm:t>
    </dgm:pt>
    <dgm:pt modelId="{E472FDF3-A8E9-47DF-9096-94916633A269}">
      <dgm:prSet/>
      <dgm:spPr/>
      <dgm:t>
        <a:bodyPr/>
        <a:lstStyle/>
        <a:p>
          <a:r>
            <a:rPr lang="en-US"/>
            <a:t>&lt;$9,075 = no presumption</a:t>
          </a:r>
        </a:p>
      </dgm:t>
    </dgm:pt>
    <dgm:pt modelId="{AF1BA00D-B958-46D9-9463-CD4A75A45ECC}" type="parTrans" cxnId="{288FB324-A15B-4195-9FCF-AFB6D70F8A0B}">
      <dgm:prSet/>
      <dgm:spPr/>
      <dgm:t>
        <a:bodyPr/>
        <a:lstStyle/>
        <a:p>
          <a:endParaRPr lang="en-US"/>
        </a:p>
      </dgm:t>
    </dgm:pt>
    <dgm:pt modelId="{E0A0CD73-8142-48FD-82E0-ECF8E5B67982}" type="sibTrans" cxnId="{288FB324-A15B-4195-9FCF-AFB6D70F8A0B}">
      <dgm:prSet/>
      <dgm:spPr/>
      <dgm:t>
        <a:bodyPr/>
        <a:lstStyle/>
        <a:p>
          <a:endParaRPr lang="en-US"/>
        </a:p>
      </dgm:t>
    </dgm:pt>
    <dgm:pt modelId="{D4D399C2-8C40-49A2-8694-6FCFB1A19A0D}">
      <dgm:prSet/>
      <dgm:spPr/>
      <dgm:t>
        <a:bodyPr/>
        <a:lstStyle/>
        <a:p>
          <a:r>
            <a:rPr lang="en-US"/>
            <a:t>&gt;=$9,075 but &lt;=$15,150 = no presumption if it isn’t enough to pay 25% of unsecured debts</a:t>
          </a:r>
        </a:p>
      </dgm:t>
    </dgm:pt>
    <dgm:pt modelId="{02E66FBA-9D3C-4B30-B7D2-34AC6477A9FD}" type="parTrans" cxnId="{ECA882FA-27E6-45B4-BB89-0776FE5427B6}">
      <dgm:prSet/>
      <dgm:spPr/>
      <dgm:t>
        <a:bodyPr/>
        <a:lstStyle/>
        <a:p>
          <a:endParaRPr lang="en-US"/>
        </a:p>
      </dgm:t>
    </dgm:pt>
    <dgm:pt modelId="{B1C316B2-B6B0-442D-A4A4-64669F83A6E9}" type="sibTrans" cxnId="{ECA882FA-27E6-45B4-BB89-0776FE5427B6}">
      <dgm:prSet/>
      <dgm:spPr/>
      <dgm:t>
        <a:bodyPr/>
        <a:lstStyle/>
        <a:p>
          <a:endParaRPr lang="en-US"/>
        </a:p>
      </dgm:t>
    </dgm:pt>
    <dgm:pt modelId="{034CE408-8D91-4FAD-8F47-479B253FC569}">
      <dgm:prSet/>
      <dgm:spPr/>
      <dgm:t>
        <a:bodyPr/>
        <a:lstStyle/>
        <a:p>
          <a:r>
            <a:rPr lang="en-US"/>
            <a:t>i.e. max debt of $36,300 at $9,075 or $60,600 at $15,150</a:t>
          </a:r>
        </a:p>
      </dgm:t>
    </dgm:pt>
    <dgm:pt modelId="{CDB03C23-DF32-4941-8DFC-2866042A7BCE}" type="parTrans" cxnId="{FD1104E3-0798-4CB0-A94C-0B0EEECE676C}">
      <dgm:prSet/>
      <dgm:spPr/>
      <dgm:t>
        <a:bodyPr/>
        <a:lstStyle/>
        <a:p>
          <a:endParaRPr lang="en-US"/>
        </a:p>
      </dgm:t>
    </dgm:pt>
    <dgm:pt modelId="{74B82326-14C6-4A56-9A26-AE81BADD586D}" type="sibTrans" cxnId="{FD1104E3-0798-4CB0-A94C-0B0EEECE676C}">
      <dgm:prSet/>
      <dgm:spPr/>
      <dgm:t>
        <a:bodyPr/>
        <a:lstStyle/>
        <a:p>
          <a:endParaRPr lang="en-US"/>
        </a:p>
      </dgm:t>
    </dgm:pt>
    <dgm:pt modelId="{23D9DDE7-6B23-4721-BE8D-15E9ACE80ACE}">
      <dgm:prSet/>
      <dgm:spPr/>
      <dgm:t>
        <a:bodyPr/>
        <a:lstStyle/>
        <a:p>
          <a:r>
            <a:rPr lang="en-US"/>
            <a:t>Common errors:</a:t>
          </a:r>
        </a:p>
      </dgm:t>
    </dgm:pt>
    <dgm:pt modelId="{6628D554-ECA5-4F8B-9016-06AD6E4FFB45}" type="parTrans" cxnId="{6F48B7CD-70E7-4E25-86BE-EB80448AC2F7}">
      <dgm:prSet/>
      <dgm:spPr/>
      <dgm:t>
        <a:bodyPr/>
        <a:lstStyle/>
        <a:p>
          <a:endParaRPr lang="en-US"/>
        </a:p>
      </dgm:t>
    </dgm:pt>
    <dgm:pt modelId="{B91E33B2-E1BC-4909-9B05-FE5792453A75}" type="sibTrans" cxnId="{6F48B7CD-70E7-4E25-86BE-EB80448AC2F7}">
      <dgm:prSet/>
      <dgm:spPr/>
      <dgm:t>
        <a:bodyPr/>
        <a:lstStyle/>
        <a:p>
          <a:endParaRPr lang="en-US"/>
        </a:p>
      </dgm:t>
    </dgm:pt>
    <dgm:pt modelId="{CF9BE02F-26DA-475C-A729-0A71EDEBF625}">
      <dgm:prSet/>
      <dgm:spPr/>
      <dgm:t>
        <a:bodyPr/>
        <a:lstStyle/>
        <a:p>
          <a:r>
            <a:rPr lang="en-US"/>
            <a:t>Wrong county</a:t>
          </a:r>
        </a:p>
      </dgm:t>
    </dgm:pt>
    <dgm:pt modelId="{6E560F89-1B15-4DD8-AB37-447363567086}" type="parTrans" cxnId="{DDEB8877-C794-49B1-87BB-452B37A655AC}">
      <dgm:prSet/>
      <dgm:spPr/>
      <dgm:t>
        <a:bodyPr/>
        <a:lstStyle/>
        <a:p>
          <a:endParaRPr lang="en-US"/>
        </a:p>
      </dgm:t>
    </dgm:pt>
    <dgm:pt modelId="{E20FC7E4-0EA6-4F76-BD0C-7A3D00DD6BB4}" type="sibTrans" cxnId="{DDEB8877-C794-49B1-87BB-452B37A655AC}">
      <dgm:prSet/>
      <dgm:spPr/>
      <dgm:t>
        <a:bodyPr/>
        <a:lstStyle/>
        <a:p>
          <a:endParaRPr lang="en-US"/>
        </a:p>
      </dgm:t>
    </dgm:pt>
    <dgm:pt modelId="{2081294F-7287-4407-8C21-F183EB731B9F}">
      <dgm:prSet/>
      <dgm:spPr/>
      <dgm:t>
        <a:bodyPr/>
        <a:lstStyle/>
        <a:p>
          <a:r>
            <a:rPr lang="en-US"/>
            <a:t>Over-withholding federal income taxes</a:t>
          </a:r>
        </a:p>
      </dgm:t>
    </dgm:pt>
    <dgm:pt modelId="{9A341C39-A48B-4A84-99A1-9FBBAD39CCCB}" type="parTrans" cxnId="{EA7FDC2D-074C-41F5-9169-55B6EB33ED9E}">
      <dgm:prSet/>
      <dgm:spPr/>
      <dgm:t>
        <a:bodyPr/>
        <a:lstStyle/>
        <a:p>
          <a:endParaRPr lang="en-US"/>
        </a:p>
      </dgm:t>
    </dgm:pt>
    <dgm:pt modelId="{F6E3736D-9E63-4878-9CB4-5520469E7FF9}" type="sibTrans" cxnId="{EA7FDC2D-074C-41F5-9169-55B6EB33ED9E}">
      <dgm:prSet/>
      <dgm:spPr/>
      <dgm:t>
        <a:bodyPr/>
        <a:lstStyle/>
        <a:p>
          <a:endParaRPr lang="en-US"/>
        </a:p>
      </dgm:t>
    </dgm:pt>
    <dgm:pt modelId="{5B8066BE-ABDD-40AA-9F5A-B037377C4D50}">
      <dgm:prSet/>
      <dgm:spPr/>
      <dgm:t>
        <a:bodyPr/>
        <a:lstStyle/>
        <a:p>
          <a:r>
            <a:rPr lang="en-US"/>
            <a:t>Voluntary vs. involuntary retirement deductions</a:t>
          </a:r>
        </a:p>
      </dgm:t>
    </dgm:pt>
    <dgm:pt modelId="{B988EFCD-1CF1-4234-9028-5AD3B5FB0196}" type="parTrans" cxnId="{67D2B871-E969-4888-96A4-30FD4605F881}">
      <dgm:prSet/>
      <dgm:spPr/>
      <dgm:t>
        <a:bodyPr/>
        <a:lstStyle/>
        <a:p>
          <a:endParaRPr lang="en-US"/>
        </a:p>
      </dgm:t>
    </dgm:pt>
    <dgm:pt modelId="{34F9AE49-1840-454F-81EE-B160753E0B37}" type="sibTrans" cxnId="{67D2B871-E969-4888-96A4-30FD4605F881}">
      <dgm:prSet/>
      <dgm:spPr/>
      <dgm:t>
        <a:bodyPr/>
        <a:lstStyle/>
        <a:p>
          <a:endParaRPr lang="en-US"/>
        </a:p>
      </dgm:t>
    </dgm:pt>
    <dgm:pt modelId="{D2F0BDD1-69DF-4D59-8CDC-B6C86EABF40F}" type="pres">
      <dgm:prSet presAssocID="{95AF1081-EF21-4127-BC6A-9CDFE8E232B2}" presName="linear" presStyleCnt="0">
        <dgm:presLayoutVars>
          <dgm:animLvl val="lvl"/>
          <dgm:resizeHandles val="exact"/>
        </dgm:presLayoutVars>
      </dgm:prSet>
      <dgm:spPr/>
    </dgm:pt>
    <dgm:pt modelId="{210B1657-6046-447E-8FB3-02FC038216F7}" type="pres">
      <dgm:prSet presAssocID="{3C73F257-F19E-4BF5-BC1E-D4BC92B85D34}" presName="parentText" presStyleLbl="node1" presStyleIdx="0" presStyleCnt="3">
        <dgm:presLayoutVars>
          <dgm:chMax val="0"/>
          <dgm:bulletEnabled val="1"/>
        </dgm:presLayoutVars>
      </dgm:prSet>
      <dgm:spPr/>
    </dgm:pt>
    <dgm:pt modelId="{8296C6EE-9E0C-47C5-B4C3-F2BBA2FD7DDE}" type="pres">
      <dgm:prSet presAssocID="{3C73F257-F19E-4BF5-BC1E-D4BC92B85D34}" presName="childText" presStyleLbl="revTx" presStyleIdx="0" presStyleCnt="3">
        <dgm:presLayoutVars>
          <dgm:bulletEnabled val="1"/>
        </dgm:presLayoutVars>
      </dgm:prSet>
      <dgm:spPr/>
    </dgm:pt>
    <dgm:pt modelId="{57E72386-EBA8-4547-8726-0C98D3B90C27}" type="pres">
      <dgm:prSet presAssocID="{34A6164B-F28D-4F15-A339-8168FEACD7C6}" presName="parentText" presStyleLbl="node1" presStyleIdx="1" presStyleCnt="3">
        <dgm:presLayoutVars>
          <dgm:chMax val="0"/>
          <dgm:bulletEnabled val="1"/>
        </dgm:presLayoutVars>
      </dgm:prSet>
      <dgm:spPr/>
    </dgm:pt>
    <dgm:pt modelId="{A5043CC5-3ED8-4D7C-B9E6-6A2A086E3B13}" type="pres">
      <dgm:prSet presAssocID="{34A6164B-F28D-4F15-A339-8168FEACD7C6}" presName="childText" presStyleLbl="revTx" presStyleIdx="1" presStyleCnt="3">
        <dgm:presLayoutVars>
          <dgm:bulletEnabled val="1"/>
        </dgm:presLayoutVars>
      </dgm:prSet>
      <dgm:spPr/>
    </dgm:pt>
    <dgm:pt modelId="{E9A96C31-ADD6-43B8-84AE-E98018C204C0}" type="pres">
      <dgm:prSet presAssocID="{23D9DDE7-6B23-4721-BE8D-15E9ACE80ACE}" presName="parentText" presStyleLbl="node1" presStyleIdx="2" presStyleCnt="3">
        <dgm:presLayoutVars>
          <dgm:chMax val="0"/>
          <dgm:bulletEnabled val="1"/>
        </dgm:presLayoutVars>
      </dgm:prSet>
      <dgm:spPr/>
    </dgm:pt>
    <dgm:pt modelId="{8F7D94B9-F694-4FEF-BBD1-2C7391A02D49}" type="pres">
      <dgm:prSet presAssocID="{23D9DDE7-6B23-4721-BE8D-15E9ACE80ACE}" presName="childText" presStyleLbl="revTx" presStyleIdx="2" presStyleCnt="3">
        <dgm:presLayoutVars>
          <dgm:bulletEnabled val="1"/>
        </dgm:presLayoutVars>
      </dgm:prSet>
      <dgm:spPr/>
    </dgm:pt>
  </dgm:ptLst>
  <dgm:cxnLst>
    <dgm:cxn modelId="{AA2E580A-0669-4408-951B-9348394438B1}" type="presOf" srcId="{5B8066BE-ABDD-40AA-9F5A-B037377C4D50}" destId="{8F7D94B9-F694-4FEF-BBD1-2C7391A02D49}" srcOrd="0" destOrd="2" presId="urn:microsoft.com/office/officeart/2005/8/layout/vList2"/>
    <dgm:cxn modelId="{2AAE340C-EBE2-4C36-82BF-646CE706ECD9}" srcId="{3C73F257-F19E-4BF5-BC1E-D4BC92B85D34}" destId="{1AC1998A-70CE-4C22-8E5E-070BD6F86A6B}" srcOrd="0" destOrd="0" parTransId="{2B6C2A62-042B-4DA3-AAC4-316C3EC3DC0D}" sibTransId="{160ECAD4-DA31-4088-AF08-5097948245E7}"/>
    <dgm:cxn modelId="{9366B81D-4CD4-4D7A-8386-B5B6D31CBAF6}" type="presOf" srcId="{95AF1081-EF21-4127-BC6A-9CDFE8E232B2}" destId="{D2F0BDD1-69DF-4D59-8CDC-B6C86EABF40F}" srcOrd="0" destOrd="0" presId="urn:microsoft.com/office/officeart/2005/8/layout/vList2"/>
    <dgm:cxn modelId="{288FB324-A15B-4195-9FCF-AFB6D70F8A0B}" srcId="{34A6164B-F28D-4F15-A339-8168FEACD7C6}" destId="{E472FDF3-A8E9-47DF-9096-94916633A269}" srcOrd="1" destOrd="0" parTransId="{AF1BA00D-B958-46D9-9463-CD4A75A45ECC}" sibTransId="{E0A0CD73-8142-48FD-82E0-ECF8E5B67982}"/>
    <dgm:cxn modelId="{8CAD6727-9A32-4D1E-986E-F3682D7DF83D}" srcId="{3C73F257-F19E-4BF5-BC1E-D4BC92B85D34}" destId="{6AEA6F35-EACD-4AAB-AC9B-039FA39EE2DA}" srcOrd="2" destOrd="0" parTransId="{2D68D2DB-409E-42B9-8A45-95DCE78898CD}" sibTransId="{359F0FAD-FF7B-4753-A43E-EB5992EF8B02}"/>
    <dgm:cxn modelId="{EA7FDC2D-074C-41F5-9169-55B6EB33ED9E}" srcId="{23D9DDE7-6B23-4721-BE8D-15E9ACE80ACE}" destId="{2081294F-7287-4407-8C21-F183EB731B9F}" srcOrd="1" destOrd="0" parTransId="{9A341C39-A48B-4A84-99A1-9FBBAD39CCCB}" sibTransId="{F6E3736D-9E63-4878-9CB4-5520469E7FF9}"/>
    <dgm:cxn modelId="{395B4631-597C-4022-B1AC-C34873C29AA6}" type="presOf" srcId="{2081294F-7287-4407-8C21-F183EB731B9F}" destId="{8F7D94B9-F694-4FEF-BBD1-2C7391A02D49}" srcOrd="0" destOrd="1" presId="urn:microsoft.com/office/officeart/2005/8/layout/vList2"/>
    <dgm:cxn modelId="{942C4D3F-72F0-4259-97B2-216056EC29C8}" srcId="{3C73F257-F19E-4BF5-BC1E-D4BC92B85D34}" destId="{BB7ED884-BA3D-4BBE-BCC0-C363DE63F859}" srcOrd="4" destOrd="0" parTransId="{0F10D6B4-78CD-4163-93AA-CF4839504BB9}" sibTransId="{18D93C52-DD31-4DF4-AE36-EF4E23365EA7}"/>
    <dgm:cxn modelId="{D9F8825D-CCBB-4DA1-8794-83E6ADFA1EC4}" type="presOf" srcId="{D4D399C2-8C40-49A2-8694-6FCFB1A19A0D}" destId="{A5043CC5-3ED8-4D7C-B9E6-6A2A086E3B13}" srcOrd="0" destOrd="2" presId="urn:microsoft.com/office/officeart/2005/8/layout/vList2"/>
    <dgm:cxn modelId="{14317464-4625-44E0-89A0-6A489DA31460}" type="presOf" srcId="{3C73F257-F19E-4BF5-BC1E-D4BC92B85D34}" destId="{210B1657-6046-447E-8FB3-02FC038216F7}" srcOrd="0" destOrd="0" presId="urn:microsoft.com/office/officeart/2005/8/layout/vList2"/>
    <dgm:cxn modelId="{B2178D6A-2AFC-4545-9CC2-E5D14E8D9960}" type="presOf" srcId="{034CE408-8D91-4FAD-8F47-479B253FC569}" destId="{A5043CC5-3ED8-4D7C-B9E6-6A2A086E3B13}" srcOrd="0" destOrd="3" presId="urn:microsoft.com/office/officeart/2005/8/layout/vList2"/>
    <dgm:cxn modelId="{6A17346C-AA66-4DDB-91A7-B45BF9A6E568}" type="presOf" srcId="{6AEA6F35-EACD-4AAB-AC9B-039FA39EE2DA}" destId="{8296C6EE-9E0C-47C5-B4C3-F2BBA2FD7DDE}" srcOrd="0" destOrd="2" presId="urn:microsoft.com/office/officeart/2005/8/layout/vList2"/>
    <dgm:cxn modelId="{67D2B871-E969-4888-96A4-30FD4605F881}" srcId="{23D9DDE7-6B23-4721-BE8D-15E9ACE80ACE}" destId="{5B8066BE-ABDD-40AA-9F5A-B037377C4D50}" srcOrd="2" destOrd="0" parTransId="{B988EFCD-1CF1-4234-9028-5AD3B5FB0196}" sibTransId="{34F9AE49-1840-454F-81EE-B160753E0B37}"/>
    <dgm:cxn modelId="{73097376-31C8-48F7-B2B9-D1FF69B56795}" type="presOf" srcId="{CF9BE02F-26DA-475C-A729-0A71EDEBF625}" destId="{8F7D94B9-F694-4FEF-BBD1-2C7391A02D49}" srcOrd="0" destOrd="0" presId="urn:microsoft.com/office/officeart/2005/8/layout/vList2"/>
    <dgm:cxn modelId="{DDEB8877-C794-49B1-87BB-452B37A655AC}" srcId="{23D9DDE7-6B23-4721-BE8D-15E9ACE80ACE}" destId="{CF9BE02F-26DA-475C-A729-0A71EDEBF625}" srcOrd="0" destOrd="0" parTransId="{6E560F89-1B15-4DD8-AB37-447363567086}" sibTransId="{E20FC7E4-0EA6-4F76-BD0C-7A3D00DD6BB4}"/>
    <dgm:cxn modelId="{682C3585-B64D-4930-B935-D0E5BEAAB6FC}" srcId="{34A6164B-F28D-4F15-A339-8168FEACD7C6}" destId="{070C53AC-43A4-4D97-B6EB-5563C49F9A76}" srcOrd="0" destOrd="0" parTransId="{61194549-5324-4455-8F28-E1E8ACA910BD}" sibTransId="{6885FD6B-0757-443A-BC1C-1D7BE358822B}"/>
    <dgm:cxn modelId="{1ABE128D-2B02-475C-8E37-2D76D8FB8FCD}" type="presOf" srcId="{1AC1998A-70CE-4C22-8E5E-070BD6F86A6B}" destId="{8296C6EE-9E0C-47C5-B4C3-F2BBA2FD7DDE}" srcOrd="0" destOrd="0" presId="urn:microsoft.com/office/officeart/2005/8/layout/vList2"/>
    <dgm:cxn modelId="{9F6E2D99-4A8B-444D-9B82-BBBEFE331EFD}" srcId="{3C73F257-F19E-4BF5-BC1E-D4BC92B85D34}" destId="{FA7229DC-20DF-45D1-AA6F-572B9A294FF7}" srcOrd="3" destOrd="0" parTransId="{6F2B23D9-11E3-4F25-8A10-D57B40F5223C}" sibTransId="{B65B817E-CBBA-4BAE-A202-533742BFE2EF}"/>
    <dgm:cxn modelId="{6DD9FC9A-1575-4FC5-B819-D912B148CAC2}" type="presOf" srcId="{E472FDF3-A8E9-47DF-9096-94916633A269}" destId="{A5043CC5-3ED8-4D7C-B9E6-6A2A086E3B13}" srcOrd="0" destOrd="1" presId="urn:microsoft.com/office/officeart/2005/8/layout/vList2"/>
    <dgm:cxn modelId="{DF3861B4-6A6F-4B42-AE63-0AD0B2DA0B63}" srcId="{95AF1081-EF21-4127-BC6A-9CDFE8E232B2}" destId="{3C73F257-F19E-4BF5-BC1E-D4BC92B85D34}" srcOrd="0" destOrd="0" parTransId="{314DB36F-BE9B-454A-A70F-249B742ABE27}" sibTransId="{EC03B0B4-DC18-4E67-9555-4BD1075B7E25}"/>
    <dgm:cxn modelId="{0099C6B6-41E4-4939-BBFB-FFAFDC7DA106}" type="presOf" srcId="{FA7229DC-20DF-45D1-AA6F-572B9A294FF7}" destId="{8296C6EE-9E0C-47C5-B4C3-F2BBA2FD7DDE}" srcOrd="0" destOrd="3" presId="urn:microsoft.com/office/officeart/2005/8/layout/vList2"/>
    <dgm:cxn modelId="{6F48B7CD-70E7-4E25-86BE-EB80448AC2F7}" srcId="{95AF1081-EF21-4127-BC6A-9CDFE8E232B2}" destId="{23D9DDE7-6B23-4721-BE8D-15E9ACE80ACE}" srcOrd="2" destOrd="0" parTransId="{6628D554-ECA5-4F8B-9016-06AD6E4FFB45}" sibTransId="{B91E33B2-E1BC-4909-9B05-FE5792453A75}"/>
    <dgm:cxn modelId="{57AC36CE-BD0B-40B1-BC69-4F6F15275075}" type="presOf" srcId="{23D9DDE7-6B23-4721-BE8D-15E9ACE80ACE}" destId="{E9A96C31-ADD6-43B8-84AE-E98018C204C0}" srcOrd="0" destOrd="0" presId="urn:microsoft.com/office/officeart/2005/8/layout/vList2"/>
    <dgm:cxn modelId="{4BA8CBDC-30D8-4EFE-AD6A-FB181A9C0132}" srcId="{3C73F257-F19E-4BF5-BC1E-D4BC92B85D34}" destId="{548FCC9F-CB24-4502-980A-4AA0B439CCEA}" srcOrd="1" destOrd="0" parTransId="{4DF9BB70-2FFD-4681-A545-6588596E3B47}" sibTransId="{E9215537-2679-454D-9A74-096C5FACC3A5}"/>
    <dgm:cxn modelId="{99E54BDE-D287-4379-B058-2E687159EC3C}" type="presOf" srcId="{34A6164B-F28D-4F15-A339-8168FEACD7C6}" destId="{57E72386-EBA8-4547-8726-0C98D3B90C27}" srcOrd="0" destOrd="0" presId="urn:microsoft.com/office/officeart/2005/8/layout/vList2"/>
    <dgm:cxn modelId="{FD1104E3-0798-4CB0-A94C-0B0EEECE676C}" srcId="{D4D399C2-8C40-49A2-8694-6FCFB1A19A0D}" destId="{034CE408-8D91-4FAD-8F47-479B253FC569}" srcOrd="0" destOrd="0" parTransId="{CDB03C23-DF32-4941-8DFC-2866042A7BCE}" sibTransId="{74B82326-14C6-4A56-9A26-AE81BADD586D}"/>
    <dgm:cxn modelId="{A4EA53EE-07C1-4520-89A9-830FA4846591}" srcId="{95AF1081-EF21-4127-BC6A-9CDFE8E232B2}" destId="{34A6164B-F28D-4F15-A339-8168FEACD7C6}" srcOrd="1" destOrd="0" parTransId="{13B8D25B-CCF8-459F-9EB3-67B2745F230B}" sibTransId="{0273A78C-DC05-405A-82CD-BC20982CC40D}"/>
    <dgm:cxn modelId="{ECA882FA-27E6-45B4-BB89-0776FE5427B6}" srcId="{34A6164B-F28D-4F15-A339-8168FEACD7C6}" destId="{D4D399C2-8C40-49A2-8694-6FCFB1A19A0D}" srcOrd="2" destOrd="0" parTransId="{02E66FBA-9D3C-4B30-B7D2-34AC6477A9FD}" sibTransId="{B1C316B2-B6B0-442D-A4A4-64669F83A6E9}"/>
    <dgm:cxn modelId="{BA5428FB-0D74-4C2A-BDC2-5EF89C4F95EA}" type="presOf" srcId="{548FCC9F-CB24-4502-980A-4AA0B439CCEA}" destId="{8296C6EE-9E0C-47C5-B4C3-F2BBA2FD7DDE}" srcOrd="0" destOrd="1" presId="urn:microsoft.com/office/officeart/2005/8/layout/vList2"/>
    <dgm:cxn modelId="{B5E311FD-FC24-44B5-A5B9-C377E985A54F}" type="presOf" srcId="{BB7ED884-BA3D-4BBE-BCC0-C363DE63F859}" destId="{8296C6EE-9E0C-47C5-B4C3-F2BBA2FD7DDE}" srcOrd="0" destOrd="4" presId="urn:microsoft.com/office/officeart/2005/8/layout/vList2"/>
    <dgm:cxn modelId="{FA19E8FD-71EB-4643-BF2D-8C7983A1439F}" type="presOf" srcId="{070C53AC-43A4-4D97-B6EB-5563C49F9A76}" destId="{A5043CC5-3ED8-4D7C-B9E6-6A2A086E3B13}" srcOrd="0" destOrd="0" presId="urn:microsoft.com/office/officeart/2005/8/layout/vList2"/>
    <dgm:cxn modelId="{858D23CB-AF08-4E75-8BCC-EF58D0ABF2F1}" type="presParOf" srcId="{D2F0BDD1-69DF-4D59-8CDC-B6C86EABF40F}" destId="{210B1657-6046-447E-8FB3-02FC038216F7}" srcOrd="0" destOrd="0" presId="urn:microsoft.com/office/officeart/2005/8/layout/vList2"/>
    <dgm:cxn modelId="{489156E9-6247-42CF-AFB9-498675D2ACBC}" type="presParOf" srcId="{D2F0BDD1-69DF-4D59-8CDC-B6C86EABF40F}" destId="{8296C6EE-9E0C-47C5-B4C3-F2BBA2FD7DDE}" srcOrd="1" destOrd="0" presId="urn:microsoft.com/office/officeart/2005/8/layout/vList2"/>
    <dgm:cxn modelId="{7C976A77-DE9F-4576-9319-A85ED03B84A7}" type="presParOf" srcId="{D2F0BDD1-69DF-4D59-8CDC-B6C86EABF40F}" destId="{57E72386-EBA8-4547-8726-0C98D3B90C27}" srcOrd="2" destOrd="0" presId="urn:microsoft.com/office/officeart/2005/8/layout/vList2"/>
    <dgm:cxn modelId="{2AB07400-A690-4D88-A7AC-C2D457E28B83}" type="presParOf" srcId="{D2F0BDD1-69DF-4D59-8CDC-B6C86EABF40F}" destId="{A5043CC5-3ED8-4D7C-B9E6-6A2A086E3B13}" srcOrd="3" destOrd="0" presId="urn:microsoft.com/office/officeart/2005/8/layout/vList2"/>
    <dgm:cxn modelId="{33CD4EC8-8988-4A1B-B55E-DB0CCA7F3C1E}" type="presParOf" srcId="{D2F0BDD1-69DF-4D59-8CDC-B6C86EABF40F}" destId="{E9A96C31-ADD6-43B8-84AE-E98018C204C0}" srcOrd="4" destOrd="0" presId="urn:microsoft.com/office/officeart/2005/8/layout/vList2"/>
    <dgm:cxn modelId="{42295F12-20B6-435A-BDDE-41B71DEE2013}" type="presParOf" srcId="{D2F0BDD1-69DF-4D59-8CDC-B6C86EABF40F}" destId="{8F7D94B9-F694-4FEF-BBD1-2C7391A02D49}"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D0D15DA-451D-48F6-ABCA-ECC64831647A}" type="doc">
      <dgm:prSet loTypeId="urn:microsoft.com/office/officeart/2008/layout/LinedList" loCatId="list" qsTypeId="urn:microsoft.com/office/officeart/2005/8/quickstyle/simple1" qsCatId="simple" csTypeId="urn:microsoft.com/office/officeart/2005/8/colors/accent0_3" csCatId="mainScheme"/>
      <dgm:spPr/>
      <dgm:t>
        <a:bodyPr/>
        <a:lstStyle/>
        <a:p>
          <a:endParaRPr lang="en-US"/>
        </a:p>
      </dgm:t>
    </dgm:pt>
    <dgm:pt modelId="{A8EE945B-3619-4788-AFDB-471DD956EA12}">
      <dgm:prSet/>
      <dgm:spPr/>
      <dgm:t>
        <a:bodyPr/>
        <a:lstStyle/>
        <a:p>
          <a:r>
            <a:rPr lang="en-US"/>
            <a:t>3 Approaches concerning the deductibility of voluntary retirement contributions under the means test.</a:t>
          </a:r>
        </a:p>
      </dgm:t>
    </dgm:pt>
    <dgm:pt modelId="{7524F609-F04B-43F3-BB73-053453B0B05D}" type="parTrans" cxnId="{216DA1BF-33CC-48B4-9EDE-D11FA09CD5A0}">
      <dgm:prSet/>
      <dgm:spPr/>
      <dgm:t>
        <a:bodyPr/>
        <a:lstStyle/>
        <a:p>
          <a:endParaRPr lang="en-US"/>
        </a:p>
      </dgm:t>
    </dgm:pt>
    <dgm:pt modelId="{8773DFD3-7BFC-4B8C-B0AE-55E26C22501E}" type="sibTrans" cxnId="{216DA1BF-33CC-48B4-9EDE-D11FA09CD5A0}">
      <dgm:prSet/>
      <dgm:spPr/>
      <dgm:t>
        <a:bodyPr/>
        <a:lstStyle/>
        <a:p>
          <a:endParaRPr lang="en-US"/>
        </a:p>
      </dgm:t>
    </dgm:pt>
    <dgm:pt modelId="{8C629F73-C326-4BFE-9DE9-D8295247D1F5}">
      <dgm:prSet/>
      <dgm:spPr/>
      <dgm:t>
        <a:bodyPr/>
        <a:lstStyle/>
        <a:p>
          <a:r>
            <a:rPr lang="en-US"/>
            <a:t>Courts considering this issue are tested by the interplay between § 541(b)(7)’s hanging paragraph, § 1325(b), § 1322(f), and § 707(b)(2). </a:t>
          </a:r>
        </a:p>
      </dgm:t>
    </dgm:pt>
    <dgm:pt modelId="{F5DD906C-A23F-4948-8551-7E5C1B98E3BD}" type="parTrans" cxnId="{7BDBCE5A-DBFF-4AEF-BA5C-11FC6B29DF2E}">
      <dgm:prSet/>
      <dgm:spPr/>
      <dgm:t>
        <a:bodyPr/>
        <a:lstStyle/>
        <a:p>
          <a:endParaRPr lang="en-US"/>
        </a:p>
      </dgm:t>
    </dgm:pt>
    <dgm:pt modelId="{031E639E-B10B-4942-BDC5-531242C75FB9}" type="sibTrans" cxnId="{7BDBCE5A-DBFF-4AEF-BA5C-11FC6B29DF2E}">
      <dgm:prSet/>
      <dgm:spPr/>
      <dgm:t>
        <a:bodyPr/>
        <a:lstStyle/>
        <a:p>
          <a:endParaRPr lang="en-US"/>
        </a:p>
      </dgm:t>
    </dgm:pt>
    <dgm:pt modelId="{8BF215E5-1948-4463-8887-FEFDB45999E5}">
      <dgm:prSet/>
      <dgm:spPr/>
      <dgm:t>
        <a:bodyPr/>
        <a:lstStyle/>
        <a:p>
          <a:r>
            <a:rPr lang="en-US"/>
            <a:t>Under § 541(b)(7), property of the estate does not include amounts withheld by an employer from the wages of employees for payment as contributions to a qualifying retirement plan, and the hanging paragraph states, “except that such amount under this subparagraph shall not constitute disposable income as defined in section 1325(b)(2).”</a:t>
          </a:r>
        </a:p>
      </dgm:t>
    </dgm:pt>
    <dgm:pt modelId="{A407A4D5-6951-4A38-B899-3F1EE5AFC5F1}" type="parTrans" cxnId="{923093F4-6A72-409F-9B3C-118A2D2F1AD1}">
      <dgm:prSet/>
      <dgm:spPr/>
      <dgm:t>
        <a:bodyPr/>
        <a:lstStyle/>
        <a:p>
          <a:endParaRPr lang="en-US"/>
        </a:p>
      </dgm:t>
    </dgm:pt>
    <dgm:pt modelId="{91BB4313-724B-4DE4-AD44-7EE33123095C}" type="sibTrans" cxnId="{923093F4-6A72-409F-9B3C-118A2D2F1AD1}">
      <dgm:prSet/>
      <dgm:spPr/>
      <dgm:t>
        <a:bodyPr/>
        <a:lstStyle/>
        <a:p>
          <a:endParaRPr lang="en-US"/>
        </a:p>
      </dgm:t>
    </dgm:pt>
    <dgm:pt modelId="{2C7AB487-E24C-4B3F-BC5B-FA1AAA17480B}" type="pres">
      <dgm:prSet presAssocID="{9D0D15DA-451D-48F6-ABCA-ECC64831647A}" presName="vert0" presStyleCnt="0">
        <dgm:presLayoutVars>
          <dgm:dir/>
          <dgm:animOne val="branch"/>
          <dgm:animLvl val="lvl"/>
        </dgm:presLayoutVars>
      </dgm:prSet>
      <dgm:spPr/>
    </dgm:pt>
    <dgm:pt modelId="{773EA561-5D67-4497-969B-66F05C3A347D}" type="pres">
      <dgm:prSet presAssocID="{A8EE945B-3619-4788-AFDB-471DD956EA12}" presName="thickLine" presStyleLbl="alignNode1" presStyleIdx="0" presStyleCnt="3"/>
      <dgm:spPr/>
    </dgm:pt>
    <dgm:pt modelId="{1D16CB28-F9EF-4A87-9634-562DADA850B7}" type="pres">
      <dgm:prSet presAssocID="{A8EE945B-3619-4788-AFDB-471DD956EA12}" presName="horz1" presStyleCnt="0"/>
      <dgm:spPr/>
    </dgm:pt>
    <dgm:pt modelId="{42D3D442-BC4B-4712-9375-E00DD6E1BD83}" type="pres">
      <dgm:prSet presAssocID="{A8EE945B-3619-4788-AFDB-471DD956EA12}" presName="tx1" presStyleLbl="revTx" presStyleIdx="0" presStyleCnt="3"/>
      <dgm:spPr/>
    </dgm:pt>
    <dgm:pt modelId="{5B27BA00-2140-434F-B15C-E6B8AB256A87}" type="pres">
      <dgm:prSet presAssocID="{A8EE945B-3619-4788-AFDB-471DD956EA12}" presName="vert1" presStyleCnt="0"/>
      <dgm:spPr/>
    </dgm:pt>
    <dgm:pt modelId="{1283FDC1-B1C5-4C17-BA5B-168E8BA6E2B4}" type="pres">
      <dgm:prSet presAssocID="{8C629F73-C326-4BFE-9DE9-D8295247D1F5}" presName="thickLine" presStyleLbl="alignNode1" presStyleIdx="1" presStyleCnt="3"/>
      <dgm:spPr/>
    </dgm:pt>
    <dgm:pt modelId="{5CF97249-D39C-449B-B04B-30BFCB8A2784}" type="pres">
      <dgm:prSet presAssocID="{8C629F73-C326-4BFE-9DE9-D8295247D1F5}" presName="horz1" presStyleCnt="0"/>
      <dgm:spPr/>
    </dgm:pt>
    <dgm:pt modelId="{0E9F9214-B94D-4F74-B93F-0FFE82EEA220}" type="pres">
      <dgm:prSet presAssocID="{8C629F73-C326-4BFE-9DE9-D8295247D1F5}" presName="tx1" presStyleLbl="revTx" presStyleIdx="1" presStyleCnt="3"/>
      <dgm:spPr/>
    </dgm:pt>
    <dgm:pt modelId="{94577CBD-11C2-467F-B522-F210E006B41E}" type="pres">
      <dgm:prSet presAssocID="{8C629F73-C326-4BFE-9DE9-D8295247D1F5}" presName="vert1" presStyleCnt="0"/>
      <dgm:spPr/>
    </dgm:pt>
    <dgm:pt modelId="{5D5FC7F7-9E83-43E6-8707-DF1D41EA6D51}" type="pres">
      <dgm:prSet presAssocID="{8BF215E5-1948-4463-8887-FEFDB45999E5}" presName="thickLine" presStyleLbl="alignNode1" presStyleIdx="2" presStyleCnt="3"/>
      <dgm:spPr/>
    </dgm:pt>
    <dgm:pt modelId="{965C2670-C16A-4E33-AA5F-58D302061392}" type="pres">
      <dgm:prSet presAssocID="{8BF215E5-1948-4463-8887-FEFDB45999E5}" presName="horz1" presStyleCnt="0"/>
      <dgm:spPr/>
    </dgm:pt>
    <dgm:pt modelId="{BA546471-4885-432C-9F00-D8F6CEF18882}" type="pres">
      <dgm:prSet presAssocID="{8BF215E5-1948-4463-8887-FEFDB45999E5}" presName="tx1" presStyleLbl="revTx" presStyleIdx="2" presStyleCnt="3"/>
      <dgm:spPr/>
    </dgm:pt>
    <dgm:pt modelId="{D08E87DC-A15D-4289-8D73-A8FE65D398F4}" type="pres">
      <dgm:prSet presAssocID="{8BF215E5-1948-4463-8887-FEFDB45999E5}" presName="vert1" presStyleCnt="0"/>
      <dgm:spPr/>
    </dgm:pt>
  </dgm:ptLst>
  <dgm:cxnLst>
    <dgm:cxn modelId="{82D8F404-D2C1-4CE8-9747-877C6F05FB04}" type="presOf" srcId="{A8EE945B-3619-4788-AFDB-471DD956EA12}" destId="{42D3D442-BC4B-4712-9375-E00DD6E1BD83}" srcOrd="0" destOrd="0" presId="urn:microsoft.com/office/officeart/2008/layout/LinedList"/>
    <dgm:cxn modelId="{E0865E49-18F6-49F0-A660-61F75EE4E019}" type="presOf" srcId="{8BF215E5-1948-4463-8887-FEFDB45999E5}" destId="{BA546471-4885-432C-9F00-D8F6CEF18882}" srcOrd="0" destOrd="0" presId="urn:microsoft.com/office/officeart/2008/layout/LinedList"/>
    <dgm:cxn modelId="{7BDBCE5A-DBFF-4AEF-BA5C-11FC6B29DF2E}" srcId="{9D0D15DA-451D-48F6-ABCA-ECC64831647A}" destId="{8C629F73-C326-4BFE-9DE9-D8295247D1F5}" srcOrd="1" destOrd="0" parTransId="{F5DD906C-A23F-4948-8551-7E5C1B98E3BD}" sibTransId="{031E639E-B10B-4942-BDC5-531242C75FB9}"/>
    <dgm:cxn modelId="{216DA1BF-33CC-48B4-9EDE-D11FA09CD5A0}" srcId="{9D0D15DA-451D-48F6-ABCA-ECC64831647A}" destId="{A8EE945B-3619-4788-AFDB-471DD956EA12}" srcOrd="0" destOrd="0" parTransId="{7524F609-F04B-43F3-BB73-053453B0B05D}" sibTransId="{8773DFD3-7BFC-4B8C-B0AE-55E26C22501E}"/>
    <dgm:cxn modelId="{F94638D8-2C74-47A3-817B-DC6C2DCCF754}" type="presOf" srcId="{8C629F73-C326-4BFE-9DE9-D8295247D1F5}" destId="{0E9F9214-B94D-4F74-B93F-0FFE82EEA220}" srcOrd="0" destOrd="0" presId="urn:microsoft.com/office/officeart/2008/layout/LinedList"/>
    <dgm:cxn modelId="{923093F4-6A72-409F-9B3C-118A2D2F1AD1}" srcId="{9D0D15DA-451D-48F6-ABCA-ECC64831647A}" destId="{8BF215E5-1948-4463-8887-FEFDB45999E5}" srcOrd="2" destOrd="0" parTransId="{A407A4D5-6951-4A38-B899-3F1EE5AFC5F1}" sibTransId="{91BB4313-724B-4DE4-AD44-7EE33123095C}"/>
    <dgm:cxn modelId="{C66279FD-59A6-4C62-85F6-9BA9BD4CC498}" type="presOf" srcId="{9D0D15DA-451D-48F6-ABCA-ECC64831647A}" destId="{2C7AB487-E24C-4B3F-BC5B-FA1AAA17480B}" srcOrd="0" destOrd="0" presId="urn:microsoft.com/office/officeart/2008/layout/LinedList"/>
    <dgm:cxn modelId="{D5888252-D3DD-47E4-96CB-207EBBDCCA15}" type="presParOf" srcId="{2C7AB487-E24C-4B3F-BC5B-FA1AAA17480B}" destId="{773EA561-5D67-4497-969B-66F05C3A347D}" srcOrd="0" destOrd="0" presId="urn:microsoft.com/office/officeart/2008/layout/LinedList"/>
    <dgm:cxn modelId="{A7AE80B5-DC4E-4BA4-AF8E-F00E709378C1}" type="presParOf" srcId="{2C7AB487-E24C-4B3F-BC5B-FA1AAA17480B}" destId="{1D16CB28-F9EF-4A87-9634-562DADA850B7}" srcOrd="1" destOrd="0" presId="urn:microsoft.com/office/officeart/2008/layout/LinedList"/>
    <dgm:cxn modelId="{DFECC7A9-D405-4A56-856E-25DCE6E94E5E}" type="presParOf" srcId="{1D16CB28-F9EF-4A87-9634-562DADA850B7}" destId="{42D3D442-BC4B-4712-9375-E00DD6E1BD83}" srcOrd="0" destOrd="0" presId="urn:microsoft.com/office/officeart/2008/layout/LinedList"/>
    <dgm:cxn modelId="{D02802AC-73D7-40D7-B2C3-68FAEB6787F8}" type="presParOf" srcId="{1D16CB28-F9EF-4A87-9634-562DADA850B7}" destId="{5B27BA00-2140-434F-B15C-E6B8AB256A87}" srcOrd="1" destOrd="0" presId="urn:microsoft.com/office/officeart/2008/layout/LinedList"/>
    <dgm:cxn modelId="{074DA2D9-A3F2-4478-B431-2F4464D152F1}" type="presParOf" srcId="{2C7AB487-E24C-4B3F-BC5B-FA1AAA17480B}" destId="{1283FDC1-B1C5-4C17-BA5B-168E8BA6E2B4}" srcOrd="2" destOrd="0" presId="urn:microsoft.com/office/officeart/2008/layout/LinedList"/>
    <dgm:cxn modelId="{AD99A74B-9B21-40E3-85B6-933567F28777}" type="presParOf" srcId="{2C7AB487-E24C-4B3F-BC5B-FA1AAA17480B}" destId="{5CF97249-D39C-449B-B04B-30BFCB8A2784}" srcOrd="3" destOrd="0" presId="urn:microsoft.com/office/officeart/2008/layout/LinedList"/>
    <dgm:cxn modelId="{0E6BFFD3-256B-4ADA-941D-E5113374BB63}" type="presParOf" srcId="{5CF97249-D39C-449B-B04B-30BFCB8A2784}" destId="{0E9F9214-B94D-4F74-B93F-0FFE82EEA220}" srcOrd="0" destOrd="0" presId="urn:microsoft.com/office/officeart/2008/layout/LinedList"/>
    <dgm:cxn modelId="{407B133F-0433-4EB7-A187-8B78BECAC929}" type="presParOf" srcId="{5CF97249-D39C-449B-B04B-30BFCB8A2784}" destId="{94577CBD-11C2-467F-B522-F210E006B41E}" srcOrd="1" destOrd="0" presId="urn:microsoft.com/office/officeart/2008/layout/LinedList"/>
    <dgm:cxn modelId="{9E99F7F7-6245-4CB7-9976-E7FFC2B5E3B4}" type="presParOf" srcId="{2C7AB487-E24C-4B3F-BC5B-FA1AAA17480B}" destId="{5D5FC7F7-9E83-43E6-8707-DF1D41EA6D51}" srcOrd="4" destOrd="0" presId="urn:microsoft.com/office/officeart/2008/layout/LinedList"/>
    <dgm:cxn modelId="{D26421F8-13D3-45E2-B028-B10208D6B429}" type="presParOf" srcId="{2C7AB487-E24C-4B3F-BC5B-FA1AAA17480B}" destId="{965C2670-C16A-4E33-AA5F-58D302061392}" srcOrd="5" destOrd="0" presId="urn:microsoft.com/office/officeart/2008/layout/LinedList"/>
    <dgm:cxn modelId="{6ECCC9A1-C27A-43DC-B39C-6D05092694E7}" type="presParOf" srcId="{965C2670-C16A-4E33-AA5F-58D302061392}" destId="{BA546471-4885-432C-9F00-D8F6CEF18882}" srcOrd="0" destOrd="0" presId="urn:microsoft.com/office/officeart/2008/layout/LinedList"/>
    <dgm:cxn modelId="{2059CBC1-D4EA-4D6D-912F-00478BCEC880}" type="presParOf" srcId="{965C2670-C16A-4E33-AA5F-58D302061392}" destId="{D08E87DC-A15D-4289-8D73-A8FE65D398F4}"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0B1657-6046-447E-8FB3-02FC038216F7}">
      <dsp:nvSpPr>
        <dsp:cNvPr id="0" name=""/>
        <dsp:cNvSpPr/>
      </dsp:nvSpPr>
      <dsp:spPr>
        <a:xfrm>
          <a:off x="0" y="122678"/>
          <a:ext cx="6263640" cy="71604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All debtors receive minimum deductions for certain items (122-A/C-2, #6-15, #36):</a:t>
          </a:r>
        </a:p>
      </dsp:txBody>
      <dsp:txXfrm>
        <a:off x="34954" y="157632"/>
        <a:ext cx="6193732" cy="646132"/>
      </dsp:txXfrm>
    </dsp:sp>
    <dsp:sp modelId="{8296C6EE-9E0C-47C5-B4C3-F2BBA2FD7DDE}">
      <dsp:nvSpPr>
        <dsp:cNvPr id="0" name=""/>
        <dsp:cNvSpPr/>
      </dsp:nvSpPr>
      <dsp:spPr>
        <a:xfrm>
          <a:off x="0" y="838718"/>
          <a:ext cx="6263640" cy="12295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8871"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en-US" sz="1400" kern="1200"/>
            <a:t>Food, clothing</a:t>
          </a:r>
        </a:p>
        <a:p>
          <a:pPr marL="114300" lvl="1" indent="-114300" algn="l" defTabSz="622300">
            <a:lnSpc>
              <a:spcPct val="90000"/>
            </a:lnSpc>
            <a:spcBef>
              <a:spcPct val="0"/>
            </a:spcBef>
            <a:spcAft>
              <a:spcPct val="20000"/>
            </a:spcAft>
            <a:buChar char="•"/>
          </a:pPr>
          <a:r>
            <a:rPr lang="en-US" sz="1400" kern="1200"/>
            <a:t>Healthcare</a:t>
          </a:r>
        </a:p>
        <a:p>
          <a:pPr marL="114300" lvl="1" indent="-114300" algn="l" defTabSz="622300">
            <a:lnSpc>
              <a:spcPct val="90000"/>
            </a:lnSpc>
            <a:spcBef>
              <a:spcPct val="0"/>
            </a:spcBef>
            <a:spcAft>
              <a:spcPct val="20000"/>
            </a:spcAft>
            <a:buChar char="•"/>
          </a:pPr>
          <a:r>
            <a:rPr lang="en-US" sz="1400" kern="1200"/>
            <a:t>Housing</a:t>
          </a:r>
        </a:p>
        <a:p>
          <a:pPr marL="114300" lvl="1" indent="-114300" algn="l" defTabSz="622300">
            <a:lnSpc>
              <a:spcPct val="90000"/>
            </a:lnSpc>
            <a:spcBef>
              <a:spcPct val="0"/>
            </a:spcBef>
            <a:spcAft>
              <a:spcPct val="20000"/>
            </a:spcAft>
            <a:buChar char="•"/>
          </a:pPr>
          <a:r>
            <a:rPr lang="en-US" sz="1400" kern="1200"/>
            <a:t>Transportation (auto and/or public transportation)</a:t>
          </a:r>
        </a:p>
        <a:p>
          <a:pPr marL="114300" lvl="1" indent="-114300" algn="l" defTabSz="622300">
            <a:lnSpc>
              <a:spcPct val="90000"/>
            </a:lnSpc>
            <a:spcBef>
              <a:spcPct val="0"/>
            </a:spcBef>
            <a:spcAft>
              <a:spcPct val="20000"/>
            </a:spcAft>
            <a:buChar char="•"/>
          </a:pPr>
          <a:r>
            <a:rPr lang="en-US" sz="1400" kern="1200"/>
            <a:t>Administrative expense (multiplier)</a:t>
          </a:r>
        </a:p>
      </dsp:txBody>
      <dsp:txXfrm>
        <a:off x="0" y="838718"/>
        <a:ext cx="6263640" cy="1229580"/>
      </dsp:txXfrm>
    </dsp:sp>
    <dsp:sp modelId="{57E72386-EBA8-4547-8726-0C98D3B90C27}">
      <dsp:nvSpPr>
        <dsp:cNvPr id="0" name=""/>
        <dsp:cNvSpPr/>
      </dsp:nvSpPr>
      <dsp:spPr>
        <a:xfrm>
          <a:off x="0" y="2068298"/>
          <a:ext cx="6263640" cy="716040"/>
        </a:xfrm>
        <a:prstGeom prst="roundRect">
          <a:avLst/>
        </a:prstGeom>
        <a:solidFill>
          <a:schemeClr val="accent5">
            <a:hueOff val="-4966938"/>
            <a:satOff val="19906"/>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Chapter 7 debtors can have disposable income and still be under means (see 122A-2, #40-42)</a:t>
          </a:r>
        </a:p>
      </dsp:txBody>
      <dsp:txXfrm>
        <a:off x="34954" y="2103252"/>
        <a:ext cx="6193732" cy="646132"/>
      </dsp:txXfrm>
    </dsp:sp>
    <dsp:sp modelId="{A5043CC5-3ED8-4D7C-B9E6-6A2A086E3B13}">
      <dsp:nvSpPr>
        <dsp:cNvPr id="0" name=""/>
        <dsp:cNvSpPr/>
      </dsp:nvSpPr>
      <dsp:spPr>
        <a:xfrm>
          <a:off x="0" y="2784338"/>
          <a:ext cx="6263640" cy="11550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8871"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en-US" sz="1400" kern="1200"/>
            <a:t>&gt;$15,150 = presumption</a:t>
          </a:r>
        </a:p>
        <a:p>
          <a:pPr marL="114300" lvl="1" indent="-114300" algn="l" defTabSz="622300">
            <a:lnSpc>
              <a:spcPct val="90000"/>
            </a:lnSpc>
            <a:spcBef>
              <a:spcPct val="0"/>
            </a:spcBef>
            <a:spcAft>
              <a:spcPct val="20000"/>
            </a:spcAft>
            <a:buChar char="•"/>
          </a:pPr>
          <a:r>
            <a:rPr lang="en-US" sz="1400" kern="1200"/>
            <a:t>&lt;$9,075 = no presumption</a:t>
          </a:r>
        </a:p>
        <a:p>
          <a:pPr marL="114300" lvl="1" indent="-114300" algn="l" defTabSz="622300">
            <a:lnSpc>
              <a:spcPct val="90000"/>
            </a:lnSpc>
            <a:spcBef>
              <a:spcPct val="0"/>
            </a:spcBef>
            <a:spcAft>
              <a:spcPct val="20000"/>
            </a:spcAft>
            <a:buChar char="•"/>
          </a:pPr>
          <a:r>
            <a:rPr lang="en-US" sz="1400" kern="1200"/>
            <a:t>&gt;=$9,075 but &lt;=$15,150 = no presumption if it isn’t enough to pay 25% of unsecured debts</a:t>
          </a:r>
        </a:p>
        <a:p>
          <a:pPr marL="228600" lvl="2" indent="-114300" algn="l" defTabSz="622300">
            <a:lnSpc>
              <a:spcPct val="90000"/>
            </a:lnSpc>
            <a:spcBef>
              <a:spcPct val="0"/>
            </a:spcBef>
            <a:spcAft>
              <a:spcPct val="20000"/>
            </a:spcAft>
            <a:buChar char="•"/>
          </a:pPr>
          <a:r>
            <a:rPr lang="en-US" sz="1400" kern="1200"/>
            <a:t>i.e. max debt of $36,300 at $9,075 or $60,600 at $15,150</a:t>
          </a:r>
        </a:p>
      </dsp:txBody>
      <dsp:txXfrm>
        <a:off x="0" y="2784338"/>
        <a:ext cx="6263640" cy="1155060"/>
      </dsp:txXfrm>
    </dsp:sp>
    <dsp:sp modelId="{E9A96C31-ADD6-43B8-84AE-E98018C204C0}">
      <dsp:nvSpPr>
        <dsp:cNvPr id="0" name=""/>
        <dsp:cNvSpPr/>
      </dsp:nvSpPr>
      <dsp:spPr>
        <a:xfrm>
          <a:off x="0" y="3939398"/>
          <a:ext cx="6263640" cy="716040"/>
        </a:xfrm>
        <a:prstGeom prst="roundRect">
          <a:avLst/>
        </a:prstGeom>
        <a:solidFill>
          <a:schemeClr val="accent5">
            <a:hueOff val="-9933876"/>
            <a:satOff val="39811"/>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Common errors:</a:t>
          </a:r>
        </a:p>
      </dsp:txBody>
      <dsp:txXfrm>
        <a:off x="34954" y="3974352"/>
        <a:ext cx="6193732" cy="646132"/>
      </dsp:txXfrm>
    </dsp:sp>
    <dsp:sp modelId="{8F7D94B9-F694-4FEF-BBD1-2C7391A02D49}">
      <dsp:nvSpPr>
        <dsp:cNvPr id="0" name=""/>
        <dsp:cNvSpPr/>
      </dsp:nvSpPr>
      <dsp:spPr>
        <a:xfrm>
          <a:off x="0" y="4655438"/>
          <a:ext cx="6263640" cy="7265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8871"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en-US" sz="1400" kern="1200"/>
            <a:t>Wrong county</a:t>
          </a:r>
        </a:p>
        <a:p>
          <a:pPr marL="114300" lvl="1" indent="-114300" algn="l" defTabSz="622300">
            <a:lnSpc>
              <a:spcPct val="90000"/>
            </a:lnSpc>
            <a:spcBef>
              <a:spcPct val="0"/>
            </a:spcBef>
            <a:spcAft>
              <a:spcPct val="20000"/>
            </a:spcAft>
            <a:buChar char="•"/>
          </a:pPr>
          <a:r>
            <a:rPr lang="en-US" sz="1400" kern="1200"/>
            <a:t>Over-withholding federal income taxes</a:t>
          </a:r>
        </a:p>
        <a:p>
          <a:pPr marL="114300" lvl="1" indent="-114300" algn="l" defTabSz="622300">
            <a:lnSpc>
              <a:spcPct val="90000"/>
            </a:lnSpc>
            <a:spcBef>
              <a:spcPct val="0"/>
            </a:spcBef>
            <a:spcAft>
              <a:spcPct val="20000"/>
            </a:spcAft>
            <a:buChar char="•"/>
          </a:pPr>
          <a:r>
            <a:rPr lang="en-US" sz="1400" kern="1200"/>
            <a:t>Voluntary vs. involuntary retirement deductions</a:t>
          </a:r>
        </a:p>
      </dsp:txBody>
      <dsp:txXfrm>
        <a:off x="0" y="4655438"/>
        <a:ext cx="6263640" cy="72657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3EA561-5D67-4497-969B-66F05C3A347D}">
      <dsp:nvSpPr>
        <dsp:cNvPr id="0" name=""/>
        <dsp:cNvSpPr/>
      </dsp:nvSpPr>
      <dsp:spPr>
        <a:xfrm>
          <a:off x="0" y="2492"/>
          <a:ext cx="6492875"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2D3D442-BC4B-4712-9375-E00DD6E1BD83}">
      <dsp:nvSpPr>
        <dsp:cNvPr id="0" name=""/>
        <dsp:cNvSpPr/>
      </dsp:nvSpPr>
      <dsp:spPr>
        <a:xfrm>
          <a:off x="0" y="2492"/>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t>3 Approaches concerning the deductibility of voluntary retirement contributions under the means test.</a:t>
          </a:r>
        </a:p>
      </dsp:txBody>
      <dsp:txXfrm>
        <a:off x="0" y="2492"/>
        <a:ext cx="6492875" cy="1700138"/>
      </dsp:txXfrm>
    </dsp:sp>
    <dsp:sp modelId="{1283FDC1-B1C5-4C17-BA5B-168E8BA6E2B4}">
      <dsp:nvSpPr>
        <dsp:cNvPr id="0" name=""/>
        <dsp:cNvSpPr/>
      </dsp:nvSpPr>
      <dsp:spPr>
        <a:xfrm>
          <a:off x="0" y="1702630"/>
          <a:ext cx="6492875"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E9F9214-B94D-4F74-B93F-0FFE82EEA220}">
      <dsp:nvSpPr>
        <dsp:cNvPr id="0" name=""/>
        <dsp:cNvSpPr/>
      </dsp:nvSpPr>
      <dsp:spPr>
        <a:xfrm>
          <a:off x="0" y="1702630"/>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t>Courts considering this issue are tested by the interplay between § 541(b)(7)’s hanging paragraph, § 1325(b), § 1322(f), and § 707(b)(2). </a:t>
          </a:r>
        </a:p>
      </dsp:txBody>
      <dsp:txXfrm>
        <a:off x="0" y="1702630"/>
        <a:ext cx="6492875" cy="1700138"/>
      </dsp:txXfrm>
    </dsp:sp>
    <dsp:sp modelId="{5D5FC7F7-9E83-43E6-8707-DF1D41EA6D51}">
      <dsp:nvSpPr>
        <dsp:cNvPr id="0" name=""/>
        <dsp:cNvSpPr/>
      </dsp:nvSpPr>
      <dsp:spPr>
        <a:xfrm>
          <a:off x="0" y="3402769"/>
          <a:ext cx="6492875"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A546471-4885-432C-9F00-D8F6CEF18882}">
      <dsp:nvSpPr>
        <dsp:cNvPr id="0" name=""/>
        <dsp:cNvSpPr/>
      </dsp:nvSpPr>
      <dsp:spPr>
        <a:xfrm>
          <a:off x="0" y="3402769"/>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t>Under § 541(b)(7), property of the estate does not include amounts withheld by an employer from the wages of employees for payment as contributions to a qualifying retirement plan, and the hanging paragraph states, “except that such amount under this subparagraph shall not constitute disposable income as defined in section 1325(b)(2).”</a:t>
          </a:r>
        </a:p>
      </dsp:txBody>
      <dsp:txXfrm>
        <a:off x="0" y="3402769"/>
        <a:ext cx="6492875" cy="170013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48C8FB-3404-49F0-904D-782CD6E7B31F}" type="datetimeFigureOut">
              <a:rPr lang="en-US" smtClean="0"/>
              <a:t>4/15/2022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547A20-F0CE-4EB1-B6E8-7A25B6DDCBA3}" type="slidenum">
              <a:rPr lang="en-US" smtClean="0"/>
              <a:t>‹#›</a:t>
            </a:fld>
            <a:endParaRPr lang="en-US"/>
          </a:p>
        </p:txBody>
      </p:sp>
    </p:spTree>
    <p:extLst>
      <p:ext uri="{BB962C8B-B14F-4D97-AF65-F5344CB8AC3E}">
        <p14:creationId xmlns:p14="http://schemas.microsoft.com/office/powerpoint/2010/main" val="4553937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3CF814E-AEC6-4620-8CB2-D9DF74FA9521}" type="datetime1">
              <a:rPr lang="en-US" smtClean="0"/>
              <a:t>4/15/2022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0E54ED-46E3-458C-B4E3-90E968C59D31}" type="slidenum">
              <a:rPr lang="en-US" smtClean="0"/>
              <a:t>‹#›</a:t>
            </a:fld>
            <a:endParaRPr lang="en-US"/>
          </a:p>
        </p:txBody>
      </p:sp>
    </p:spTree>
    <p:extLst>
      <p:ext uri="{BB962C8B-B14F-4D97-AF65-F5344CB8AC3E}">
        <p14:creationId xmlns:p14="http://schemas.microsoft.com/office/powerpoint/2010/main" val="4160208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8D30955-BF74-4D0A-9BB7-4B0ED0D3CA6B}" type="datetime1">
              <a:rPr lang="en-US" smtClean="0"/>
              <a:t>4/15/2022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0E54ED-46E3-458C-B4E3-90E968C59D31}" type="slidenum">
              <a:rPr lang="en-US" smtClean="0"/>
              <a:t>‹#›</a:t>
            </a:fld>
            <a:endParaRPr lang="en-US"/>
          </a:p>
        </p:txBody>
      </p:sp>
    </p:spTree>
    <p:extLst>
      <p:ext uri="{BB962C8B-B14F-4D97-AF65-F5344CB8AC3E}">
        <p14:creationId xmlns:p14="http://schemas.microsoft.com/office/powerpoint/2010/main" val="4273940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4FA2E9-A04F-4B4F-A8FB-A430FD6A6FF2}" type="datetime1">
              <a:rPr lang="en-US" smtClean="0"/>
              <a:t>4/15/2022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0E54ED-46E3-458C-B4E3-90E968C59D31}" type="slidenum">
              <a:rPr lang="en-US" smtClean="0"/>
              <a:t>‹#›</a:t>
            </a:fld>
            <a:endParaRPr lang="en-US"/>
          </a:p>
        </p:txBody>
      </p:sp>
    </p:spTree>
    <p:extLst>
      <p:ext uri="{BB962C8B-B14F-4D97-AF65-F5344CB8AC3E}">
        <p14:creationId xmlns:p14="http://schemas.microsoft.com/office/powerpoint/2010/main" val="1668858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36CF74-EAC7-4321-B140-CF4EB6E02B0F}" type="datetime1">
              <a:rPr lang="en-US" smtClean="0"/>
              <a:t>4/15/2022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0E54ED-46E3-458C-B4E3-90E968C59D31}" type="slidenum">
              <a:rPr lang="en-US" smtClean="0"/>
              <a:t>‹#›</a:t>
            </a:fld>
            <a:endParaRPr lang="en-US"/>
          </a:p>
        </p:txBody>
      </p:sp>
    </p:spTree>
    <p:extLst>
      <p:ext uri="{BB962C8B-B14F-4D97-AF65-F5344CB8AC3E}">
        <p14:creationId xmlns:p14="http://schemas.microsoft.com/office/powerpoint/2010/main" val="2707961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B1B9FE4-D452-45B5-939F-0B3F5427D27B}" type="datetime1">
              <a:rPr lang="en-US" smtClean="0"/>
              <a:t>4/15/2022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0E54ED-46E3-458C-B4E3-90E968C59D31}" type="slidenum">
              <a:rPr lang="en-US" smtClean="0"/>
              <a:t>‹#›</a:t>
            </a:fld>
            <a:endParaRPr lang="en-US"/>
          </a:p>
        </p:txBody>
      </p:sp>
    </p:spTree>
    <p:extLst>
      <p:ext uri="{BB962C8B-B14F-4D97-AF65-F5344CB8AC3E}">
        <p14:creationId xmlns:p14="http://schemas.microsoft.com/office/powerpoint/2010/main" val="1719633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D549D06-867A-4443-A6DB-95F20D4269CF}" type="datetime1">
              <a:rPr lang="en-US" smtClean="0"/>
              <a:t>4/15/2022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0E54ED-46E3-458C-B4E3-90E968C59D31}" type="slidenum">
              <a:rPr lang="en-US" smtClean="0"/>
              <a:t>‹#›</a:t>
            </a:fld>
            <a:endParaRPr lang="en-US"/>
          </a:p>
        </p:txBody>
      </p:sp>
    </p:spTree>
    <p:extLst>
      <p:ext uri="{BB962C8B-B14F-4D97-AF65-F5344CB8AC3E}">
        <p14:creationId xmlns:p14="http://schemas.microsoft.com/office/powerpoint/2010/main" val="1254204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D616541-13B6-4CE4-897C-433F88FDF5E7}" type="datetime1">
              <a:rPr lang="en-US" smtClean="0"/>
              <a:t>4/15/2022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0E54ED-46E3-458C-B4E3-90E968C59D31}" type="slidenum">
              <a:rPr lang="en-US" smtClean="0"/>
              <a:t>‹#›</a:t>
            </a:fld>
            <a:endParaRPr lang="en-US"/>
          </a:p>
        </p:txBody>
      </p:sp>
    </p:spTree>
    <p:extLst>
      <p:ext uri="{BB962C8B-B14F-4D97-AF65-F5344CB8AC3E}">
        <p14:creationId xmlns:p14="http://schemas.microsoft.com/office/powerpoint/2010/main" val="22576487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7A70A05-4553-4D49-A98B-CAEB02CE4A52}" type="datetime1">
              <a:rPr lang="en-US" smtClean="0"/>
              <a:t>4/15/2022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0E54ED-46E3-458C-B4E3-90E968C59D31}" type="slidenum">
              <a:rPr lang="en-US" smtClean="0"/>
              <a:t>‹#›</a:t>
            </a:fld>
            <a:endParaRPr lang="en-US"/>
          </a:p>
        </p:txBody>
      </p:sp>
    </p:spTree>
    <p:extLst>
      <p:ext uri="{BB962C8B-B14F-4D97-AF65-F5344CB8AC3E}">
        <p14:creationId xmlns:p14="http://schemas.microsoft.com/office/powerpoint/2010/main" val="1483625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554C6-0054-4A89-8703-DEB3BF4F1E33}" type="datetime1">
              <a:rPr lang="en-US" smtClean="0"/>
              <a:t>4/15/2022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0E54ED-46E3-458C-B4E3-90E968C59D31}" type="slidenum">
              <a:rPr lang="en-US" smtClean="0"/>
              <a:t>‹#›</a:t>
            </a:fld>
            <a:endParaRPr lang="en-US"/>
          </a:p>
        </p:txBody>
      </p:sp>
    </p:spTree>
    <p:extLst>
      <p:ext uri="{BB962C8B-B14F-4D97-AF65-F5344CB8AC3E}">
        <p14:creationId xmlns:p14="http://schemas.microsoft.com/office/powerpoint/2010/main" val="2883656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004696B-43F6-439F-9FA0-61C10A7C5212}" type="datetime1">
              <a:rPr lang="en-US" smtClean="0"/>
              <a:t>4/15/2022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0E54ED-46E3-458C-B4E3-90E968C59D31}" type="slidenum">
              <a:rPr lang="en-US" smtClean="0"/>
              <a:t>‹#›</a:t>
            </a:fld>
            <a:endParaRPr lang="en-US"/>
          </a:p>
        </p:txBody>
      </p:sp>
    </p:spTree>
    <p:extLst>
      <p:ext uri="{BB962C8B-B14F-4D97-AF65-F5344CB8AC3E}">
        <p14:creationId xmlns:p14="http://schemas.microsoft.com/office/powerpoint/2010/main" val="6995859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5987212-0DD8-40AD-B46A-592B194B7CE2}" type="datetime1">
              <a:rPr lang="en-US" smtClean="0"/>
              <a:t>4/15/2022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0E54ED-46E3-458C-B4E3-90E968C59D31}" type="slidenum">
              <a:rPr lang="en-US" smtClean="0"/>
              <a:t>‹#›</a:t>
            </a:fld>
            <a:endParaRPr lang="en-US"/>
          </a:p>
        </p:txBody>
      </p:sp>
    </p:spTree>
    <p:extLst>
      <p:ext uri="{BB962C8B-B14F-4D97-AF65-F5344CB8AC3E}">
        <p14:creationId xmlns:p14="http://schemas.microsoft.com/office/powerpoint/2010/main" val="1841479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64C616-43A9-46FF-85D1-E0584AFC33F6}" type="datetime1">
              <a:rPr lang="en-US" smtClean="0"/>
              <a:t>4/15/2022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0E54ED-46E3-458C-B4E3-90E968C59D31}" type="slidenum">
              <a:rPr lang="en-US" smtClean="0"/>
              <a:pPr/>
              <a:t>‹#›</a:t>
            </a:fld>
            <a:endParaRPr lang="en-US" dirty="0"/>
          </a:p>
        </p:txBody>
      </p:sp>
    </p:spTree>
    <p:extLst>
      <p:ext uri="{BB962C8B-B14F-4D97-AF65-F5344CB8AC3E}">
        <p14:creationId xmlns:p14="http://schemas.microsoft.com/office/powerpoint/2010/main" val="31756049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Rectangle 19">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4" name="Title 3">
            <a:extLst>
              <a:ext uri="{FF2B5EF4-FFF2-40B4-BE49-F238E27FC236}">
                <a16:creationId xmlns:a16="http://schemas.microsoft.com/office/drawing/2014/main" id="{4B10FCA1-0130-49DB-82B4-253A5ACC427C}"/>
              </a:ext>
            </a:extLst>
          </p:cNvPr>
          <p:cNvSpPr>
            <a:spLocks noGrp="1"/>
          </p:cNvSpPr>
          <p:nvPr>
            <p:ph type="title"/>
          </p:nvPr>
        </p:nvSpPr>
        <p:spPr>
          <a:xfrm>
            <a:off x="958506" y="800392"/>
            <a:ext cx="10264697" cy="1212102"/>
          </a:xfrm>
        </p:spPr>
        <p:txBody>
          <a:bodyPr>
            <a:normAutofit/>
          </a:bodyPr>
          <a:lstStyle/>
          <a:p>
            <a:r>
              <a:rPr lang="en-US" sz="3700">
                <a:solidFill>
                  <a:srgbClr val="FFFFFF"/>
                </a:solidFill>
                <a:latin typeface="Times New Roman" panose="02020603050405020304" pitchFamily="18" charset="0"/>
                <a:cs typeface="Times New Roman" panose="02020603050405020304" pitchFamily="18" charset="0"/>
              </a:rPr>
              <a:t>Southern District of Texas Bench Bar Conference</a:t>
            </a:r>
            <a:br>
              <a:rPr lang="en-US" sz="3700">
                <a:solidFill>
                  <a:srgbClr val="FFFFFF"/>
                </a:solidFill>
                <a:latin typeface="Times New Roman" panose="02020603050405020304" pitchFamily="18" charset="0"/>
                <a:cs typeface="Times New Roman" panose="02020603050405020304" pitchFamily="18" charset="0"/>
              </a:rPr>
            </a:br>
            <a:r>
              <a:rPr lang="en-US" sz="3700">
                <a:solidFill>
                  <a:srgbClr val="FFFFFF"/>
                </a:solidFill>
                <a:latin typeface="Times New Roman" panose="02020603050405020304" pitchFamily="18" charset="0"/>
                <a:cs typeface="Times New Roman" panose="02020603050405020304" pitchFamily="18" charset="0"/>
              </a:rPr>
              <a:t>April 18, 2022</a:t>
            </a:r>
          </a:p>
        </p:txBody>
      </p:sp>
      <p:sp>
        <p:nvSpPr>
          <p:cNvPr id="5" name="Content Placeholder 4">
            <a:extLst>
              <a:ext uri="{FF2B5EF4-FFF2-40B4-BE49-F238E27FC236}">
                <a16:creationId xmlns:a16="http://schemas.microsoft.com/office/drawing/2014/main" id="{A364B273-B46E-4753-8163-EB60CD883412}"/>
              </a:ext>
            </a:extLst>
          </p:cNvPr>
          <p:cNvSpPr>
            <a:spLocks noGrp="1"/>
          </p:cNvSpPr>
          <p:nvPr>
            <p:ph idx="1"/>
          </p:nvPr>
        </p:nvSpPr>
        <p:spPr>
          <a:xfrm>
            <a:off x="1367624" y="2490436"/>
            <a:ext cx="9708995" cy="3567173"/>
          </a:xfrm>
        </p:spPr>
        <p:txBody>
          <a:bodyPr anchor="ctr">
            <a:normAutofit lnSpcReduction="10000"/>
          </a:bodyPr>
          <a:lstStyle/>
          <a:p>
            <a:pPr marL="0" indent="0">
              <a:buNone/>
            </a:pPr>
            <a:endParaRPr lang="en-US" sz="2200" dirty="0">
              <a:latin typeface="Times New Roman" panose="02020603050405020304" pitchFamily="18" charset="0"/>
              <a:cs typeface="Times New Roman" panose="02020603050405020304" pitchFamily="18" charset="0"/>
            </a:endParaRPr>
          </a:p>
          <a:p>
            <a:pPr marL="0" indent="0" algn="ctr">
              <a:buNone/>
            </a:pPr>
            <a:r>
              <a:rPr lang="en-US" dirty="0">
                <a:latin typeface="Times New Roman" panose="02020603050405020304" pitchFamily="18" charset="0"/>
                <a:cs typeface="Times New Roman" panose="02020603050405020304" pitchFamily="18" charset="0"/>
              </a:rPr>
              <a:t>Means Testing Scenarios </a:t>
            </a:r>
          </a:p>
          <a:p>
            <a:pPr marL="0" indent="0" algn="ctr">
              <a:buNone/>
            </a:pPr>
            <a:r>
              <a:rPr lang="en-US" dirty="0">
                <a:latin typeface="Times New Roman" panose="02020603050405020304" pitchFamily="18" charset="0"/>
                <a:cs typeface="Times New Roman" panose="02020603050405020304" pitchFamily="18" charset="0"/>
              </a:rPr>
              <a:t>Practical Application in Unusual (but all too common occurrences)</a:t>
            </a:r>
          </a:p>
          <a:p>
            <a:pPr marL="0" indent="0" algn="ctr">
              <a:buNone/>
            </a:pPr>
            <a:endParaRPr lang="en-US" dirty="0">
              <a:latin typeface="Times New Roman" panose="02020603050405020304" pitchFamily="18" charset="0"/>
              <a:cs typeface="Times New Roman" panose="02020603050405020304" pitchFamily="18" charset="0"/>
            </a:endParaRPr>
          </a:p>
          <a:p>
            <a:pPr marL="0" indent="0" algn="ctr">
              <a:buNone/>
            </a:pPr>
            <a:r>
              <a:rPr lang="en-US" sz="2200" i="1" dirty="0">
                <a:latin typeface="Times New Roman" panose="02020603050405020304" pitchFamily="18" charset="0"/>
                <a:cs typeface="Times New Roman" panose="02020603050405020304" pitchFamily="18" charset="0"/>
              </a:rPr>
              <a:t>Mayur Patel</a:t>
            </a:r>
          </a:p>
          <a:p>
            <a:pPr marL="0" indent="0" algn="ctr">
              <a:buNone/>
            </a:pPr>
            <a:r>
              <a:rPr lang="en-US" sz="2200" i="1" dirty="0">
                <a:latin typeface="Times New Roman" panose="02020603050405020304" pitchFamily="18" charset="0"/>
                <a:cs typeface="Times New Roman" panose="02020603050405020304" pitchFamily="18" charset="0"/>
              </a:rPr>
              <a:t>Vicky </a:t>
            </a:r>
            <a:r>
              <a:rPr lang="en-US" sz="2200" i="1" dirty="0" err="1">
                <a:latin typeface="Times New Roman" panose="02020603050405020304" pitchFamily="18" charset="0"/>
                <a:cs typeface="Times New Roman" panose="02020603050405020304" pitchFamily="18" charset="0"/>
              </a:rPr>
              <a:t>Fealy</a:t>
            </a:r>
            <a:endParaRPr lang="en-US" sz="2200" i="1" dirty="0">
              <a:latin typeface="Times New Roman" panose="02020603050405020304" pitchFamily="18" charset="0"/>
              <a:cs typeface="Times New Roman" panose="02020603050405020304" pitchFamily="18" charset="0"/>
            </a:endParaRPr>
          </a:p>
          <a:p>
            <a:pPr marL="0" indent="0" algn="ctr">
              <a:buNone/>
            </a:pPr>
            <a:r>
              <a:rPr lang="en-US" sz="2200" i="1" dirty="0">
                <a:latin typeface="Times New Roman" panose="02020603050405020304" pitchFamily="18" charset="0"/>
                <a:cs typeface="Times New Roman" panose="02020603050405020304" pitchFamily="18" charset="0"/>
              </a:rPr>
              <a:t>Ravi Ratnala</a:t>
            </a:r>
          </a:p>
          <a:p>
            <a:pPr marL="0" indent="0" algn="ctr">
              <a:buNone/>
            </a:pPr>
            <a:r>
              <a:rPr lang="en-US" sz="2200" i="1" dirty="0">
                <a:latin typeface="Times New Roman" panose="02020603050405020304" pitchFamily="18" charset="0"/>
                <a:cs typeface="Times New Roman" panose="02020603050405020304" pitchFamily="18" charset="0"/>
              </a:rPr>
              <a:t>Hon. Eduardo V. Rodriguez</a:t>
            </a:r>
          </a:p>
          <a:p>
            <a:pPr marL="0" indent="0">
              <a:buNone/>
            </a:pPr>
            <a:endParaRPr lang="en-US" sz="2200" dirty="0">
              <a:latin typeface="Times New Roman" panose="02020603050405020304" pitchFamily="18"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ADA21482-CC45-4A57-9DFB-CA0535532CD4}"/>
              </a:ext>
            </a:extLst>
          </p:cNvPr>
          <p:cNvSpPr>
            <a:spLocks noGrp="1"/>
          </p:cNvSpPr>
          <p:nvPr>
            <p:ph type="sldNum" sz="quarter" idx="12"/>
          </p:nvPr>
        </p:nvSpPr>
        <p:spPr>
          <a:xfrm>
            <a:off x="10707624" y="6382512"/>
            <a:ext cx="685800" cy="320040"/>
          </a:xfrm>
        </p:spPr>
        <p:txBody>
          <a:bodyPr>
            <a:normAutofit/>
          </a:bodyPr>
          <a:lstStyle/>
          <a:p>
            <a:pPr>
              <a:spcAft>
                <a:spcPts val="600"/>
              </a:spcAft>
            </a:pPr>
            <a:fld id="{B90E54ED-46E3-458C-B4E3-90E968C59D31}" type="slidenum">
              <a:rPr lang="en-US" sz="1000"/>
              <a:pPr>
                <a:spcAft>
                  <a:spcPts val="600"/>
                </a:spcAft>
              </a:pPr>
              <a:t>1</a:t>
            </a:fld>
            <a:endParaRPr lang="en-US" sz="1000"/>
          </a:p>
        </p:txBody>
      </p:sp>
    </p:spTree>
    <p:extLst>
      <p:ext uri="{BB962C8B-B14F-4D97-AF65-F5344CB8AC3E}">
        <p14:creationId xmlns:p14="http://schemas.microsoft.com/office/powerpoint/2010/main" val="27640844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29917F3-0560-4C6F-B265-458B218C4B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C0ABC0BE-1A0F-412D-8C8E-50CF21E4C7E7}"/>
              </a:ext>
            </a:extLst>
          </p:cNvPr>
          <p:cNvSpPr>
            <a:spLocks noGrp="1"/>
          </p:cNvSpPr>
          <p:nvPr>
            <p:ph type="title"/>
          </p:nvPr>
        </p:nvSpPr>
        <p:spPr>
          <a:xfrm>
            <a:off x="1271588" y="662400"/>
            <a:ext cx="10055721" cy="1325563"/>
          </a:xfrm>
        </p:spPr>
        <p:txBody>
          <a:bodyPr anchor="t">
            <a:normAutofit/>
          </a:bodyPr>
          <a:lstStyle/>
          <a:p>
            <a:r>
              <a:rPr lang="en-US" sz="2800" b="1" cap="small" dirty="0">
                <a:effectLst/>
                <a:latin typeface="Times New Roman" panose="02020603050405020304" pitchFamily="18" charset="0"/>
                <a:ea typeface="Calibri" panose="020F0502020204030204" pitchFamily="34" charset="0"/>
                <a:cs typeface="Times New Roman" panose="02020603050405020304" pitchFamily="18" charset="0"/>
              </a:rPr>
              <a:t>Applicable Commitment Period And Business Expenses</a:t>
            </a:r>
            <a:br>
              <a:rPr lang="en-US" sz="2800">
                <a:effectLst/>
                <a:latin typeface="Calibri" panose="020F0502020204030204" pitchFamily="34" charset="0"/>
                <a:ea typeface="Calibri" panose="020F0502020204030204" pitchFamily="34" charset="0"/>
                <a:cs typeface="Times New Roman" panose="02020603050405020304" pitchFamily="18" charset="0"/>
              </a:rPr>
            </a:br>
            <a:br>
              <a:rPr lang="en-US" sz="2800">
                <a:effectLst/>
                <a:latin typeface="Calibri" panose="020F0502020204030204" pitchFamily="34" charset="0"/>
                <a:ea typeface="Calibri" panose="020F0502020204030204" pitchFamily="34" charset="0"/>
                <a:cs typeface="Times New Roman" panose="02020603050405020304" pitchFamily="18" charset="0"/>
              </a:rPr>
            </a:br>
            <a:r>
              <a:rPr lang="en-US" sz="2800" i="1">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In re Roma</a:t>
            </a:r>
            <a:r>
              <a:rPr lang="en-US" sz="280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n, 2011 WL 5593143 (Bankr. D.P.R. Nov. 16, 2011) </a:t>
            </a:r>
            <a:endParaRPr lang="en-US" sz="2800">
              <a:highlight>
                <a:srgbClr val="FFFF00"/>
              </a:highlight>
              <a:latin typeface="Times New Roman" panose="02020603050405020304" pitchFamily="18" charset="0"/>
              <a:cs typeface="Times New Roman" panose="02020603050405020304" pitchFamily="18" charset="0"/>
            </a:endParaRPr>
          </a:p>
        </p:txBody>
      </p:sp>
      <p:grpSp>
        <p:nvGrpSpPr>
          <p:cNvPr id="12" name="Group 11">
            <a:extLst>
              <a:ext uri="{FF2B5EF4-FFF2-40B4-BE49-F238E27FC236}">
                <a16:creationId xmlns:a16="http://schemas.microsoft.com/office/drawing/2014/main" id="{AA39BAE7-7EB8-4E22-BCBB-F00F514DB7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885825" cy="6858000"/>
            <a:chOff x="0" y="0"/>
            <a:chExt cx="885825" cy="6858000"/>
          </a:xfrm>
        </p:grpSpPr>
        <p:sp>
          <p:nvSpPr>
            <p:cNvPr id="13" name="Freeform 6">
              <a:extLst>
                <a:ext uri="{FF2B5EF4-FFF2-40B4-BE49-F238E27FC236}">
                  <a16:creationId xmlns:a16="http://schemas.microsoft.com/office/drawing/2014/main" id="{CE476A00-9FF6-4B98-9E5C-7A22D8F59C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rgbClr val="FFFFFF"/>
            </a:solidFill>
            <a:ln w="0">
              <a:noFill/>
              <a:prstDash val="solid"/>
              <a:round/>
              <a:headEnd/>
              <a:tailEnd/>
            </a:ln>
          </p:spPr>
        </p:sp>
        <p:sp>
          <p:nvSpPr>
            <p:cNvPr id="14" name="Freeform 6">
              <a:extLst>
                <a:ext uri="{FF2B5EF4-FFF2-40B4-BE49-F238E27FC236}">
                  <a16:creationId xmlns:a16="http://schemas.microsoft.com/office/drawing/2014/main" id="{8F0632CB-5E59-4727-9C88-4537512D5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accent1">
                <a:lumMod val="50000"/>
                <a:alpha val="25000"/>
              </a:schemeClr>
            </a:solidFill>
            <a:ln w="0">
              <a:noFill/>
              <a:prstDash val="solid"/>
              <a:round/>
              <a:headEnd/>
              <a:tailEnd/>
            </a:ln>
          </p:spPr>
        </p:sp>
      </p:grpSp>
      <p:sp>
        <p:nvSpPr>
          <p:cNvPr id="5" name="Content Placeholder 4">
            <a:extLst>
              <a:ext uri="{FF2B5EF4-FFF2-40B4-BE49-F238E27FC236}">
                <a16:creationId xmlns:a16="http://schemas.microsoft.com/office/drawing/2014/main" id="{E9AFB935-7E44-4A20-8074-280FCF102080}"/>
              </a:ext>
            </a:extLst>
          </p:cNvPr>
          <p:cNvSpPr>
            <a:spLocks noGrp="1"/>
          </p:cNvSpPr>
          <p:nvPr>
            <p:ph idx="1"/>
          </p:nvPr>
        </p:nvSpPr>
        <p:spPr>
          <a:xfrm>
            <a:off x="1251678" y="2286001"/>
            <a:ext cx="10089112" cy="3909599"/>
          </a:xfrm>
        </p:spPr>
        <p:txBody>
          <a:bodyPr>
            <a:normAutofit/>
          </a:bodyPr>
          <a:lstStyle/>
          <a:p>
            <a:pPr marL="0" indent="60325">
              <a:spcBef>
                <a:spcPts val="0"/>
              </a:spcBef>
              <a:spcAft>
                <a:spcPts val="600"/>
              </a:spcAft>
              <a:buNone/>
            </a:pPr>
            <a:endParaRPr lang="en-US" sz="2000">
              <a:solidFill>
                <a:schemeClr val="tx1">
                  <a:alpha val="60000"/>
                </a:schemeClr>
              </a:solidFill>
              <a:latin typeface="Times New Roman" panose="02020603050405020304" pitchFamily="18" charset="0"/>
              <a:cs typeface="Times New Roman" panose="02020603050405020304" pitchFamily="18" charset="0"/>
            </a:endParaRPr>
          </a:p>
          <a:p>
            <a:pPr>
              <a:spcBef>
                <a:spcPts val="0"/>
              </a:spcBef>
              <a:spcAft>
                <a:spcPts val="600"/>
              </a:spcAft>
              <a:buFont typeface="Wingdings" panose="05000000000000000000" pitchFamily="2" charset="2"/>
              <a:buChar char="Ø"/>
            </a:pPr>
            <a:r>
              <a:rPr lang="en-US" sz="2000">
                <a:solidFill>
                  <a:schemeClr val="tx1">
                    <a:alpha val="60000"/>
                  </a:schemeClr>
                </a:solidFill>
                <a:latin typeface="Times New Roman" panose="02020603050405020304" pitchFamily="18" charset="0"/>
                <a:cs typeface="Times New Roman" panose="02020603050405020304" pitchFamily="18" charset="0"/>
              </a:rPr>
              <a:t>The </a:t>
            </a:r>
            <a:r>
              <a:rPr lang="en-US" sz="2000" i="1">
                <a:solidFill>
                  <a:schemeClr val="tx1">
                    <a:alpha val="60000"/>
                  </a:schemeClr>
                </a:solidFill>
                <a:latin typeface="Times New Roman" panose="02020603050405020304" pitchFamily="18" charset="0"/>
                <a:cs typeface="Times New Roman" panose="02020603050405020304" pitchFamily="18" charset="0"/>
              </a:rPr>
              <a:t>Roman</a:t>
            </a:r>
            <a:r>
              <a:rPr lang="en-US" sz="2000">
                <a:solidFill>
                  <a:schemeClr val="tx1">
                    <a:alpha val="60000"/>
                  </a:schemeClr>
                </a:solidFill>
                <a:latin typeface="Times New Roman" panose="02020603050405020304" pitchFamily="18" charset="0"/>
                <a:cs typeface="Times New Roman" panose="02020603050405020304" pitchFamily="18" charset="0"/>
              </a:rPr>
              <a:t> Court </a:t>
            </a:r>
            <a:r>
              <a:rPr lang="en-US" sz="2000">
                <a:solidFill>
                  <a:schemeClr val="tx1">
                    <a:alpha val="6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adopted the mechanical test for determining disposable income as set forth in Sections 1325(b)(1)(B) and 1325(b)(2), by reference to current monthly income determined pursuant to Section 101(10A) and Official Form B22C, and denied the Trustee's Objection.</a:t>
            </a:r>
          </a:p>
          <a:p>
            <a:pPr marL="461962" indent="0">
              <a:spcBef>
                <a:spcPts val="0"/>
              </a:spcBef>
              <a:spcAft>
                <a:spcPts val="600"/>
              </a:spcAft>
              <a:buNone/>
            </a:pPr>
            <a:endParaRPr lang="en-US" sz="2000">
              <a:solidFill>
                <a:schemeClr val="tx1">
                  <a:alpha val="6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600"/>
              </a:spcAft>
            </a:pPr>
            <a:endParaRPr lang="en-US" sz="2000">
              <a:solidFill>
                <a:schemeClr val="tx1">
                  <a:alpha val="60000"/>
                </a:schemeClr>
              </a:solidFill>
              <a:latin typeface="Times New Roman" panose="02020603050405020304" pitchFamily="18"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AB68AA8B-AC8E-4566-8C0A-8516C0868BEE}"/>
              </a:ext>
            </a:extLst>
          </p:cNvPr>
          <p:cNvSpPr>
            <a:spLocks noGrp="1"/>
          </p:cNvSpPr>
          <p:nvPr>
            <p:ph type="sldNum" sz="quarter" idx="12"/>
          </p:nvPr>
        </p:nvSpPr>
        <p:spPr>
          <a:xfrm>
            <a:off x="8610600" y="6356350"/>
            <a:ext cx="2814638" cy="365125"/>
          </a:xfrm>
        </p:spPr>
        <p:txBody>
          <a:bodyPr>
            <a:normAutofit/>
          </a:bodyPr>
          <a:lstStyle/>
          <a:p>
            <a:pPr>
              <a:spcAft>
                <a:spcPts val="600"/>
              </a:spcAft>
            </a:pPr>
            <a:fld id="{1EE9152C-8A13-46BA-A38A-B3658025C777}" type="slidenum">
              <a:rPr lang="en-US">
                <a:solidFill>
                  <a:schemeClr val="tx1">
                    <a:alpha val="60000"/>
                  </a:schemeClr>
                </a:solidFill>
              </a:rPr>
              <a:pPr>
                <a:spcAft>
                  <a:spcPts val="600"/>
                </a:spcAft>
              </a:pPr>
              <a:t>10</a:t>
            </a:fld>
            <a:endParaRPr lang="en-US">
              <a:solidFill>
                <a:schemeClr val="tx1">
                  <a:alpha val="60000"/>
                </a:schemeClr>
              </a:solidFill>
            </a:endParaRPr>
          </a:p>
        </p:txBody>
      </p:sp>
    </p:spTree>
    <p:extLst>
      <p:ext uri="{BB962C8B-B14F-4D97-AF65-F5344CB8AC3E}">
        <p14:creationId xmlns:p14="http://schemas.microsoft.com/office/powerpoint/2010/main" val="4066190151"/>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29917F3-0560-4C6F-B265-458B218C4B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C0ABC0BE-1A0F-412D-8C8E-50CF21E4C7E7}"/>
              </a:ext>
            </a:extLst>
          </p:cNvPr>
          <p:cNvSpPr>
            <a:spLocks noGrp="1"/>
          </p:cNvSpPr>
          <p:nvPr>
            <p:ph type="title"/>
          </p:nvPr>
        </p:nvSpPr>
        <p:spPr>
          <a:xfrm>
            <a:off x="1271588" y="662400"/>
            <a:ext cx="10055721" cy="1325563"/>
          </a:xfrm>
        </p:spPr>
        <p:txBody>
          <a:bodyPr anchor="t">
            <a:normAutofit/>
          </a:bodyPr>
          <a:lstStyle/>
          <a:p>
            <a:r>
              <a:rPr lang="en-US" sz="2800" b="1" cap="small" dirty="0">
                <a:effectLst/>
                <a:latin typeface="Times New Roman" panose="02020603050405020304" pitchFamily="18" charset="0"/>
                <a:ea typeface="Calibri" panose="020F0502020204030204" pitchFamily="34" charset="0"/>
                <a:cs typeface="Times New Roman" panose="02020603050405020304" pitchFamily="18" charset="0"/>
              </a:rPr>
              <a:t>Applicable Commitment Period And Business Expenses</a:t>
            </a:r>
            <a:br>
              <a:rPr lang="en-US" sz="2800">
                <a:effectLst/>
                <a:latin typeface="Calibri" panose="020F0502020204030204" pitchFamily="34" charset="0"/>
                <a:ea typeface="Calibri" panose="020F0502020204030204" pitchFamily="34" charset="0"/>
                <a:cs typeface="Times New Roman" panose="02020603050405020304" pitchFamily="18" charset="0"/>
              </a:rPr>
            </a:br>
            <a:br>
              <a:rPr lang="en-US" sz="2800">
                <a:effectLst/>
                <a:latin typeface="Calibri" panose="020F0502020204030204" pitchFamily="34" charset="0"/>
                <a:ea typeface="Calibri" panose="020F0502020204030204" pitchFamily="34" charset="0"/>
                <a:cs typeface="Times New Roman" panose="02020603050405020304" pitchFamily="18" charset="0"/>
              </a:rPr>
            </a:br>
            <a:r>
              <a:rPr lang="en-US" sz="2800" i="1">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In re Romero</a:t>
            </a:r>
            <a:r>
              <a:rPr lang="en-US" sz="280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 2013 WL 241742 (Bankr. S.D. Fla. Jan. 18, 2013)</a:t>
            </a:r>
            <a:endParaRPr lang="en-US" sz="2800">
              <a:highlight>
                <a:srgbClr val="FFFF00"/>
              </a:highlight>
              <a:latin typeface="Times New Roman" panose="02020603050405020304" pitchFamily="18" charset="0"/>
              <a:cs typeface="Times New Roman" panose="02020603050405020304" pitchFamily="18" charset="0"/>
            </a:endParaRPr>
          </a:p>
        </p:txBody>
      </p:sp>
      <p:grpSp>
        <p:nvGrpSpPr>
          <p:cNvPr id="12" name="Group 11">
            <a:extLst>
              <a:ext uri="{FF2B5EF4-FFF2-40B4-BE49-F238E27FC236}">
                <a16:creationId xmlns:a16="http://schemas.microsoft.com/office/drawing/2014/main" id="{AA39BAE7-7EB8-4E22-BCBB-F00F514DB7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885825" cy="6858000"/>
            <a:chOff x="0" y="0"/>
            <a:chExt cx="885825" cy="6858000"/>
          </a:xfrm>
        </p:grpSpPr>
        <p:sp>
          <p:nvSpPr>
            <p:cNvPr id="13" name="Freeform 6">
              <a:extLst>
                <a:ext uri="{FF2B5EF4-FFF2-40B4-BE49-F238E27FC236}">
                  <a16:creationId xmlns:a16="http://schemas.microsoft.com/office/drawing/2014/main" id="{CE476A00-9FF6-4B98-9E5C-7A22D8F59C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rgbClr val="FFFFFF"/>
            </a:solidFill>
            <a:ln w="0">
              <a:noFill/>
              <a:prstDash val="solid"/>
              <a:round/>
              <a:headEnd/>
              <a:tailEnd/>
            </a:ln>
          </p:spPr>
        </p:sp>
        <p:sp>
          <p:nvSpPr>
            <p:cNvPr id="14" name="Freeform 6">
              <a:extLst>
                <a:ext uri="{FF2B5EF4-FFF2-40B4-BE49-F238E27FC236}">
                  <a16:creationId xmlns:a16="http://schemas.microsoft.com/office/drawing/2014/main" id="{8F0632CB-5E59-4727-9C88-4537512D5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accent1">
                <a:lumMod val="50000"/>
                <a:alpha val="25000"/>
              </a:schemeClr>
            </a:solidFill>
            <a:ln w="0">
              <a:noFill/>
              <a:prstDash val="solid"/>
              <a:round/>
              <a:headEnd/>
              <a:tailEnd/>
            </a:ln>
          </p:spPr>
        </p:sp>
      </p:grpSp>
      <p:sp>
        <p:nvSpPr>
          <p:cNvPr id="5" name="Content Placeholder 4">
            <a:extLst>
              <a:ext uri="{FF2B5EF4-FFF2-40B4-BE49-F238E27FC236}">
                <a16:creationId xmlns:a16="http://schemas.microsoft.com/office/drawing/2014/main" id="{E9AFB935-7E44-4A20-8074-280FCF102080}"/>
              </a:ext>
            </a:extLst>
          </p:cNvPr>
          <p:cNvSpPr>
            <a:spLocks noGrp="1"/>
          </p:cNvSpPr>
          <p:nvPr>
            <p:ph idx="1"/>
          </p:nvPr>
        </p:nvSpPr>
        <p:spPr>
          <a:xfrm>
            <a:off x="1251678" y="2286001"/>
            <a:ext cx="10089112" cy="3909599"/>
          </a:xfrm>
        </p:spPr>
        <p:txBody>
          <a:bodyPr>
            <a:normAutofit/>
          </a:bodyPr>
          <a:lstStyle/>
          <a:p>
            <a:pPr marL="461962" marR="0" indent="0">
              <a:spcBef>
                <a:spcPts val="0"/>
              </a:spcBef>
              <a:spcAft>
                <a:spcPts val="600"/>
              </a:spcAft>
              <a:buNone/>
            </a:pPr>
            <a:endParaRPr lang="en-US" sz="2000">
              <a:solidFill>
                <a:schemeClr val="tx1">
                  <a:alpha val="6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03225" indent="-342900">
              <a:spcBef>
                <a:spcPts val="0"/>
              </a:spcBef>
              <a:spcAft>
                <a:spcPts val="600"/>
              </a:spcAft>
              <a:buFont typeface="Wingdings" panose="05000000000000000000" pitchFamily="2" charset="2"/>
              <a:buChar char="Ø"/>
            </a:pPr>
            <a:r>
              <a:rPr lang="en-US" sz="2000">
                <a:solidFill>
                  <a:schemeClr val="tx1">
                    <a:alpha val="6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In Romero, the Debtor calculated his gross monthly business income to be $9,187.70 and business expenses of $6,320.95 per month</a:t>
            </a:r>
            <a:r>
              <a:rPr lang="en-US" sz="2000">
                <a:solidFill>
                  <a:schemeClr val="tx1">
                    <a:alpha val="60000"/>
                  </a:schemeClr>
                </a:solidFill>
                <a:latin typeface="Times New Roman" panose="02020603050405020304" pitchFamily="18" charset="0"/>
                <a:ea typeface="Times New Roman" panose="02020603050405020304" pitchFamily="18" charset="0"/>
                <a:cs typeface="Times New Roman" panose="02020603050405020304" pitchFamily="18" charset="0"/>
              </a:rPr>
              <a:t> resulting in </a:t>
            </a:r>
            <a:r>
              <a:rPr lang="en-US" sz="2000">
                <a:solidFill>
                  <a:schemeClr val="tx1">
                    <a:alpha val="6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net business income of $2,866.75 monthly and $34,401.00 yearly. The median income for a household size of one is $42,053.00 The Debtor therefore filed a 36 month plan pursuant to the Statement of Current Monthly Income.</a:t>
            </a:r>
          </a:p>
          <a:p>
            <a:pPr marL="60325" indent="0">
              <a:spcBef>
                <a:spcPts val="0"/>
              </a:spcBef>
              <a:spcAft>
                <a:spcPts val="600"/>
              </a:spcAft>
              <a:buNone/>
            </a:pPr>
            <a:endParaRPr lang="en-US" sz="2000">
              <a:solidFill>
                <a:schemeClr val="tx1">
                  <a:alpha val="6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403225" indent="-342900">
              <a:spcBef>
                <a:spcPts val="0"/>
              </a:spcBef>
              <a:spcAft>
                <a:spcPts val="600"/>
              </a:spcAft>
              <a:buFont typeface="Wingdings" panose="05000000000000000000" pitchFamily="2" charset="2"/>
              <a:buChar char="Ø"/>
            </a:pPr>
            <a:r>
              <a:rPr lang="en-US" sz="2000">
                <a:solidFill>
                  <a:schemeClr val="tx1">
                    <a:alpha val="6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In establishing the current monthly income, Part I of Form B22C allows a debtor to deduct the ordinary and necessary business expenses from the gross receipts of the operation of its business, the difference of which is reported as business income. </a:t>
            </a:r>
          </a:p>
          <a:p>
            <a:pPr marL="60325" indent="0">
              <a:spcBef>
                <a:spcPts val="0"/>
              </a:spcBef>
              <a:spcAft>
                <a:spcPts val="600"/>
              </a:spcAft>
              <a:buNone/>
            </a:pPr>
            <a:endParaRPr lang="en-US" sz="2000">
              <a:solidFill>
                <a:schemeClr val="tx1">
                  <a:alpha val="6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461962" indent="0">
              <a:spcBef>
                <a:spcPts val="0"/>
              </a:spcBef>
              <a:spcAft>
                <a:spcPts val="600"/>
              </a:spcAft>
              <a:buNone/>
            </a:pPr>
            <a:endParaRPr lang="en-US" sz="2000">
              <a:solidFill>
                <a:schemeClr val="tx1">
                  <a:alpha val="6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600"/>
              </a:spcAft>
            </a:pPr>
            <a:endParaRPr lang="en-US" sz="2000">
              <a:solidFill>
                <a:schemeClr val="tx1">
                  <a:alpha val="60000"/>
                </a:schemeClr>
              </a:solidFill>
              <a:latin typeface="Times New Roman" panose="02020603050405020304" pitchFamily="18"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AB68AA8B-AC8E-4566-8C0A-8516C0868BEE}"/>
              </a:ext>
            </a:extLst>
          </p:cNvPr>
          <p:cNvSpPr>
            <a:spLocks noGrp="1"/>
          </p:cNvSpPr>
          <p:nvPr>
            <p:ph type="sldNum" sz="quarter" idx="12"/>
          </p:nvPr>
        </p:nvSpPr>
        <p:spPr>
          <a:xfrm>
            <a:off x="8610600" y="6356350"/>
            <a:ext cx="2814638" cy="365125"/>
          </a:xfrm>
        </p:spPr>
        <p:txBody>
          <a:bodyPr>
            <a:normAutofit/>
          </a:bodyPr>
          <a:lstStyle/>
          <a:p>
            <a:pPr>
              <a:spcAft>
                <a:spcPts val="600"/>
              </a:spcAft>
            </a:pPr>
            <a:fld id="{1EE9152C-8A13-46BA-A38A-B3658025C777}" type="slidenum">
              <a:rPr lang="en-US">
                <a:solidFill>
                  <a:schemeClr val="tx1">
                    <a:alpha val="60000"/>
                  </a:schemeClr>
                </a:solidFill>
              </a:rPr>
              <a:pPr>
                <a:spcAft>
                  <a:spcPts val="600"/>
                </a:spcAft>
              </a:pPr>
              <a:t>11</a:t>
            </a:fld>
            <a:endParaRPr lang="en-US">
              <a:solidFill>
                <a:schemeClr val="tx1">
                  <a:alpha val="60000"/>
                </a:schemeClr>
              </a:solidFill>
            </a:endParaRPr>
          </a:p>
        </p:txBody>
      </p:sp>
    </p:spTree>
    <p:extLst>
      <p:ext uri="{BB962C8B-B14F-4D97-AF65-F5344CB8AC3E}">
        <p14:creationId xmlns:p14="http://schemas.microsoft.com/office/powerpoint/2010/main" val="39641962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29917F3-0560-4C6F-B265-458B218C4B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C0ABC0BE-1A0F-412D-8C8E-50CF21E4C7E7}"/>
              </a:ext>
            </a:extLst>
          </p:cNvPr>
          <p:cNvSpPr>
            <a:spLocks noGrp="1"/>
          </p:cNvSpPr>
          <p:nvPr>
            <p:ph type="title"/>
          </p:nvPr>
        </p:nvSpPr>
        <p:spPr>
          <a:xfrm>
            <a:off x="1271588" y="662400"/>
            <a:ext cx="10055721" cy="1325563"/>
          </a:xfrm>
        </p:spPr>
        <p:txBody>
          <a:bodyPr anchor="t">
            <a:normAutofit/>
          </a:bodyPr>
          <a:lstStyle/>
          <a:p>
            <a:r>
              <a:rPr lang="en-US" sz="2800" b="1" cap="small" dirty="0">
                <a:effectLst/>
                <a:latin typeface="Times New Roman" panose="02020603050405020304" pitchFamily="18" charset="0"/>
                <a:ea typeface="Calibri" panose="020F0502020204030204" pitchFamily="34" charset="0"/>
                <a:cs typeface="Times New Roman" panose="02020603050405020304" pitchFamily="18" charset="0"/>
              </a:rPr>
              <a:t>Applicable Commitment Period And Business Expenses</a:t>
            </a:r>
            <a:br>
              <a:rPr lang="en-US" sz="2800">
                <a:effectLst/>
                <a:latin typeface="Calibri" panose="020F0502020204030204" pitchFamily="34" charset="0"/>
                <a:ea typeface="Calibri" panose="020F0502020204030204" pitchFamily="34" charset="0"/>
                <a:cs typeface="Times New Roman" panose="02020603050405020304" pitchFamily="18" charset="0"/>
              </a:rPr>
            </a:br>
            <a:br>
              <a:rPr lang="en-US" sz="2800">
                <a:effectLst/>
                <a:latin typeface="Calibri" panose="020F0502020204030204" pitchFamily="34" charset="0"/>
                <a:ea typeface="Calibri" panose="020F0502020204030204" pitchFamily="34" charset="0"/>
                <a:cs typeface="Times New Roman" panose="02020603050405020304" pitchFamily="18" charset="0"/>
              </a:rPr>
            </a:br>
            <a:r>
              <a:rPr lang="en-US" sz="2800" i="1">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In re Romero</a:t>
            </a:r>
            <a:r>
              <a:rPr lang="en-US" sz="280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 2013 WL 241742 (Bankr. S.D. Fla. Jan. 18, 2013)</a:t>
            </a:r>
            <a:endParaRPr lang="en-US" sz="2800">
              <a:highlight>
                <a:srgbClr val="FFFF00"/>
              </a:highlight>
              <a:latin typeface="Times New Roman" panose="02020603050405020304" pitchFamily="18" charset="0"/>
              <a:cs typeface="Times New Roman" panose="02020603050405020304" pitchFamily="18" charset="0"/>
            </a:endParaRPr>
          </a:p>
        </p:txBody>
      </p:sp>
      <p:grpSp>
        <p:nvGrpSpPr>
          <p:cNvPr id="12" name="Group 11">
            <a:extLst>
              <a:ext uri="{FF2B5EF4-FFF2-40B4-BE49-F238E27FC236}">
                <a16:creationId xmlns:a16="http://schemas.microsoft.com/office/drawing/2014/main" id="{AA39BAE7-7EB8-4E22-BCBB-F00F514DB7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885825" cy="6858000"/>
            <a:chOff x="0" y="0"/>
            <a:chExt cx="885825" cy="6858000"/>
          </a:xfrm>
        </p:grpSpPr>
        <p:sp>
          <p:nvSpPr>
            <p:cNvPr id="13" name="Freeform 6">
              <a:extLst>
                <a:ext uri="{FF2B5EF4-FFF2-40B4-BE49-F238E27FC236}">
                  <a16:creationId xmlns:a16="http://schemas.microsoft.com/office/drawing/2014/main" id="{CE476A00-9FF6-4B98-9E5C-7A22D8F59C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rgbClr val="FFFFFF"/>
            </a:solidFill>
            <a:ln w="0">
              <a:noFill/>
              <a:prstDash val="solid"/>
              <a:round/>
              <a:headEnd/>
              <a:tailEnd/>
            </a:ln>
          </p:spPr>
        </p:sp>
        <p:sp>
          <p:nvSpPr>
            <p:cNvPr id="14" name="Freeform 6">
              <a:extLst>
                <a:ext uri="{FF2B5EF4-FFF2-40B4-BE49-F238E27FC236}">
                  <a16:creationId xmlns:a16="http://schemas.microsoft.com/office/drawing/2014/main" id="{8F0632CB-5E59-4727-9C88-4537512D5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accent1">
                <a:lumMod val="50000"/>
                <a:alpha val="25000"/>
              </a:schemeClr>
            </a:solidFill>
            <a:ln w="0">
              <a:noFill/>
              <a:prstDash val="solid"/>
              <a:round/>
              <a:headEnd/>
              <a:tailEnd/>
            </a:ln>
          </p:spPr>
        </p:sp>
      </p:grpSp>
      <p:sp>
        <p:nvSpPr>
          <p:cNvPr id="5" name="Content Placeholder 4">
            <a:extLst>
              <a:ext uri="{FF2B5EF4-FFF2-40B4-BE49-F238E27FC236}">
                <a16:creationId xmlns:a16="http://schemas.microsoft.com/office/drawing/2014/main" id="{E9AFB935-7E44-4A20-8074-280FCF102080}"/>
              </a:ext>
            </a:extLst>
          </p:cNvPr>
          <p:cNvSpPr>
            <a:spLocks noGrp="1"/>
          </p:cNvSpPr>
          <p:nvPr>
            <p:ph idx="1"/>
          </p:nvPr>
        </p:nvSpPr>
        <p:spPr>
          <a:xfrm>
            <a:off x="1251678" y="2286001"/>
            <a:ext cx="10089112" cy="3909599"/>
          </a:xfrm>
        </p:spPr>
        <p:txBody>
          <a:bodyPr>
            <a:normAutofit/>
          </a:bodyPr>
          <a:lstStyle/>
          <a:p>
            <a:pPr marL="461962" marR="0" indent="0">
              <a:spcBef>
                <a:spcPts val="0"/>
              </a:spcBef>
              <a:spcAft>
                <a:spcPts val="600"/>
              </a:spcAft>
              <a:buNone/>
            </a:pPr>
            <a:endParaRPr lang="en-US" sz="2000">
              <a:solidFill>
                <a:schemeClr val="tx1">
                  <a:alpha val="6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p>
            <a:pPr marL="60325" indent="0">
              <a:spcBef>
                <a:spcPts val="0"/>
              </a:spcBef>
              <a:spcAft>
                <a:spcPts val="600"/>
              </a:spcAft>
              <a:buNone/>
            </a:pPr>
            <a:endParaRPr lang="en-US" sz="2000">
              <a:solidFill>
                <a:schemeClr val="tx1">
                  <a:alpha val="6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403225" indent="-342900">
              <a:spcBef>
                <a:spcPts val="0"/>
              </a:spcBef>
              <a:spcAft>
                <a:spcPts val="600"/>
              </a:spcAft>
              <a:buFont typeface="Wingdings" panose="05000000000000000000" pitchFamily="2" charset="2"/>
              <a:buChar char="Ø"/>
            </a:pPr>
            <a:r>
              <a:rPr lang="en-US" sz="2000">
                <a:solidFill>
                  <a:schemeClr val="tx1">
                    <a:alpha val="6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Moreover, Form B22C provides for reporting of business expenses (Form B22C, Lines 3a to 3c), which are not listed as a specific category under “Other Necessary Expenses” (Part IV of Form B22C), but rather included for computation of debtor's current monthly income. (Part I of Form B22C).</a:t>
            </a:r>
          </a:p>
          <a:p>
            <a:pPr marL="461962" indent="0">
              <a:spcBef>
                <a:spcPts val="0"/>
              </a:spcBef>
              <a:spcAft>
                <a:spcPts val="600"/>
              </a:spcAft>
              <a:buNone/>
            </a:pPr>
            <a:endParaRPr lang="en-US" sz="2000">
              <a:solidFill>
                <a:schemeClr val="tx1">
                  <a:alpha val="6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600"/>
              </a:spcAft>
            </a:pPr>
            <a:endParaRPr lang="en-US" sz="2000">
              <a:solidFill>
                <a:schemeClr val="tx1">
                  <a:alpha val="60000"/>
                </a:schemeClr>
              </a:solidFill>
              <a:latin typeface="Times New Roman" panose="02020603050405020304" pitchFamily="18"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AB68AA8B-AC8E-4566-8C0A-8516C0868BEE}"/>
              </a:ext>
            </a:extLst>
          </p:cNvPr>
          <p:cNvSpPr>
            <a:spLocks noGrp="1"/>
          </p:cNvSpPr>
          <p:nvPr>
            <p:ph type="sldNum" sz="quarter" idx="12"/>
          </p:nvPr>
        </p:nvSpPr>
        <p:spPr>
          <a:xfrm>
            <a:off x="8610600" y="6356350"/>
            <a:ext cx="2814638" cy="365125"/>
          </a:xfrm>
        </p:spPr>
        <p:txBody>
          <a:bodyPr>
            <a:normAutofit/>
          </a:bodyPr>
          <a:lstStyle/>
          <a:p>
            <a:pPr>
              <a:spcAft>
                <a:spcPts val="600"/>
              </a:spcAft>
            </a:pPr>
            <a:fld id="{1EE9152C-8A13-46BA-A38A-B3658025C777}" type="slidenum">
              <a:rPr lang="en-US">
                <a:solidFill>
                  <a:schemeClr val="tx1">
                    <a:alpha val="60000"/>
                  </a:schemeClr>
                </a:solidFill>
              </a:rPr>
              <a:pPr>
                <a:spcAft>
                  <a:spcPts val="600"/>
                </a:spcAft>
              </a:pPr>
              <a:t>12</a:t>
            </a:fld>
            <a:endParaRPr lang="en-US">
              <a:solidFill>
                <a:schemeClr val="tx1">
                  <a:alpha val="60000"/>
                </a:schemeClr>
              </a:solidFill>
            </a:endParaRPr>
          </a:p>
        </p:txBody>
      </p:sp>
    </p:spTree>
    <p:extLst>
      <p:ext uri="{BB962C8B-B14F-4D97-AF65-F5344CB8AC3E}">
        <p14:creationId xmlns:p14="http://schemas.microsoft.com/office/powerpoint/2010/main" val="40304249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23" name="Group 22">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24" name="Freeform: Shape 23">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Shape 24">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Shape 25">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7" name="Freeform: Shape 26">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4" name="Title 3">
            <a:extLst>
              <a:ext uri="{FF2B5EF4-FFF2-40B4-BE49-F238E27FC236}">
                <a16:creationId xmlns:a16="http://schemas.microsoft.com/office/drawing/2014/main" id="{C0ABC0BE-1A0F-412D-8C8E-50CF21E4C7E7}"/>
              </a:ext>
            </a:extLst>
          </p:cNvPr>
          <p:cNvSpPr>
            <a:spLocks noGrp="1"/>
          </p:cNvSpPr>
          <p:nvPr>
            <p:ph type="title"/>
          </p:nvPr>
        </p:nvSpPr>
        <p:spPr>
          <a:xfrm>
            <a:off x="640080" y="1243013"/>
            <a:ext cx="3855720" cy="4371974"/>
          </a:xfrm>
        </p:spPr>
        <p:txBody>
          <a:bodyPr>
            <a:normAutofit/>
          </a:bodyPr>
          <a:lstStyle/>
          <a:p>
            <a:br>
              <a:rPr lang="en-US" sz="360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360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Line 13 Marital adjustment</a:t>
            </a:r>
            <a:br>
              <a:rPr lang="en-US" sz="360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br>
            <a:br>
              <a:rPr lang="en-US" sz="360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br>
            <a:endParaRPr lang="en-US" sz="3600">
              <a:solidFill>
                <a:schemeClr val="tx2"/>
              </a:solidFill>
              <a:highlight>
                <a:srgbClr val="FFFF00"/>
              </a:highlight>
              <a:latin typeface="Times New Roman" panose="02020603050405020304" pitchFamily="18" charset="0"/>
              <a:cs typeface="Times New Roman" panose="02020603050405020304" pitchFamily="18" charset="0"/>
            </a:endParaRPr>
          </a:p>
        </p:txBody>
      </p:sp>
      <p:sp>
        <p:nvSpPr>
          <p:cNvPr id="5" name="Content Placeholder 4">
            <a:extLst>
              <a:ext uri="{FF2B5EF4-FFF2-40B4-BE49-F238E27FC236}">
                <a16:creationId xmlns:a16="http://schemas.microsoft.com/office/drawing/2014/main" id="{E9AFB935-7E44-4A20-8074-280FCF102080}"/>
              </a:ext>
            </a:extLst>
          </p:cNvPr>
          <p:cNvSpPr>
            <a:spLocks noGrp="1"/>
          </p:cNvSpPr>
          <p:nvPr>
            <p:ph idx="1"/>
          </p:nvPr>
        </p:nvSpPr>
        <p:spPr>
          <a:xfrm>
            <a:off x="6172200" y="804672"/>
            <a:ext cx="5221224" cy="5230368"/>
          </a:xfrm>
        </p:spPr>
        <p:txBody>
          <a:bodyPr anchor="ctr">
            <a:normAutofit/>
          </a:bodyPr>
          <a:lstStyle/>
          <a:p>
            <a:r>
              <a:rPr lang="en-US" sz="1800">
                <a:solidFill>
                  <a:schemeClr val="tx2"/>
                </a:solidFill>
                <a:latin typeface="Times New Roman" panose="02020603050405020304" pitchFamily="18" charset="0"/>
                <a:cs typeface="Times New Roman" panose="02020603050405020304" pitchFamily="18" charset="0"/>
              </a:rPr>
              <a:t>Purpose:</a:t>
            </a:r>
          </a:p>
          <a:p>
            <a:pPr lvl="1"/>
            <a:r>
              <a:rPr lang="en-US" sz="1800" b="1">
                <a:solidFill>
                  <a:schemeClr val="tx2"/>
                </a:solidFill>
                <a:latin typeface="Times New Roman" panose="02020603050405020304" pitchFamily="18" charset="0"/>
                <a:cs typeface="Times New Roman" panose="02020603050405020304" pitchFamily="18" charset="0"/>
              </a:rPr>
              <a:t>Schedules I &amp; J </a:t>
            </a:r>
            <a:r>
              <a:rPr lang="en-US" sz="1800">
                <a:solidFill>
                  <a:schemeClr val="tx2"/>
                </a:solidFill>
                <a:latin typeface="Times New Roman" panose="02020603050405020304" pitchFamily="18" charset="0"/>
                <a:cs typeface="Times New Roman" panose="02020603050405020304" pitchFamily="18" charset="0"/>
              </a:rPr>
              <a:t>include all of the nonfiling spouse’s income in the income portion of the calculation and permits deduction of the nonfiling spouse’s expenses;</a:t>
            </a:r>
          </a:p>
          <a:p>
            <a:pPr lvl="1"/>
            <a:r>
              <a:rPr lang="en-US" sz="1800" b="1">
                <a:solidFill>
                  <a:schemeClr val="tx2"/>
                </a:solidFill>
                <a:latin typeface="Times New Roman" panose="02020603050405020304" pitchFamily="18" charset="0"/>
                <a:cs typeface="Times New Roman" panose="02020603050405020304" pitchFamily="18" charset="0"/>
              </a:rPr>
              <a:t>122C-1,</a:t>
            </a:r>
            <a:r>
              <a:rPr lang="en-US" sz="1800">
                <a:solidFill>
                  <a:schemeClr val="tx2"/>
                </a:solidFill>
                <a:latin typeface="Times New Roman" panose="02020603050405020304" pitchFamily="18" charset="0"/>
                <a:cs typeface="Times New Roman" panose="02020603050405020304" pitchFamily="18" charset="0"/>
              </a:rPr>
              <a:t> however, </a:t>
            </a:r>
            <a:r>
              <a:rPr lang="en-US" sz="1800" u="sng">
                <a:solidFill>
                  <a:schemeClr val="tx2"/>
                </a:solidFill>
                <a:latin typeface="Times New Roman" panose="02020603050405020304" pitchFamily="18" charset="0"/>
                <a:cs typeface="Times New Roman" panose="02020603050405020304" pitchFamily="18" charset="0"/>
              </a:rPr>
              <a:t>excludes</a:t>
            </a:r>
            <a:r>
              <a:rPr lang="en-US" sz="1800">
                <a:solidFill>
                  <a:schemeClr val="tx2"/>
                </a:solidFill>
                <a:latin typeface="Times New Roman" panose="02020603050405020304" pitchFamily="18" charset="0"/>
                <a:cs typeface="Times New Roman" panose="02020603050405020304" pitchFamily="18" charset="0"/>
              </a:rPr>
              <a:t> the nonfiling spouse’s income that is not regularly paid for the household expenses of debtor’s dependents.</a:t>
            </a:r>
          </a:p>
          <a:p>
            <a:pPr lvl="1"/>
            <a:r>
              <a:rPr lang="en-US" sz="1800">
                <a:solidFill>
                  <a:schemeClr val="tx2"/>
                </a:solidFill>
                <a:latin typeface="Times New Roman" panose="02020603050405020304" pitchFamily="18" charset="0"/>
                <a:cs typeface="Times New Roman" panose="02020603050405020304" pitchFamily="18" charset="0"/>
              </a:rPr>
              <a:t>Net effect of the above two calculations on the “bottom line” is similar.</a:t>
            </a:r>
          </a:p>
          <a:p>
            <a:pPr lvl="1"/>
            <a:r>
              <a:rPr lang="en-US" sz="1800" b="1">
                <a:solidFill>
                  <a:schemeClr val="tx2"/>
                </a:solidFill>
                <a:latin typeface="Times New Roman" panose="02020603050405020304" pitchFamily="18" charset="0"/>
                <a:cs typeface="Times New Roman" panose="02020603050405020304" pitchFamily="18" charset="0"/>
              </a:rPr>
              <a:t>However, exclusion of income on 122C-1 reduces </a:t>
            </a:r>
            <a:r>
              <a:rPr lang="en-US" sz="1800" b="1" i="1">
                <a:solidFill>
                  <a:schemeClr val="tx2"/>
                </a:solidFill>
                <a:latin typeface="Times New Roman" panose="02020603050405020304" pitchFamily="18" charset="0"/>
                <a:cs typeface="Times New Roman" panose="02020603050405020304" pitchFamily="18" charset="0"/>
              </a:rPr>
              <a:t>current monthly income</a:t>
            </a:r>
            <a:r>
              <a:rPr lang="en-US" sz="1800" b="1">
                <a:solidFill>
                  <a:schemeClr val="tx2"/>
                </a:solidFill>
                <a:latin typeface="Times New Roman" panose="02020603050405020304" pitchFamily="18" charset="0"/>
                <a:cs typeface="Times New Roman" panose="02020603050405020304" pitchFamily="18" charset="0"/>
              </a:rPr>
              <a:t>, while Schedules I and J do not.</a:t>
            </a:r>
          </a:p>
          <a:p>
            <a:pPr marL="0" marR="0">
              <a:spcBef>
                <a:spcPts val="0"/>
              </a:spcBef>
              <a:spcAft>
                <a:spcPts val="600"/>
              </a:spcAft>
            </a:pPr>
            <a:endParaRPr lang="en-US" sz="1800">
              <a:solidFill>
                <a:schemeClr val="tx2"/>
              </a:solidFill>
              <a:latin typeface="Times New Roman" panose="02020603050405020304" pitchFamily="18"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AB68AA8B-AC8E-4566-8C0A-8516C0868BEE}"/>
              </a:ext>
            </a:extLst>
          </p:cNvPr>
          <p:cNvSpPr>
            <a:spLocks noGrp="1"/>
          </p:cNvSpPr>
          <p:nvPr>
            <p:ph type="sldNum" sz="quarter" idx="12"/>
          </p:nvPr>
        </p:nvSpPr>
        <p:spPr>
          <a:xfrm>
            <a:off x="8610600" y="6356350"/>
            <a:ext cx="2743200" cy="365125"/>
          </a:xfrm>
        </p:spPr>
        <p:txBody>
          <a:bodyPr>
            <a:normAutofit/>
          </a:bodyPr>
          <a:lstStyle/>
          <a:p>
            <a:pPr>
              <a:spcAft>
                <a:spcPts val="600"/>
              </a:spcAft>
            </a:pPr>
            <a:fld id="{1EE9152C-8A13-46BA-A38A-B3658025C777}" type="slidenum">
              <a:rPr lang="en-US"/>
              <a:pPr>
                <a:spcAft>
                  <a:spcPts val="600"/>
                </a:spcAft>
              </a:pPr>
              <a:t>13</a:t>
            </a:fld>
            <a:endParaRPr lang="en-US"/>
          </a:p>
        </p:txBody>
      </p:sp>
    </p:spTree>
    <p:extLst>
      <p:ext uri="{BB962C8B-B14F-4D97-AF65-F5344CB8AC3E}">
        <p14:creationId xmlns:p14="http://schemas.microsoft.com/office/powerpoint/2010/main" val="1282426004"/>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43C823D3-D619-407C-89E0-C6F6B1E7A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047F8E3E-2FFA-4A0F-B3C7-E57ADDCFB4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4" name="Title 3">
            <a:extLst>
              <a:ext uri="{FF2B5EF4-FFF2-40B4-BE49-F238E27FC236}">
                <a16:creationId xmlns:a16="http://schemas.microsoft.com/office/drawing/2014/main" id="{C0ABC0BE-1A0F-412D-8C8E-50CF21E4C7E7}"/>
              </a:ext>
            </a:extLst>
          </p:cNvPr>
          <p:cNvSpPr>
            <a:spLocks noGrp="1"/>
          </p:cNvSpPr>
          <p:nvPr>
            <p:ph type="title"/>
          </p:nvPr>
        </p:nvSpPr>
        <p:spPr>
          <a:xfrm>
            <a:off x="1179226" y="1594707"/>
            <a:ext cx="9833548" cy="1325563"/>
          </a:xfrm>
        </p:spPr>
        <p:txBody>
          <a:bodyPr anchor="b">
            <a:normAutofit/>
          </a:bodyPr>
          <a:lstStyle/>
          <a:p>
            <a:pPr algn="ctr"/>
            <a:br>
              <a:rPr lang="en-US" sz="200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00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Line 13 Marital adjustment</a:t>
            </a:r>
            <a:br>
              <a:rPr lang="en-US" sz="200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br>
            <a:br>
              <a:rPr lang="en-US" sz="200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br>
            <a:endParaRPr lang="en-US" sz="2000">
              <a:solidFill>
                <a:schemeClr val="tx2"/>
              </a:solidFill>
              <a:highlight>
                <a:srgbClr val="FFFF00"/>
              </a:highlight>
              <a:latin typeface="Times New Roman" panose="02020603050405020304" pitchFamily="18" charset="0"/>
              <a:cs typeface="Times New Roman" panose="02020603050405020304" pitchFamily="18" charset="0"/>
            </a:endParaRPr>
          </a:p>
        </p:txBody>
      </p:sp>
      <p:grpSp>
        <p:nvGrpSpPr>
          <p:cNvPr id="23" name="Group 22">
            <a:extLst>
              <a:ext uri="{FF2B5EF4-FFF2-40B4-BE49-F238E27FC236}">
                <a16:creationId xmlns:a16="http://schemas.microsoft.com/office/drawing/2014/main" id="{33D939F1-7ABE-4D0E-946A-43F37F556A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3346102" cy="2510865"/>
            <a:chOff x="-305" y="-1"/>
            <a:chExt cx="3832880" cy="2876136"/>
          </a:xfrm>
        </p:grpSpPr>
        <p:sp>
          <p:nvSpPr>
            <p:cNvPr id="24" name="Freeform: Shape 23">
              <a:extLst>
                <a:ext uri="{FF2B5EF4-FFF2-40B4-BE49-F238E27FC236}">
                  <a16:creationId xmlns:a16="http://schemas.microsoft.com/office/drawing/2014/main" id="{63FE0426-0FE4-451E-A8BB-08DA6A6AC2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4A32F7E8-35B4-451F-AA07-AECF7CA1D5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E1097796-C3C8-4772-9EBD-9F5CA368F5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EC4BC137-BB50-4235-A83F-4B4EEE1590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 name="Content Placeholder 4">
            <a:extLst>
              <a:ext uri="{FF2B5EF4-FFF2-40B4-BE49-F238E27FC236}">
                <a16:creationId xmlns:a16="http://schemas.microsoft.com/office/drawing/2014/main" id="{E9AFB935-7E44-4A20-8074-280FCF102080}"/>
              </a:ext>
            </a:extLst>
          </p:cNvPr>
          <p:cNvSpPr>
            <a:spLocks noGrp="1"/>
          </p:cNvSpPr>
          <p:nvPr>
            <p:ph idx="1"/>
          </p:nvPr>
        </p:nvSpPr>
        <p:spPr>
          <a:xfrm>
            <a:off x="1179226" y="3329677"/>
            <a:ext cx="9833548" cy="2457269"/>
          </a:xfrm>
        </p:spPr>
        <p:txBody>
          <a:bodyPr>
            <a:normAutofit/>
          </a:bodyPr>
          <a:lstStyle/>
          <a:p>
            <a:r>
              <a:rPr lang="en-US" sz="1800">
                <a:solidFill>
                  <a:schemeClr val="tx2"/>
                </a:solidFill>
                <a:latin typeface="Times New Roman" panose="02020603050405020304" pitchFamily="18" charset="0"/>
                <a:cs typeface="Times New Roman" panose="02020603050405020304" pitchFamily="18" charset="0"/>
              </a:rPr>
              <a:t>Statutorily:</a:t>
            </a:r>
          </a:p>
          <a:p>
            <a:pPr lvl="1"/>
            <a:r>
              <a:rPr lang="en-US" sz="1800">
                <a:solidFill>
                  <a:schemeClr val="tx2"/>
                </a:solidFill>
                <a:latin typeface="Times New Roman" panose="02020603050405020304" pitchFamily="18" charset="0"/>
                <a:cs typeface="Times New Roman" panose="02020603050405020304" pitchFamily="18" charset="0"/>
              </a:rPr>
              <a:t>§ 1325(b)(4)(A)(ii), (</a:t>
            </a:r>
            <a:r>
              <a:rPr lang="en-US" sz="1800" b="1" i="1">
                <a:solidFill>
                  <a:schemeClr val="tx2"/>
                </a:solidFill>
                <a:latin typeface="Times New Roman" panose="02020603050405020304" pitchFamily="18" charset="0"/>
                <a:cs typeface="Times New Roman" panose="02020603050405020304" pitchFamily="18" charset="0"/>
              </a:rPr>
              <a:t>or 3 or 5 year ACP</a:t>
            </a:r>
            <a:r>
              <a:rPr lang="en-US" sz="1800">
                <a:solidFill>
                  <a:schemeClr val="tx2"/>
                </a:solidFill>
                <a:latin typeface="Times New Roman" panose="02020603050405020304" pitchFamily="18" charset="0"/>
                <a:cs typeface="Times New Roman" panose="02020603050405020304" pitchFamily="18" charset="0"/>
              </a:rPr>
              <a:t>), requires that the CMI of the Debtor and Debtor’s spouse be “combined”; However</a:t>
            </a:r>
          </a:p>
          <a:p>
            <a:pPr lvl="1"/>
            <a:r>
              <a:rPr lang="en-US" sz="1800">
                <a:solidFill>
                  <a:schemeClr val="tx2"/>
                </a:solidFill>
                <a:latin typeface="Times New Roman" panose="02020603050405020304" pitchFamily="18" charset="0"/>
                <a:cs typeface="Times New Roman" panose="02020603050405020304" pitchFamily="18" charset="0"/>
              </a:rPr>
              <a:t>Unlike § 707(b)(7), “presumption of abuse”, no exception is made for spouses who are:</a:t>
            </a:r>
          </a:p>
          <a:p>
            <a:pPr lvl="2"/>
            <a:r>
              <a:rPr lang="en-US" sz="1800">
                <a:solidFill>
                  <a:schemeClr val="tx2"/>
                </a:solidFill>
                <a:latin typeface="Times New Roman" panose="02020603050405020304" pitchFamily="18" charset="0"/>
                <a:cs typeface="Times New Roman" panose="02020603050405020304" pitchFamily="18" charset="0"/>
              </a:rPr>
              <a:t>Legally separated or</a:t>
            </a:r>
          </a:p>
          <a:p>
            <a:pPr lvl="2"/>
            <a:r>
              <a:rPr lang="en-US" sz="1800">
                <a:solidFill>
                  <a:schemeClr val="tx2"/>
                </a:solidFill>
                <a:latin typeface="Times New Roman" panose="02020603050405020304" pitchFamily="18" charset="0"/>
                <a:cs typeface="Times New Roman" panose="02020603050405020304" pitchFamily="18" charset="0"/>
              </a:rPr>
              <a:t>Living separately.</a:t>
            </a:r>
          </a:p>
          <a:p>
            <a:pPr lvl="1"/>
            <a:r>
              <a:rPr lang="en-US" sz="1800" b="1">
                <a:solidFill>
                  <a:schemeClr val="tx2"/>
                </a:solidFill>
                <a:latin typeface="Times New Roman" panose="02020603050405020304" pitchFamily="18" charset="0"/>
                <a:cs typeface="Times New Roman" panose="02020603050405020304" pitchFamily="18" charset="0"/>
              </a:rPr>
              <a:t>NO EXCEPTIONS</a:t>
            </a:r>
          </a:p>
          <a:p>
            <a:pPr marL="0" marR="0" indent="0">
              <a:spcBef>
                <a:spcPts val="0"/>
              </a:spcBef>
              <a:spcAft>
                <a:spcPts val="600"/>
              </a:spcAft>
              <a:buNone/>
            </a:pPr>
            <a:endParaRPr lang="en-US" sz="1800">
              <a:solidFill>
                <a:schemeClr val="tx2"/>
              </a:solidFill>
              <a:latin typeface="Times New Roman" panose="02020603050405020304" pitchFamily="18"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AB68AA8B-AC8E-4566-8C0A-8516C0868BEE}"/>
              </a:ext>
            </a:extLst>
          </p:cNvPr>
          <p:cNvSpPr>
            <a:spLocks noGrp="1"/>
          </p:cNvSpPr>
          <p:nvPr>
            <p:ph type="sldNum" sz="quarter" idx="12"/>
          </p:nvPr>
        </p:nvSpPr>
        <p:spPr>
          <a:xfrm>
            <a:off x="8610600" y="6356350"/>
            <a:ext cx="2743200" cy="365125"/>
          </a:xfrm>
        </p:spPr>
        <p:txBody>
          <a:bodyPr>
            <a:normAutofit/>
          </a:bodyPr>
          <a:lstStyle/>
          <a:p>
            <a:pPr>
              <a:spcAft>
                <a:spcPts val="600"/>
              </a:spcAft>
            </a:pPr>
            <a:fld id="{1EE9152C-8A13-46BA-A38A-B3658025C777}" type="slidenum">
              <a:rPr lang="en-US"/>
              <a:pPr>
                <a:spcAft>
                  <a:spcPts val="600"/>
                </a:spcAft>
              </a:pPr>
              <a:t>14</a:t>
            </a:fld>
            <a:endParaRPr lang="en-US"/>
          </a:p>
        </p:txBody>
      </p:sp>
      <p:grpSp>
        <p:nvGrpSpPr>
          <p:cNvPr id="29" name="Group 28">
            <a:extLst>
              <a:ext uri="{FF2B5EF4-FFF2-40B4-BE49-F238E27FC236}">
                <a16:creationId xmlns:a16="http://schemas.microsoft.com/office/drawing/2014/main" id="{9DB3963A-4187-4A72-9DA4-CA6BADE229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9072780" y="3734338"/>
            <a:ext cx="3878664" cy="2368659"/>
            <a:chOff x="6867015" y="-1"/>
            <a:chExt cx="5324985" cy="3251912"/>
          </a:xfrm>
          <a:solidFill>
            <a:schemeClr val="accent5">
              <a:alpha val="10000"/>
            </a:schemeClr>
          </a:solidFill>
        </p:grpSpPr>
        <p:sp>
          <p:nvSpPr>
            <p:cNvPr id="30" name="Freeform: Shape 29">
              <a:extLst>
                <a:ext uri="{FF2B5EF4-FFF2-40B4-BE49-F238E27FC236}">
                  <a16:creationId xmlns:a16="http://schemas.microsoft.com/office/drawing/2014/main" id="{2428E75E-001A-4568-B035-574F1303EF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64AC8CFC-1164-4525-82A0-25F75ADCF4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6F35C856-5B70-4CA2-BB8F-A37197D8F9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550FD8B0-DE97-47B1-84ED-67A3BD00FE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246815736"/>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C0ABC0BE-1A0F-412D-8C8E-50CF21E4C7E7}"/>
              </a:ext>
            </a:extLst>
          </p:cNvPr>
          <p:cNvSpPr>
            <a:spLocks noGrp="1"/>
          </p:cNvSpPr>
          <p:nvPr>
            <p:ph type="title"/>
          </p:nvPr>
        </p:nvSpPr>
        <p:spPr>
          <a:xfrm>
            <a:off x="3027924" y="991261"/>
            <a:ext cx="5754696" cy="1837349"/>
          </a:xfrm>
        </p:spPr>
        <p:txBody>
          <a:bodyPr>
            <a:normAutofit/>
          </a:bodyPr>
          <a:lstStyle/>
          <a:p>
            <a:pPr algn="ctr"/>
            <a:br>
              <a:rPr lang="en-US" sz="310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310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Line 13 Marital adjustment</a:t>
            </a:r>
            <a:br>
              <a:rPr lang="en-US" sz="310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br>
            <a:br>
              <a:rPr lang="en-US" sz="310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br>
            <a:endParaRPr lang="en-US" sz="3100">
              <a:solidFill>
                <a:schemeClr val="tx2"/>
              </a:solidFill>
              <a:highlight>
                <a:srgbClr val="FFFF00"/>
              </a:highlight>
              <a:latin typeface="Times New Roman" panose="02020603050405020304" pitchFamily="18" charset="0"/>
              <a:cs typeface="Times New Roman" panose="02020603050405020304" pitchFamily="18" charset="0"/>
            </a:endParaRPr>
          </a:p>
        </p:txBody>
      </p:sp>
      <p:grpSp>
        <p:nvGrpSpPr>
          <p:cNvPr id="21" name="Group 20">
            <a:extLst>
              <a:ext uri="{FF2B5EF4-FFF2-40B4-BE49-F238E27FC236}">
                <a16:creationId xmlns:a16="http://schemas.microsoft.com/office/drawing/2014/main" id="{05545017-2445-4AB3-95A6-48F17C80261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867135" y="0"/>
            <a:ext cx="4324865" cy="2641149"/>
            <a:chOff x="6867015" y="-1"/>
            <a:chExt cx="5324985" cy="3251912"/>
          </a:xfrm>
          <a:solidFill>
            <a:schemeClr val="accent5">
              <a:alpha val="10000"/>
            </a:schemeClr>
          </a:solidFill>
        </p:grpSpPr>
        <p:sp>
          <p:nvSpPr>
            <p:cNvPr id="22" name="Freeform: Shape 21">
              <a:extLst>
                <a:ext uri="{FF2B5EF4-FFF2-40B4-BE49-F238E27FC236}">
                  <a16:creationId xmlns:a16="http://schemas.microsoft.com/office/drawing/2014/main" id="{F3B5D580-007D-4215-A10B-C8CF12EE02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24228C19-035F-4E8E-BAFD-56EC684B6F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C10D7C81-A1BE-4720-A66D-AEF9A11A54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1BF18FEE-BE44-4F4A-AA4E-EC795CB0B9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 name="Content Placeholder 4">
            <a:extLst>
              <a:ext uri="{FF2B5EF4-FFF2-40B4-BE49-F238E27FC236}">
                <a16:creationId xmlns:a16="http://schemas.microsoft.com/office/drawing/2014/main" id="{E9AFB935-7E44-4A20-8074-280FCF102080}"/>
              </a:ext>
            </a:extLst>
          </p:cNvPr>
          <p:cNvSpPr>
            <a:spLocks noGrp="1"/>
          </p:cNvSpPr>
          <p:nvPr>
            <p:ph idx="1"/>
          </p:nvPr>
        </p:nvSpPr>
        <p:spPr>
          <a:xfrm>
            <a:off x="3050412" y="2979336"/>
            <a:ext cx="5709721" cy="2430864"/>
          </a:xfrm>
        </p:spPr>
        <p:txBody>
          <a:bodyPr anchor="t">
            <a:normAutofit/>
          </a:bodyPr>
          <a:lstStyle/>
          <a:p>
            <a:r>
              <a:rPr lang="en-US" sz="1100">
                <a:solidFill>
                  <a:schemeClr val="tx2"/>
                </a:solidFill>
                <a:latin typeface="Times New Roman" panose="02020603050405020304" pitchFamily="18" charset="0"/>
                <a:cs typeface="Times New Roman" panose="02020603050405020304" pitchFamily="18" charset="0"/>
              </a:rPr>
              <a:t>Reason? </a:t>
            </a:r>
          </a:p>
          <a:p>
            <a:pPr lvl="1"/>
            <a:r>
              <a:rPr lang="en-US" sz="1100">
                <a:solidFill>
                  <a:schemeClr val="tx2"/>
                </a:solidFill>
                <a:latin typeface="Times New Roman" panose="02020603050405020304" pitchFamily="18" charset="0"/>
                <a:cs typeface="Times New Roman" panose="02020603050405020304" pitchFamily="18" charset="0"/>
              </a:rPr>
              <a:t>122C-1, Part 3 compares the debtor’s CMI to the state median income, allowing a determination of whether 122C-2 must be used </a:t>
            </a:r>
          </a:p>
          <a:p>
            <a:pPr lvl="2"/>
            <a:r>
              <a:rPr lang="en-US" sz="1100">
                <a:solidFill>
                  <a:schemeClr val="tx2"/>
                </a:solidFill>
                <a:latin typeface="Times New Roman" panose="02020603050405020304" pitchFamily="18" charset="0"/>
                <a:cs typeface="Times New Roman" panose="02020603050405020304" pitchFamily="18" charset="0"/>
              </a:rPr>
              <a:t>(i.e. the Means Test deductions must be used, per § 1325(b)(3), “amounts reasonably necessary to be expended” in calculating disposable income.)</a:t>
            </a:r>
          </a:p>
          <a:p>
            <a:pPr lvl="1"/>
            <a:r>
              <a:rPr lang="en-US" sz="1100">
                <a:solidFill>
                  <a:schemeClr val="tx2"/>
                </a:solidFill>
                <a:latin typeface="Times New Roman" panose="02020603050405020304" pitchFamily="18" charset="0"/>
                <a:cs typeface="Times New Roman" panose="02020603050405020304" pitchFamily="18" charset="0"/>
              </a:rPr>
              <a:t>However, § 1325(b)(3) (</a:t>
            </a:r>
            <a:r>
              <a:rPr lang="en-US" sz="1100" b="1" i="1">
                <a:solidFill>
                  <a:schemeClr val="tx2"/>
                </a:solidFill>
                <a:latin typeface="Times New Roman" panose="02020603050405020304" pitchFamily="18" charset="0"/>
                <a:cs typeface="Times New Roman" panose="02020603050405020304" pitchFamily="18" charset="0"/>
              </a:rPr>
              <a:t>disposable income of the “Debtor</a:t>
            </a:r>
            <a:r>
              <a:rPr lang="en-US" sz="1100">
                <a:solidFill>
                  <a:schemeClr val="tx2"/>
                </a:solidFill>
                <a:latin typeface="Times New Roman" panose="02020603050405020304" pitchFamily="18" charset="0"/>
                <a:cs typeface="Times New Roman" panose="02020603050405020304" pitchFamily="18" charset="0"/>
              </a:rPr>
              <a:t>”) DOES NOT PROVIDE for the inclusion of the income of the debtor’s spouse. </a:t>
            </a:r>
          </a:p>
          <a:p>
            <a:pPr lvl="2"/>
            <a:r>
              <a:rPr lang="en-US" sz="1100">
                <a:solidFill>
                  <a:schemeClr val="tx2"/>
                </a:solidFill>
                <a:latin typeface="Times New Roman" panose="02020603050405020304" pitchFamily="18" charset="0"/>
                <a:cs typeface="Times New Roman" panose="02020603050405020304" pitchFamily="18" charset="0"/>
              </a:rPr>
              <a:t>THUS, Form 122C-2 attempts to honor the “combining” mandated by § 1325(b)(4) by including the non-filing spouse’s income </a:t>
            </a:r>
            <a:r>
              <a:rPr lang="en-US" sz="1100" b="1">
                <a:solidFill>
                  <a:schemeClr val="tx2"/>
                </a:solidFill>
                <a:latin typeface="Times New Roman" panose="02020603050405020304" pitchFamily="18" charset="0"/>
                <a:cs typeface="Times New Roman" panose="02020603050405020304" pitchFamily="18" charset="0"/>
              </a:rPr>
              <a:t>while allowing deductions of the non-filing spouse’s income that are not regularly contributed towards household expenses of the debtor.</a:t>
            </a:r>
          </a:p>
          <a:p>
            <a:pPr marL="0" marR="0" indent="0">
              <a:spcBef>
                <a:spcPts val="0"/>
              </a:spcBef>
              <a:spcAft>
                <a:spcPts val="600"/>
              </a:spcAft>
              <a:buNone/>
            </a:pPr>
            <a:endParaRPr lang="en-US" sz="1100">
              <a:solidFill>
                <a:schemeClr val="tx2"/>
              </a:solidFill>
              <a:latin typeface="Times New Roman" panose="02020603050405020304" pitchFamily="18" charset="0"/>
              <a:cs typeface="Times New Roman" panose="02020603050405020304" pitchFamily="18" charset="0"/>
            </a:endParaRPr>
          </a:p>
        </p:txBody>
      </p:sp>
      <p:grpSp>
        <p:nvGrpSpPr>
          <p:cNvPr id="27" name="Group 26">
            <a:extLst>
              <a:ext uri="{FF2B5EF4-FFF2-40B4-BE49-F238E27FC236}">
                <a16:creationId xmlns:a16="http://schemas.microsoft.com/office/drawing/2014/main" id="{06B7259D-F2AD-42FE-B984-6D1D74321C5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6200000">
            <a:off x="-456264" y="3658536"/>
            <a:ext cx="3655725" cy="2743201"/>
            <a:chOff x="-305" y="-1"/>
            <a:chExt cx="3832880" cy="2876136"/>
          </a:xfrm>
        </p:grpSpPr>
        <p:sp>
          <p:nvSpPr>
            <p:cNvPr id="28" name="Freeform: Shape 27">
              <a:extLst>
                <a:ext uri="{FF2B5EF4-FFF2-40B4-BE49-F238E27FC236}">
                  <a16:creationId xmlns:a16="http://schemas.microsoft.com/office/drawing/2014/main" id="{9E5C38C6-2516-45D1-ADFC-3F59F8E34A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6C274C95-E7A7-401D-A8F5-FFF5EB9291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61D598C3-55D0-44FB-8766-A89B34B317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39EBC5C7-E54F-42F3-93F0-75AAC99FF9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Slide Number Placeholder 2">
            <a:extLst>
              <a:ext uri="{FF2B5EF4-FFF2-40B4-BE49-F238E27FC236}">
                <a16:creationId xmlns:a16="http://schemas.microsoft.com/office/drawing/2014/main" id="{AB68AA8B-AC8E-4566-8C0A-8516C0868BEE}"/>
              </a:ext>
            </a:extLst>
          </p:cNvPr>
          <p:cNvSpPr>
            <a:spLocks noGrp="1"/>
          </p:cNvSpPr>
          <p:nvPr>
            <p:ph type="sldNum" sz="quarter" idx="12"/>
          </p:nvPr>
        </p:nvSpPr>
        <p:spPr>
          <a:xfrm>
            <a:off x="8610600" y="6356350"/>
            <a:ext cx="2743200" cy="365125"/>
          </a:xfrm>
        </p:spPr>
        <p:txBody>
          <a:bodyPr>
            <a:normAutofit/>
          </a:bodyPr>
          <a:lstStyle/>
          <a:p>
            <a:pPr>
              <a:spcAft>
                <a:spcPts val="600"/>
              </a:spcAft>
            </a:pPr>
            <a:fld id="{1EE9152C-8A13-46BA-A38A-B3658025C777}" type="slidenum">
              <a:rPr lang="en-US"/>
              <a:pPr>
                <a:spcAft>
                  <a:spcPts val="600"/>
                </a:spcAft>
              </a:pPr>
              <a:t>15</a:t>
            </a:fld>
            <a:endParaRPr lang="en-US"/>
          </a:p>
        </p:txBody>
      </p:sp>
    </p:spTree>
    <p:extLst>
      <p:ext uri="{BB962C8B-B14F-4D97-AF65-F5344CB8AC3E}">
        <p14:creationId xmlns:p14="http://schemas.microsoft.com/office/powerpoint/2010/main" val="2146006801"/>
      </p:ext>
    </p:extLst>
  </p:cSld>
  <p:clrMapOvr>
    <a:masterClrMapping/>
  </p:clrMapOvr>
  <p:transition spd="slow">
    <p:cover/>
  </p:transition>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884769FE-1656-422F-86E1-8C1B16C27B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CB249F6D-244F-494A-98B9-5CC7413C4F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15760" y="682754"/>
            <a:ext cx="5492493" cy="5492493"/>
          </a:xfrm>
          <a:custGeom>
            <a:avLst/>
            <a:gdLst>
              <a:gd name="connsiteX0" fmla="*/ 2746247 w 5492493"/>
              <a:gd name="connsiteY0" fmla="*/ 0 h 5492493"/>
              <a:gd name="connsiteX1" fmla="*/ 5492493 w 5492493"/>
              <a:gd name="connsiteY1" fmla="*/ 2746247 h 5492493"/>
              <a:gd name="connsiteX2" fmla="*/ 2746247 w 5492493"/>
              <a:gd name="connsiteY2" fmla="*/ 5492493 h 5492493"/>
              <a:gd name="connsiteX3" fmla="*/ 0 w 5492493"/>
              <a:gd name="connsiteY3" fmla="*/ 2746247 h 5492493"/>
              <a:gd name="connsiteX4" fmla="*/ 2746247 w 5492493"/>
              <a:gd name="connsiteY4" fmla="*/ 0 h 5492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92493" h="5492493">
                <a:moveTo>
                  <a:pt x="2746247" y="0"/>
                </a:moveTo>
                <a:cubicBezTo>
                  <a:pt x="4262957" y="0"/>
                  <a:pt x="5492493" y="1229536"/>
                  <a:pt x="5492493" y="2746247"/>
                </a:cubicBezTo>
                <a:cubicBezTo>
                  <a:pt x="5492493" y="4262957"/>
                  <a:pt x="4262957" y="5492493"/>
                  <a:pt x="2746247" y="5492493"/>
                </a:cubicBezTo>
                <a:cubicBezTo>
                  <a:pt x="1229536" y="5492493"/>
                  <a:pt x="0" y="4262957"/>
                  <a:pt x="0" y="2746247"/>
                </a:cubicBezTo>
                <a:cubicBezTo>
                  <a:pt x="0" y="1229536"/>
                  <a:pt x="1229536" y="0"/>
                  <a:pt x="2746247" y="0"/>
                </a:cubicBezTo>
                <a:close/>
              </a:path>
            </a:pathLst>
          </a:cu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0" name="Oval 39">
            <a:extLst>
              <a:ext uri="{FF2B5EF4-FFF2-40B4-BE49-F238E27FC236}">
                <a16:creationId xmlns:a16="http://schemas.microsoft.com/office/drawing/2014/main" id="{506C536E-6ECA-4211-AF8C-A2671C484D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34260" y="5435945"/>
            <a:ext cx="435428" cy="435428"/>
          </a:xfrm>
          <a:prstGeom prst="ellipse">
            <a:avLst/>
          </a:prstGeom>
          <a:solidFill>
            <a:schemeClr val="tx1">
              <a:lumMod val="65000"/>
              <a:lumOff val="3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AEAA70EA-2201-4F5D-AF08-58CFF851CC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011593" y="3567390"/>
            <a:ext cx="2311806" cy="2303982"/>
          </a:xfrm>
          <a:custGeom>
            <a:avLst/>
            <a:gdLst>
              <a:gd name="connsiteX0" fmla="*/ 0 w 3108399"/>
              <a:gd name="connsiteY0" fmla="*/ 0 h 3097879"/>
              <a:gd name="connsiteX1" fmla="*/ 159985 w 3108399"/>
              <a:gd name="connsiteY1" fmla="*/ 4045 h 3097879"/>
              <a:gd name="connsiteX2" fmla="*/ 3092907 w 3108399"/>
              <a:gd name="connsiteY2" fmla="*/ 2791087 h 3097879"/>
              <a:gd name="connsiteX3" fmla="*/ 3108399 w 3108399"/>
              <a:gd name="connsiteY3" fmla="*/ 3097879 h 3097879"/>
              <a:gd name="connsiteX4" fmla="*/ 2470733 w 3108399"/>
              <a:gd name="connsiteY4" fmla="*/ 3097879 h 3097879"/>
              <a:gd name="connsiteX5" fmla="*/ 2458534 w 3108399"/>
              <a:gd name="connsiteY5" fmla="*/ 2856285 h 3097879"/>
              <a:gd name="connsiteX6" fmla="*/ 252674 w 3108399"/>
              <a:gd name="connsiteY6" fmla="*/ 650424 h 3097879"/>
              <a:gd name="connsiteX7" fmla="*/ 0 w 3108399"/>
              <a:gd name="connsiteY7" fmla="*/ 637665 h 3097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08399" h="3097879">
                <a:moveTo>
                  <a:pt x="0" y="0"/>
                </a:moveTo>
                <a:lnTo>
                  <a:pt x="159985" y="4045"/>
                </a:lnTo>
                <a:cubicBezTo>
                  <a:pt x="1696687" y="81941"/>
                  <a:pt x="2939004" y="1275632"/>
                  <a:pt x="3092907" y="2791087"/>
                </a:cubicBezTo>
                <a:lnTo>
                  <a:pt x="3108399" y="3097879"/>
                </a:lnTo>
                <a:lnTo>
                  <a:pt x="2470733" y="3097879"/>
                </a:lnTo>
                <a:lnTo>
                  <a:pt x="2458534" y="2856285"/>
                </a:lnTo>
                <a:cubicBezTo>
                  <a:pt x="2340416" y="1693197"/>
                  <a:pt x="1415762" y="768542"/>
                  <a:pt x="252674" y="650424"/>
                </a:cubicBezTo>
                <a:lnTo>
                  <a:pt x="0" y="637665"/>
                </a:lnTo>
                <a:close/>
              </a:path>
            </a:pathLst>
          </a:custGeom>
          <a:solidFill>
            <a:schemeClr val="accent6">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Title 3">
            <a:extLst>
              <a:ext uri="{FF2B5EF4-FFF2-40B4-BE49-F238E27FC236}">
                <a16:creationId xmlns:a16="http://schemas.microsoft.com/office/drawing/2014/main" id="{C0ABC0BE-1A0F-412D-8C8E-50CF21E4C7E7}"/>
              </a:ext>
            </a:extLst>
          </p:cNvPr>
          <p:cNvSpPr>
            <a:spLocks noGrp="1"/>
          </p:cNvSpPr>
          <p:nvPr>
            <p:ph type="title"/>
          </p:nvPr>
        </p:nvSpPr>
        <p:spPr>
          <a:xfrm>
            <a:off x="6978316" y="1431042"/>
            <a:ext cx="4055899" cy="3995916"/>
          </a:xfrm>
        </p:spPr>
        <p:txBody>
          <a:bodyPr anchor="ctr">
            <a:normAutofit/>
          </a:bodyPr>
          <a:lstStyle/>
          <a:p>
            <a:br>
              <a:rPr lang="en-US">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br>
            <a:r>
              <a:rPr lang="en-US">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Line 13 Marital adjustment</a:t>
            </a:r>
            <a:br>
              <a:rPr lang="en-US">
                <a:solidFill>
                  <a:schemeClr val="tx1">
                    <a:lumMod val="95000"/>
                    <a:lumOff val="5000"/>
                  </a:schemeClr>
                </a:solidFill>
                <a:effectLst/>
                <a:latin typeface="Calibri" panose="020F0502020204030204" pitchFamily="34" charset="0"/>
                <a:ea typeface="Calibri" panose="020F0502020204030204" pitchFamily="34" charset="0"/>
                <a:cs typeface="Times New Roman" panose="02020603050405020304" pitchFamily="18" charset="0"/>
              </a:rPr>
            </a:br>
            <a:br>
              <a:rPr lang="en-US">
                <a:solidFill>
                  <a:schemeClr val="tx1">
                    <a:lumMod val="95000"/>
                    <a:lumOff val="5000"/>
                  </a:schemeClr>
                </a:solidFill>
                <a:effectLst/>
                <a:latin typeface="Calibri" panose="020F0502020204030204" pitchFamily="34" charset="0"/>
                <a:ea typeface="Calibri" panose="020F0502020204030204" pitchFamily="34" charset="0"/>
                <a:cs typeface="Times New Roman" panose="02020603050405020304" pitchFamily="18" charset="0"/>
              </a:rPr>
            </a:br>
            <a:endParaRPr lang="en-US">
              <a:solidFill>
                <a:schemeClr val="tx1">
                  <a:lumMod val="95000"/>
                  <a:lumOff val="5000"/>
                </a:schemeClr>
              </a:solidFill>
              <a:highlight>
                <a:srgbClr val="FFFF00"/>
              </a:highlight>
              <a:latin typeface="Times New Roman" panose="02020603050405020304" pitchFamily="18"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AB68AA8B-AC8E-4566-8C0A-8516C0868BEE}"/>
              </a:ext>
            </a:extLst>
          </p:cNvPr>
          <p:cNvSpPr>
            <a:spLocks noGrp="1"/>
          </p:cNvSpPr>
          <p:nvPr>
            <p:ph type="sldNum" sz="quarter" idx="12"/>
          </p:nvPr>
        </p:nvSpPr>
        <p:spPr>
          <a:xfrm>
            <a:off x="603504" y="3977640"/>
            <a:ext cx="457200" cy="457200"/>
          </a:xfrm>
          <a:prstGeom prst="ellipse">
            <a:avLst/>
          </a:prstGeom>
          <a:solidFill>
            <a:schemeClr val="tx1">
              <a:alpha val="80000"/>
            </a:schemeClr>
          </a:solidFill>
          <a:ln w="19050">
            <a:noFill/>
          </a:ln>
        </p:spPr>
        <p:txBody>
          <a:bodyPr>
            <a:normAutofit fontScale="85000" lnSpcReduction="10000"/>
          </a:bodyPr>
          <a:lstStyle/>
          <a:p>
            <a:pPr algn="ctr">
              <a:spcAft>
                <a:spcPts val="600"/>
              </a:spcAft>
            </a:pPr>
            <a:fld id="{1EE9152C-8A13-46BA-A38A-B3658025C777}" type="slidenum">
              <a:rPr lang="en-US">
                <a:solidFill>
                  <a:schemeClr val="bg1"/>
                </a:solidFill>
              </a:rPr>
              <a:pPr algn="ctr">
                <a:spcAft>
                  <a:spcPts val="600"/>
                </a:spcAft>
              </a:pPr>
              <a:t>16</a:t>
            </a:fld>
            <a:endParaRPr lang="en-US">
              <a:solidFill>
                <a:schemeClr val="bg1"/>
              </a:solidFill>
            </a:endParaRPr>
          </a:p>
        </p:txBody>
      </p:sp>
      <p:sp>
        <p:nvSpPr>
          <p:cNvPr id="5" name="Content Placeholder 4">
            <a:extLst>
              <a:ext uri="{FF2B5EF4-FFF2-40B4-BE49-F238E27FC236}">
                <a16:creationId xmlns:a16="http://schemas.microsoft.com/office/drawing/2014/main" id="{E9AFB935-7E44-4A20-8074-280FCF102080}"/>
              </a:ext>
            </a:extLst>
          </p:cNvPr>
          <p:cNvSpPr>
            <a:spLocks noGrp="1"/>
          </p:cNvSpPr>
          <p:nvPr>
            <p:ph idx="1"/>
          </p:nvPr>
        </p:nvSpPr>
        <p:spPr>
          <a:xfrm>
            <a:off x="1463040" y="1431042"/>
            <a:ext cx="3927826" cy="3995916"/>
          </a:xfrm>
        </p:spPr>
        <p:txBody>
          <a:bodyPr anchor="ctr">
            <a:normAutofit/>
          </a:bodyPr>
          <a:lstStyle/>
          <a:p>
            <a:pPr marL="0" indent="0">
              <a:buNone/>
            </a:pPr>
            <a:r>
              <a:rPr lang="en-US" sz="1800">
                <a:solidFill>
                  <a:schemeClr val="tx1">
                    <a:lumMod val="85000"/>
                    <a:lumOff val="15000"/>
                  </a:schemeClr>
                </a:solidFill>
                <a:latin typeface="Times New Roman" panose="02020603050405020304" pitchFamily="18" charset="0"/>
                <a:cs typeface="Times New Roman" panose="02020603050405020304" pitchFamily="18" charset="0"/>
              </a:rPr>
              <a:t>Debtor has 3 options:</a:t>
            </a:r>
          </a:p>
          <a:p>
            <a:r>
              <a:rPr lang="en-US" sz="1800">
                <a:solidFill>
                  <a:schemeClr val="tx1">
                    <a:lumMod val="85000"/>
                    <a:lumOff val="15000"/>
                  </a:schemeClr>
                </a:solidFill>
                <a:latin typeface="Times New Roman" panose="02020603050405020304" pitchFamily="18" charset="0"/>
                <a:cs typeface="Times New Roman" panose="02020603050405020304" pitchFamily="18" charset="0"/>
              </a:rPr>
              <a:t>Debtor is not married.  Fill in 0</a:t>
            </a:r>
          </a:p>
          <a:p>
            <a:r>
              <a:rPr lang="en-US" sz="1800">
                <a:solidFill>
                  <a:schemeClr val="tx1">
                    <a:lumMod val="85000"/>
                    <a:lumOff val="15000"/>
                  </a:schemeClr>
                </a:solidFill>
                <a:latin typeface="Times New Roman" panose="02020603050405020304" pitchFamily="18" charset="0"/>
                <a:cs typeface="Times New Roman" panose="02020603050405020304" pitchFamily="18" charset="0"/>
              </a:rPr>
              <a:t>Debtor is married and spouse is filing with the debtor.  Fill in 0</a:t>
            </a:r>
          </a:p>
          <a:p>
            <a:pPr marL="0" marR="0" indent="0">
              <a:spcBef>
                <a:spcPts val="0"/>
              </a:spcBef>
              <a:spcAft>
                <a:spcPts val="600"/>
              </a:spcAft>
              <a:buNone/>
            </a:pPr>
            <a:endParaRPr lang="en-US" sz="1800">
              <a:solidFill>
                <a:schemeClr val="tx1">
                  <a:lumMod val="85000"/>
                  <a:lumOff val="1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03284794"/>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CF75AD06-DFC4-4B3A-8490-330823D081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FC587C93-0840-40DF-96D5-D1F2137E64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4" name="Title 3">
            <a:extLst>
              <a:ext uri="{FF2B5EF4-FFF2-40B4-BE49-F238E27FC236}">
                <a16:creationId xmlns:a16="http://schemas.microsoft.com/office/drawing/2014/main" id="{C0ABC0BE-1A0F-412D-8C8E-50CF21E4C7E7}"/>
              </a:ext>
            </a:extLst>
          </p:cNvPr>
          <p:cNvSpPr>
            <a:spLocks noGrp="1"/>
          </p:cNvSpPr>
          <p:nvPr>
            <p:ph type="title"/>
          </p:nvPr>
        </p:nvSpPr>
        <p:spPr>
          <a:xfrm>
            <a:off x="804672" y="1401859"/>
            <a:ext cx="4130185" cy="4054282"/>
          </a:xfrm>
        </p:spPr>
        <p:txBody>
          <a:bodyPr>
            <a:normAutofit/>
          </a:bodyPr>
          <a:lstStyle/>
          <a:p>
            <a:br>
              <a:rPr lang="en-US" sz="360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360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Line 13 Marital adjustment</a:t>
            </a:r>
            <a:br>
              <a:rPr lang="en-US" sz="360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br>
            <a:br>
              <a:rPr lang="en-US" sz="360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br>
            <a:endParaRPr lang="en-US" sz="3600">
              <a:solidFill>
                <a:schemeClr val="tx2"/>
              </a:solidFill>
              <a:highlight>
                <a:srgbClr val="FFFF00"/>
              </a:highlight>
              <a:latin typeface="Times New Roman" panose="02020603050405020304" pitchFamily="18" charset="0"/>
              <a:cs typeface="Times New Roman" panose="02020603050405020304" pitchFamily="18" charset="0"/>
            </a:endParaRPr>
          </a:p>
        </p:txBody>
      </p:sp>
      <p:grpSp>
        <p:nvGrpSpPr>
          <p:cNvPr id="23" name="Group 22">
            <a:extLst>
              <a:ext uri="{FF2B5EF4-FFF2-40B4-BE49-F238E27FC236}">
                <a16:creationId xmlns:a16="http://schemas.microsoft.com/office/drawing/2014/main" id="{5E02D55A-F529-4B19-BAF9-F63240A7B49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3839" y="0"/>
            <a:ext cx="4324865" cy="2641149"/>
            <a:chOff x="6867015" y="-1"/>
            <a:chExt cx="5324985" cy="3251912"/>
          </a:xfrm>
          <a:solidFill>
            <a:schemeClr val="accent5">
              <a:alpha val="10000"/>
            </a:schemeClr>
          </a:solidFill>
        </p:grpSpPr>
        <p:sp>
          <p:nvSpPr>
            <p:cNvPr id="24" name="Freeform: Shape 23">
              <a:extLst>
                <a:ext uri="{FF2B5EF4-FFF2-40B4-BE49-F238E27FC236}">
                  <a16:creationId xmlns:a16="http://schemas.microsoft.com/office/drawing/2014/main" id="{60367E3C-3947-493D-9458-5955DB20AE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1E8D9785-21DB-4CE6-B138-2999AD6161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43AA5AD5-8F29-4165-8112-305DDDDDD0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2A4EC0CF-F38F-4D7F-B48D-9A26E814DF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 name="Content Placeholder 4">
            <a:extLst>
              <a:ext uri="{FF2B5EF4-FFF2-40B4-BE49-F238E27FC236}">
                <a16:creationId xmlns:a16="http://schemas.microsoft.com/office/drawing/2014/main" id="{E9AFB935-7E44-4A20-8074-280FCF102080}"/>
              </a:ext>
            </a:extLst>
          </p:cNvPr>
          <p:cNvSpPr>
            <a:spLocks noGrp="1"/>
          </p:cNvSpPr>
          <p:nvPr>
            <p:ph idx="1"/>
          </p:nvPr>
        </p:nvSpPr>
        <p:spPr>
          <a:xfrm>
            <a:off x="5257800" y="1553134"/>
            <a:ext cx="6128539" cy="3751732"/>
          </a:xfrm>
        </p:spPr>
        <p:txBody>
          <a:bodyPr anchor="ctr">
            <a:normAutofit/>
          </a:bodyPr>
          <a:lstStyle/>
          <a:p>
            <a:r>
              <a:rPr lang="en-US" sz="1800" b="1">
                <a:solidFill>
                  <a:schemeClr val="tx2"/>
                </a:solidFill>
                <a:latin typeface="Times New Roman" panose="02020603050405020304" pitchFamily="18" charset="0"/>
                <a:cs typeface="Times New Roman" panose="02020603050405020304" pitchFamily="18" charset="0"/>
              </a:rPr>
              <a:t>Debtor is married and spouse is </a:t>
            </a:r>
            <a:r>
              <a:rPr lang="en-US" sz="1800" b="1" u="sng">
                <a:solidFill>
                  <a:schemeClr val="tx2"/>
                </a:solidFill>
                <a:latin typeface="Times New Roman" panose="02020603050405020304" pitchFamily="18" charset="0"/>
                <a:cs typeface="Times New Roman" panose="02020603050405020304" pitchFamily="18" charset="0"/>
              </a:rPr>
              <a:t>NOT</a:t>
            </a:r>
            <a:r>
              <a:rPr lang="en-US" sz="1800" b="1">
                <a:solidFill>
                  <a:schemeClr val="tx2"/>
                </a:solidFill>
                <a:latin typeface="Times New Roman" panose="02020603050405020304" pitchFamily="18" charset="0"/>
                <a:cs typeface="Times New Roman" panose="02020603050405020304" pitchFamily="18" charset="0"/>
              </a:rPr>
              <a:t> filing with the debtor.</a:t>
            </a:r>
          </a:p>
          <a:p>
            <a:pPr lvl="1"/>
            <a:r>
              <a:rPr lang="en-US" sz="1800">
                <a:solidFill>
                  <a:schemeClr val="tx2"/>
                </a:solidFill>
                <a:latin typeface="Times New Roman" panose="02020603050405020304" pitchFamily="18" charset="0"/>
                <a:cs typeface="Times New Roman" panose="02020603050405020304" pitchFamily="18" charset="0"/>
              </a:rPr>
              <a:t>Note: for purposes of determining the ACP, §1325(b)(4)  refers to the income of “the d</a:t>
            </a:r>
            <a:r>
              <a:rPr lang="en-US" sz="1800" b="1">
                <a:solidFill>
                  <a:schemeClr val="tx2"/>
                </a:solidFill>
                <a:latin typeface="Times New Roman" panose="02020603050405020304" pitchFamily="18" charset="0"/>
                <a:cs typeface="Times New Roman" panose="02020603050405020304" pitchFamily="18" charset="0"/>
              </a:rPr>
              <a:t>e</a:t>
            </a:r>
            <a:r>
              <a:rPr lang="en-US" sz="1800">
                <a:solidFill>
                  <a:schemeClr val="tx2"/>
                </a:solidFill>
                <a:latin typeface="Times New Roman" panose="02020603050405020304" pitchFamily="18" charset="0"/>
                <a:cs typeface="Times New Roman" panose="02020603050405020304" pitchFamily="18" charset="0"/>
              </a:rPr>
              <a:t>btor and debtor’s spouse combined.”  </a:t>
            </a:r>
          </a:p>
          <a:p>
            <a:pPr lvl="1"/>
            <a:r>
              <a:rPr lang="en-US" sz="1800">
                <a:solidFill>
                  <a:schemeClr val="tx2"/>
                </a:solidFill>
                <a:latin typeface="Times New Roman" panose="02020603050405020304" pitchFamily="18" charset="0"/>
                <a:cs typeface="Times New Roman" panose="02020603050405020304" pitchFamily="18" charset="0"/>
              </a:rPr>
              <a:t>By checking the third box on Line 13 (</a:t>
            </a:r>
            <a:r>
              <a:rPr lang="en-US" sz="1800" b="1">
                <a:solidFill>
                  <a:schemeClr val="tx2"/>
                </a:solidFill>
                <a:latin typeface="Times New Roman" panose="02020603050405020304" pitchFamily="18" charset="0"/>
                <a:cs typeface="Times New Roman" panose="02020603050405020304" pitchFamily="18" charset="0"/>
              </a:rPr>
              <a:t>Marital Adjustment</a:t>
            </a:r>
            <a:r>
              <a:rPr lang="en-US" sz="1800">
                <a:solidFill>
                  <a:schemeClr val="tx2"/>
                </a:solidFill>
                <a:latin typeface="Times New Roman" panose="02020603050405020304" pitchFamily="18" charset="0"/>
                <a:cs typeface="Times New Roman" panose="02020603050405020304" pitchFamily="18" charset="0"/>
              </a:rPr>
              <a:t>), a debtor contends that the income of a spouse should NOT be included as income in a non-joint filing.  </a:t>
            </a:r>
          </a:p>
          <a:p>
            <a:pPr marL="0" marR="0" indent="0">
              <a:spcBef>
                <a:spcPts val="0"/>
              </a:spcBef>
              <a:spcAft>
                <a:spcPts val="600"/>
              </a:spcAft>
              <a:buNone/>
            </a:pPr>
            <a:endParaRPr lang="en-US" sz="1800">
              <a:solidFill>
                <a:schemeClr val="tx2"/>
              </a:solidFill>
              <a:latin typeface="Times New Roman" panose="02020603050405020304" pitchFamily="18"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AB68AA8B-AC8E-4566-8C0A-8516C0868BEE}"/>
              </a:ext>
            </a:extLst>
          </p:cNvPr>
          <p:cNvSpPr>
            <a:spLocks noGrp="1"/>
          </p:cNvSpPr>
          <p:nvPr>
            <p:ph type="sldNum" sz="quarter" idx="12"/>
          </p:nvPr>
        </p:nvSpPr>
        <p:spPr>
          <a:xfrm>
            <a:off x="8610600" y="6356350"/>
            <a:ext cx="2743200" cy="365125"/>
          </a:xfrm>
        </p:spPr>
        <p:txBody>
          <a:bodyPr>
            <a:normAutofit/>
          </a:bodyPr>
          <a:lstStyle/>
          <a:p>
            <a:pPr>
              <a:spcAft>
                <a:spcPts val="600"/>
              </a:spcAft>
            </a:pPr>
            <a:fld id="{1EE9152C-8A13-46BA-A38A-B3658025C777}" type="slidenum">
              <a:rPr lang="en-US"/>
              <a:pPr>
                <a:spcAft>
                  <a:spcPts val="600"/>
                </a:spcAft>
              </a:pPr>
              <a:t>17</a:t>
            </a:fld>
            <a:endParaRPr lang="en-US"/>
          </a:p>
        </p:txBody>
      </p:sp>
      <p:grpSp>
        <p:nvGrpSpPr>
          <p:cNvPr id="29" name="Group 28">
            <a:extLst>
              <a:ext uri="{FF2B5EF4-FFF2-40B4-BE49-F238E27FC236}">
                <a16:creationId xmlns:a16="http://schemas.microsoft.com/office/drawing/2014/main" id="{47A3A52F-BCB3-444D-9372-EE018B135C4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8535970" y="4114799"/>
            <a:ext cx="3655725" cy="2743201"/>
            <a:chOff x="-305" y="-1"/>
            <a:chExt cx="3832880" cy="2876136"/>
          </a:xfrm>
        </p:grpSpPr>
        <p:sp>
          <p:nvSpPr>
            <p:cNvPr id="30" name="Freeform: Shape 29">
              <a:extLst>
                <a:ext uri="{FF2B5EF4-FFF2-40B4-BE49-F238E27FC236}">
                  <a16:creationId xmlns:a16="http://schemas.microsoft.com/office/drawing/2014/main" id="{91E32C13-DED6-4967-85B8-68DD77103F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38DDA515-BC6A-47FB-951E-E1E7928750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B97EEFA7-6787-4EC0-8284-6D3D273061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1A9621AC-50AB-4B43-896D-78FE571A38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533002378"/>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64053CBF-3932-45FF-8285-EE5146085F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2E751C04-BEA6-446B-A678-9C74819EBD4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8230" y="-8167"/>
            <a:ext cx="4834070" cy="2488150"/>
            <a:chOff x="6867015" y="-1"/>
            <a:chExt cx="5324985" cy="3251912"/>
          </a:xfrm>
          <a:solidFill>
            <a:schemeClr val="bg1">
              <a:alpha val="30000"/>
            </a:schemeClr>
          </a:solidFill>
        </p:grpSpPr>
        <p:sp>
          <p:nvSpPr>
            <p:cNvPr id="24" name="Freeform: Shape 23">
              <a:extLst>
                <a:ext uri="{FF2B5EF4-FFF2-40B4-BE49-F238E27FC236}">
                  <a16:creationId xmlns:a16="http://schemas.microsoft.com/office/drawing/2014/main" id="{2625A013-D9BE-43C4-AF21-6F2B003EFB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F7875715-EC2E-457F-851D-F6C817685F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F7E41CC6-0C83-40EE-80BB-79394D9E9B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00603498-5DFE-4D26-BFB5-C9269C9BD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Title 3">
            <a:extLst>
              <a:ext uri="{FF2B5EF4-FFF2-40B4-BE49-F238E27FC236}">
                <a16:creationId xmlns:a16="http://schemas.microsoft.com/office/drawing/2014/main" id="{C0ABC0BE-1A0F-412D-8C8E-50CF21E4C7E7}"/>
              </a:ext>
            </a:extLst>
          </p:cNvPr>
          <p:cNvSpPr>
            <a:spLocks noGrp="1"/>
          </p:cNvSpPr>
          <p:nvPr>
            <p:ph type="title"/>
          </p:nvPr>
        </p:nvSpPr>
        <p:spPr>
          <a:xfrm>
            <a:off x="3027924" y="991261"/>
            <a:ext cx="5754696" cy="1837349"/>
          </a:xfrm>
        </p:spPr>
        <p:txBody>
          <a:bodyPr>
            <a:normAutofit/>
          </a:bodyPr>
          <a:lstStyle/>
          <a:p>
            <a:pPr algn="ctr"/>
            <a:br>
              <a:rPr lang="en-US" sz="310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310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Line 13 Marital adjustment</a:t>
            </a:r>
            <a:br>
              <a:rPr lang="en-US" sz="310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br>
            <a:br>
              <a:rPr lang="en-US" sz="310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br>
            <a:endParaRPr lang="en-US" sz="3100">
              <a:solidFill>
                <a:schemeClr val="tx2"/>
              </a:solidFill>
              <a:highlight>
                <a:srgbClr val="FFFF00"/>
              </a:highlight>
              <a:latin typeface="Times New Roman" panose="02020603050405020304" pitchFamily="18" charset="0"/>
              <a:cs typeface="Times New Roman" panose="02020603050405020304" pitchFamily="18" charset="0"/>
            </a:endParaRPr>
          </a:p>
        </p:txBody>
      </p:sp>
      <p:sp>
        <p:nvSpPr>
          <p:cNvPr id="5" name="Content Placeholder 4">
            <a:extLst>
              <a:ext uri="{FF2B5EF4-FFF2-40B4-BE49-F238E27FC236}">
                <a16:creationId xmlns:a16="http://schemas.microsoft.com/office/drawing/2014/main" id="{E9AFB935-7E44-4A20-8074-280FCF102080}"/>
              </a:ext>
            </a:extLst>
          </p:cNvPr>
          <p:cNvSpPr>
            <a:spLocks noGrp="1"/>
          </p:cNvSpPr>
          <p:nvPr>
            <p:ph idx="1"/>
          </p:nvPr>
        </p:nvSpPr>
        <p:spPr>
          <a:xfrm>
            <a:off x="3050412" y="2979336"/>
            <a:ext cx="5709721" cy="2430864"/>
          </a:xfrm>
        </p:spPr>
        <p:txBody>
          <a:bodyPr anchor="t">
            <a:normAutofit/>
          </a:bodyPr>
          <a:lstStyle/>
          <a:p>
            <a:r>
              <a:rPr lang="en-US" sz="1600">
                <a:solidFill>
                  <a:schemeClr val="tx2"/>
                </a:solidFill>
                <a:latin typeface="Times New Roman" panose="02020603050405020304" pitchFamily="18" charset="0"/>
                <a:cs typeface="Times New Roman" panose="02020603050405020304" pitchFamily="18" charset="0"/>
              </a:rPr>
              <a:t>Debtor must fill in the amount of the income on Line 13, Column B (spouse), that was </a:t>
            </a:r>
            <a:r>
              <a:rPr lang="en-US" sz="1600" b="1" u="sng">
                <a:solidFill>
                  <a:schemeClr val="tx2"/>
                </a:solidFill>
                <a:latin typeface="Times New Roman" panose="02020603050405020304" pitchFamily="18" charset="0"/>
                <a:cs typeface="Times New Roman" panose="02020603050405020304" pitchFamily="18" charset="0"/>
              </a:rPr>
              <a:t>NOT </a:t>
            </a:r>
            <a:r>
              <a:rPr lang="en-US" sz="1600">
                <a:solidFill>
                  <a:schemeClr val="tx2"/>
                </a:solidFill>
                <a:latin typeface="Times New Roman" panose="02020603050405020304" pitchFamily="18" charset="0"/>
                <a:cs typeface="Times New Roman" panose="02020603050405020304" pitchFamily="18" charset="0"/>
              </a:rPr>
              <a:t>regularly paid for the household expenses of the debtor (or dependents of debtor), i.e.</a:t>
            </a:r>
          </a:p>
          <a:p>
            <a:pPr lvl="1"/>
            <a:r>
              <a:rPr lang="en-US" sz="1600">
                <a:solidFill>
                  <a:schemeClr val="tx2"/>
                </a:solidFill>
                <a:latin typeface="Times New Roman" panose="02020603050405020304" pitchFamily="18" charset="0"/>
                <a:cs typeface="Times New Roman" panose="02020603050405020304" pitchFamily="18" charset="0"/>
              </a:rPr>
              <a:t>payment of spouse’s tax liability,</a:t>
            </a:r>
          </a:p>
          <a:p>
            <a:pPr lvl="1"/>
            <a:r>
              <a:rPr lang="en-US" sz="1600">
                <a:solidFill>
                  <a:schemeClr val="tx2"/>
                </a:solidFill>
                <a:latin typeface="Times New Roman" panose="02020603050405020304" pitchFamily="18" charset="0"/>
                <a:cs typeface="Times New Roman" panose="02020603050405020304" pitchFamily="18" charset="0"/>
              </a:rPr>
              <a:t>Spouse’s support of someone other than debtor</a:t>
            </a:r>
          </a:p>
          <a:p>
            <a:pPr lvl="1"/>
            <a:r>
              <a:rPr lang="en-US" sz="1600">
                <a:solidFill>
                  <a:schemeClr val="tx2"/>
                </a:solidFill>
                <a:latin typeface="Times New Roman" panose="02020603050405020304" pitchFamily="18" charset="0"/>
                <a:cs typeface="Times New Roman" panose="02020603050405020304" pitchFamily="18" charset="0"/>
              </a:rPr>
              <a:t>Insurance</a:t>
            </a:r>
          </a:p>
          <a:p>
            <a:pPr lvl="1"/>
            <a:r>
              <a:rPr lang="en-US" sz="1600">
                <a:solidFill>
                  <a:schemeClr val="tx2"/>
                </a:solidFill>
                <a:latin typeface="Times New Roman" panose="02020603050405020304" pitchFamily="18" charset="0"/>
                <a:cs typeface="Times New Roman" panose="02020603050405020304" pitchFamily="18" charset="0"/>
              </a:rPr>
              <a:t>Retirement (mandatory such as 401(k) loans etc.)</a:t>
            </a:r>
          </a:p>
          <a:p>
            <a:pPr lvl="1"/>
            <a:r>
              <a:rPr lang="en-US" sz="1600">
                <a:solidFill>
                  <a:schemeClr val="tx2"/>
                </a:solidFill>
                <a:latin typeface="Times New Roman" panose="02020603050405020304" pitchFamily="18" charset="0"/>
                <a:cs typeface="Times New Roman" panose="02020603050405020304" pitchFamily="18" charset="0"/>
              </a:rPr>
              <a:t>Child support, gym dues, union dues, uniforms, loans from employer, etc.</a:t>
            </a:r>
          </a:p>
          <a:p>
            <a:pPr marL="0" marR="0" indent="0">
              <a:spcBef>
                <a:spcPts val="0"/>
              </a:spcBef>
              <a:spcAft>
                <a:spcPts val="600"/>
              </a:spcAft>
              <a:buNone/>
            </a:pPr>
            <a:endParaRPr lang="en-US" sz="1600">
              <a:solidFill>
                <a:schemeClr val="tx2"/>
              </a:solidFill>
              <a:latin typeface="Times New Roman" panose="02020603050405020304" pitchFamily="18" charset="0"/>
              <a:cs typeface="Times New Roman" panose="02020603050405020304" pitchFamily="18" charset="0"/>
            </a:endParaRPr>
          </a:p>
        </p:txBody>
      </p:sp>
      <p:grpSp>
        <p:nvGrpSpPr>
          <p:cNvPr id="29" name="Group 28">
            <a:extLst>
              <a:ext uri="{FF2B5EF4-FFF2-40B4-BE49-F238E27FC236}">
                <a16:creationId xmlns:a16="http://schemas.microsoft.com/office/drawing/2014/main" id="{B63ACBA3-DEFD-4C6D-BBA0-64468FA99C2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058275" y="4146310"/>
            <a:ext cx="3142400" cy="2716805"/>
            <a:chOff x="-305" y="-4155"/>
            <a:chExt cx="2514948" cy="2174333"/>
          </a:xfrm>
          <a:solidFill>
            <a:schemeClr val="bg1">
              <a:alpha val="30000"/>
            </a:schemeClr>
          </a:solidFill>
        </p:grpSpPr>
        <p:sp>
          <p:nvSpPr>
            <p:cNvPr id="30" name="Freeform: Shape 29">
              <a:extLst>
                <a:ext uri="{FF2B5EF4-FFF2-40B4-BE49-F238E27FC236}">
                  <a16:creationId xmlns:a16="http://schemas.microsoft.com/office/drawing/2014/main" id="{62F7819D-2B89-4D80-A1C3-8B318116BA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B7065990-2350-41B3-858B-20EF8744F2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58DA7EC7-CAA0-4665-AA29-BFBA806ECA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33" name="Freeform: Shape 32">
              <a:extLst>
                <a:ext uri="{FF2B5EF4-FFF2-40B4-BE49-F238E27FC236}">
                  <a16:creationId xmlns:a16="http://schemas.microsoft.com/office/drawing/2014/main" id="{B1132A14-489F-4CED-B626-2A1711C987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Slide Number Placeholder 2">
            <a:extLst>
              <a:ext uri="{FF2B5EF4-FFF2-40B4-BE49-F238E27FC236}">
                <a16:creationId xmlns:a16="http://schemas.microsoft.com/office/drawing/2014/main" id="{AB68AA8B-AC8E-4566-8C0A-8516C0868BEE}"/>
              </a:ext>
            </a:extLst>
          </p:cNvPr>
          <p:cNvSpPr>
            <a:spLocks noGrp="1"/>
          </p:cNvSpPr>
          <p:nvPr>
            <p:ph type="sldNum" sz="quarter" idx="12"/>
          </p:nvPr>
        </p:nvSpPr>
        <p:spPr>
          <a:xfrm>
            <a:off x="8610600" y="6356350"/>
            <a:ext cx="2743200" cy="365125"/>
          </a:xfrm>
        </p:spPr>
        <p:txBody>
          <a:bodyPr>
            <a:normAutofit/>
          </a:bodyPr>
          <a:lstStyle/>
          <a:p>
            <a:pPr>
              <a:spcAft>
                <a:spcPts val="600"/>
              </a:spcAft>
            </a:pPr>
            <a:fld id="{1EE9152C-8A13-46BA-A38A-B3658025C777}" type="slidenum">
              <a:rPr lang="en-US"/>
              <a:pPr>
                <a:spcAft>
                  <a:spcPts val="600"/>
                </a:spcAft>
              </a:pPr>
              <a:t>18</a:t>
            </a:fld>
            <a:endParaRPr lang="en-US"/>
          </a:p>
        </p:txBody>
      </p:sp>
    </p:spTree>
    <p:extLst>
      <p:ext uri="{BB962C8B-B14F-4D97-AF65-F5344CB8AC3E}">
        <p14:creationId xmlns:p14="http://schemas.microsoft.com/office/powerpoint/2010/main" val="1206830763"/>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 name="Rectangle 40">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A4026A73-1F7F-49F2-B319-8CA3B3D532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6828"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5" name="Right Triangle 44">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C0ABC0BE-1A0F-412D-8C8E-50CF21E4C7E7}"/>
              </a:ext>
            </a:extLst>
          </p:cNvPr>
          <p:cNvSpPr>
            <a:spLocks noGrp="1"/>
          </p:cNvSpPr>
          <p:nvPr>
            <p:ph type="title"/>
          </p:nvPr>
        </p:nvSpPr>
        <p:spPr>
          <a:xfrm>
            <a:off x="1006900" y="1188637"/>
            <a:ext cx="3141430" cy="4480726"/>
          </a:xfrm>
        </p:spPr>
        <p:txBody>
          <a:bodyPr>
            <a:normAutofit/>
          </a:bodyPr>
          <a:lstStyle/>
          <a:p>
            <a:pPr algn="r"/>
            <a:br>
              <a:rPr lang="en-US" sz="5100">
                <a:effectLst/>
                <a:latin typeface="Times New Roman" panose="02020603050405020304" pitchFamily="18" charset="0"/>
                <a:ea typeface="Calibri" panose="020F0502020204030204" pitchFamily="34" charset="0"/>
                <a:cs typeface="Times New Roman" panose="02020603050405020304" pitchFamily="18" charset="0"/>
              </a:rPr>
            </a:br>
            <a:r>
              <a:rPr lang="en-US" sz="5100">
                <a:effectLst/>
                <a:latin typeface="Times New Roman" panose="02020603050405020304" pitchFamily="18" charset="0"/>
                <a:ea typeface="Calibri" panose="020F0502020204030204" pitchFamily="34" charset="0"/>
                <a:cs typeface="Times New Roman" panose="02020603050405020304" pitchFamily="18" charset="0"/>
              </a:rPr>
              <a:t>Line 13 Marital adjustment</a:t>
            </a:r>
            <a:br>
              <a:rPr lang="en-US" sz="5100">
                <a:effectLst/>
                <a:latin typeface="Calibri" panose="020F0502020204030204" pitchFamily="34" charset="0"/>
                <a:ea typeface="Calibri" panose="020F0502020204030204" pitchFamily="34" charset="0"/>
                <a:cs typeface="Times New Roman" panose="02020603050405020304" pitchFamily="18" charset="0"/>
              </a:rPr>
            </a:br>
            <a:br>
              <a:rPr lang="en-US" sz="5100">
                <a:effectLst/>
                <a:latin typeface="Calibri" panose="020F0502020204030204" pitchFamily="34" charset="0"/>
                <a:ea typeface="Calibri" panose="020F0502020204030204" pitchFamily="34" charset="0"/>
                <a:cs typeface="Times New Roman" panose="02020603050405020304" pitchFamily="18" charset="0"/>
              </a:rPr>
            </a:br>
            <a:endParaRPr lang="en-US" sz="5100">
              <a:highlight>
                <a:srgbClr val="FFFF00"/>
              </a:highlight>
              <a:latin typeface="Times New Roman" panose="02020603050405020304" pitchFamily="18" charset="0"/>
              <a:cs typeface="Times New Roman" panose="02020603050405020304" pitchFamily="18" charset="0"/>
            </a:endParaRPr>
          </a:p>
        </p:txBody>
      </p:sp>
      <p:cxnSp>
        <p:nvCxnSpPr>
          <p:cNvPr id="49" name="Straight Connector 48">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5" name="Content Placeholder 4">
            <a:extLst>
              <a:ext uri="{FF2B5EF4-FFF2-40B4-BE49-F238E27FC236}">
                <a16:creationId xmlns:a16="http://schemas.microsoft.com/office/drawing/2014/main" id="{E9AFB935-7E44-4A20-8074-280FCF102080}"/>
              </a:ext>
            </a:extLst>
          </p:cNvPr>
          <p:cNvSpPr>
            <a:spLocks noGrp="1"/>
          </p:cNvSpPr>
          <p:nvPr>
            <p:ph idx="1"/>
          </p:nvPr>
        </p:nvSpPr>
        <p:spPr>
          <a:xfrm>
            <a:off x="5138928" y="1338729"/>
            <a:ext cx="4795584" cy="4180542"/>
          </a:xfrm>
        </p:spPr>
        <p:txBody>
          <a:bodyPr anchor="ctr">
            <a:normAutofit/>
          </a:bodyPr>
          <a:lstStyle/>
          <a:p>
            <a:pPr lvl="1"/>
            <a:r>
              <a:rPr lang="en-US" sz="1500">
                <a:latin typeface="Times New Roman" panose="02020603050405020304" pitchFamily="18" charset="0"/>
                <a:cs typeface="Times New Roman" panose="02020603050405020304" pitchFamily="18" charset="0"/>
              </a:rPr>
              <a:t>Secured debt payments: cars, boats, etc. which are not going to be listed on </a:t>
            </a:r>
          </a:p>
          <a:p>
            <a:pPr lvl="2"/>
            <a:r>
              <a:rPr lang="en-US" sz="1500">
                <a:latin typeface="Times New Roman" panose="02020603050405020304" pitchFamily="18" charset="0"/>
                <a:cs typeface="Times New Roman" panose="02020603050405020304" pitchFamily="18" charset="0"/>
              </a:rPr>
              <a:t>122C-2, Line 13 (</a:t>
            </a:r>
            <a:r>
              <a:rPr lang="en-US" sz="1500" b="1">
                <a:latin typeface="Times New Roman" panose="02020603050405020304" pitchFamily="18" charset="0"/>
                <a:cs typeface="Times New Roman" panose="02020603050405020304" pitchFamily="18" charset="0"/>
              </a:rPr>
              <a:t>Vehicle Ownership</a:t>
            </a:r>
            <a:r>
              <a:rPr lang="en-US" sz="1500">
                <a:latin typeface="Times New Roman" panose="02020603050405020304" pitchFamily="18" charset="0"/>
                <a:cs typeface="Times New Roman" panose="02020603050405020304" pitchFamily="18" charset="0"/>
              </a:rPr>
              <a:t>) and/or </a:t>
            </a:r>
          </a:p>
          <a:p>
            <a:pPr lvl="2"/>
            <a:r>
              <a:rPr lang="en-US" sz="1500">
                <a:latin typeface="Times New Roman" panose="02020603050405020304" pitchFamily="18" charset="0"/>
                <a:cs typeface="Times New Roman" panose="02020603050405020304" pitchFamily="18" charset="0"/>
              </a:rPr>
              <a:t>Line 33 (</a:t>
            </a:r>
            <a:r>
              <a:rPr lang="en-US" sz="1500" b="1">
                <a:latin typeface="Times New Roman" panose="02020603050405020304" pitchFamily="18" charset="0"/>
                <a:cs typeface="Times New Roman" panose="02020603050405020304" pitchFamily="18" charset="0"/>
              </a:rPr>
              <a:t>Debts secured by an interest in property</a:t>
            </a:r>
            <a:r>
              <a:rPr lang="en-US" sz="1500">
                <a:latin typeface="Times New Roman" panose="02020603050405020304" pitchFamily="18" charset="0"/>
                <a:cs typeface="Times New Roman" panose="02020603050405020304" pitchFamily="18" charset="0"/>
              </a:rPr>
              <a:t>).  </a:t>
            </a:r>
          </a:p>
          <a:p>
            <a:pPr lvl="2"/>
            <a:r>
              <a:rPr lang="en-US" sz="1500">
                <a:latin typeface="Times New Roman" panose="02020603050405020304" pitchFamily="18" charset="0"/>
                <a:cs typeface="Times New Roman" panose="02020603050405020304" pitchFamily="18" charset="0"/>
              </a:rPr>
              <a:t>watch out for car payments by non-filing spouse (in which only non-filing spouse is liable) and in which car is driven by debtor. </a:t>
            </a:r>
          </a:p>
          <a:p>
            <a:pPr lvl="3"/>
            <a:r>
              <a:rPr lang="en-US" sz="1500">
                <a:latin typeface="Times New Roman" panose="02020603050405020304" pitchFamily="18" charset="0"/>
                <a:cs typeface="Times New Roman" panose="02020603050405020304" pitchFamily="18" charset="0"/>
              </a:rPr>
              <a:t>Those payments must be taken as a marital deduction.  Those payments are not considered contributions to Debtor’s household expenses  </a:t>
            </a:r>
          </a:p>
          <a:p>
            <a:pPr lvl="4"/>
            <a:r>
              <a:rPr lang="en-US" sz="1500" i="1">
                <a:latin typeface="Times New Roman" panose="02020603050405020304" pitchFamily="18" charset="0"/>
                <a:cs typeface="Times New Roman" panose="02020603050405020304" pitchFamily="18" charset="0"/>
              </a:rPr>
              <a:t>See § 707(b)(2)(A)(ii) </a:t>
            </a:r>
            <a:r>
              <a:rPr lang="en-US" sz="1500">
                <a:latin typeface="Times New Roman" panose="02020603050405020304" pitchFamily="18" charset="0"/>
                <a:cs typeface="Times New Roman" panose="02020603050405020304" pitchFamily="18" charset="0"/>
              </a:rPr>
              <a:t>“monthly expenses of the debtor shall not include any payments for debts.”</a:t>
            </a:r>
          </a:p>
          <a:p>
            <a:pPr lvl="1"/>
            <a:r>
              <a:rPr lang="en-US" sz="1500">
                <a:latin typeface="Times New Roman" panose="02020603050405020304" pitchFamily="18" charset="0"/>
                <a:cs typeface="Times New Roman" panose="02020603050405020304" pitchFamily="18" charset="0"/>
              </a:rPr>
              <a:t>Student loans, repayment plans with the IRS</a:t>
            </a:r>
          </a:p>
          <a:p>
            <a:pPr marL="0" marR="0" indent="0">
              <a:spcBef>
                <a:spcPts val="0"/>
              </a:spcBef>
              <a:spcAft>
                <a:spcPts val="600"/>
              </a:spcAft>
              <a:buNone/>
            </a:pPr>
            <a:endParaRPr lang="en-US" sz="1500">
              <a:latin typeface="Times New Roman" panose="02020603050405020304" pitchFamily="18"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AB68AA8B-AC8E-4566-8C0A-8516C0868BEE}"/>
              </a:ext>
            </a:extLst>
          </p:cNvPr>
          <p:cNvSpPr>
            <a:spLocks noGrp="1"/>
          </p:cNvSpPr>
          <p:nvPr>
            <p:ph type="sldNum" sz="quarter" idx="12"/>
          </p:nvPr>
        </p:nvSpPr>
        <p:spPr>
          <a:xfrm>
            <a:off x="9683496" y="4892040"/>
            <a:ext cx="1673352" cy="1005840"/>
          </a:xfrm>
        </p:spPr>
        <p:txBody>
          <a:bodyPr>
            <a:normAutofit/>
          </a:bodyPr>
          <a:lstStyle/>
          <a:p>
            <a:pPr>
              <a:lnSpc>
                <a:spcPct val="90000"/>
              </a:lnSpc>
              <a:spcAft>
                <a:spcPts val="600"/>
              </a:spcAft>
            </a:pPr>
            <a:fld id="{1EE9152C-8A13-46BA-A38A-B3658025C777}" type="slidenum">
              <a:rPr lang="en-US" sz="6600">
                <a:solidFill>
                  <a:srgbClr val="FFFFFF"/>
                </a:solidFill>
              </a:rPr>
              <a:pPr>
                <a:lnSpc>
                  <a:spcPct val="90000"/>
                </a:lnSpc>
                <a:spcAft>
                  <a:spcPts val="600"/>
                </a:spcAft>
              </a:pPr>
              <a:t>19</a:t>
            </a:fld>
            <a:endParaRPr lang="en-US" sz="6600">
              <a:solidFill>
                <a:srgbClr val="FFFFFF"/>
              </a:solidFill>
            </a:endParaRPr>
          </a:p>
        </p:txBody>
      </p:sp>
    </p:spTree>
    <p:extLst>
      <p:ext uri="{BB962C8B-B14F-4D97-AF65-F5344CB8AC3E}">
        <p14:creationId xmlns:p14="http://schemas.microsoft.com/office/powerpoint/2010/main" val="1448477088"/>
      </p:ext>
    </p:extLst>
  </p:cSld>
  <p:clrMapOvr>
    <a:masterClrMapping/>
  </p:clrMapOvr>
  <p:transition spd="slow">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7F7AF4-72C6-4B71-9E40-53E8BFEF36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1" cy="20013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4B1713D-0FE9-424F-9D86-CAAEDBC72557}"/>
              </a:ext>
            </a:extLst>
          </p:cNvPr>
          <p:cNvSpPr>
            <a:spLocks noGrp="1"/>
          </p:cNvSpPr>
          <p:nvPr>
            <p:ph type="title"/>
          </p:nvPr>
        </p:nvSpPr>
        <p:spPr>
          <a:xfrm>
            <a:off x="424131" y="245082"/>
            <a:ext cx="10515599" cy="932688"/>
          </a:xfrm>
        </p:spPr>
        <p:txBody>
          <a:bodyPr vert="horz" lIns="91440" tIns="45720" rIns="91440" bIns="45720" rtlCol="0" anchor="b">
            <a:normAutofit/>
          </a:bodyPr>
          <a:lstStyle/>
          <a:p>
            <a:r>
              <a:rPr lang="en-US" sz="5400" kern="1200">
                <a:solidFill>
                  <a:schemeClr val="bg1"/>
                </a:solidFill>
                <a:latin typeface="+mj-lt"/>
                <a:ea typeface="+mj-ea"/>
                <a:cs typeface="+mj-cs"/>
              </a:rPr>
              <a:t>122A/C-1/2: Similarities</a:t>
            </a:r>
          </a:p>
        </p:txBody>
      </p:sp>
      <p:sp>
        <p:nvSpPr>
          <p:cNvPr id="3" name="Slide Number Placeholder 2">
            <a:extLst>
              <a:ext uri="{FF2B5EF4-FFF2-40B4-BE49-F238E27FC236}">
                <a16:creationId xmlns:a16="http://schemas.microsoft.com/office/drawing/2014/main" id="{470E43B5-B89A-4BD7-B20E-9EF60D911B45}"/>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defTabSz="914400">
              <a:spcAft>
                <a:spcPts val="600"/>
              </a:spcAft>
            </a:pPr>
            <a:fld id="{B90E54ED-46E3-458C-B4E3-90E968C59D31}" type="slidenum">
              <a:rPr lang="en-US" smtClean="0"/>
              <a:pPr defTabSz="914400">
                <a:spcAft>
                  <a:spcPts val="600"/>
                </a:spcAft>
              </a:pPr>
              <a:t>2</a:t>
            </a:fld>
            <a:endParaRPr lang="en-US"/>
          </a:p>
        </p:txBody>
      </p:sp>
      <p:graphicFrame>
        <p:nvGraphicFramePr>
          <p:cNvPr id="4" name="Table 4">
            <a:extLst>
              <a:ext uri="{FF2B5EF4-FFF2-40B4-BE49-F238E27FC236}">
                <a16:creationId xmlns:a16="http://schemas.microsoft.com/office/drawing/2014/main" id="{FE95CFAF-6765-48AB-BAB4-117A800123A3}"/>
              </a:ext>
            </a:extLst>
          </p:cNvPr>
          <p:cNvGraphicFramePr>
            <a:graphicFrameLocks noGrp="1"/>
          </p:cNvGraphicFramePr>
          <p:nvPr>
            <p:extLst>
              <p:ext uri="{D42A27DB-BD31-4B8C-83A1-F6EECF244321}">
                <p14:modId xmlns:p14="http://schemas.microsoft.com/office/powerpoint/2010/main" val="2011425037"/>
              </p:ext>
            </p:extLst>
          </p:nvPr>
        </p:nvGraphicFramePr>
        <p:xfrm>
          <a:off x="838200" y="2252115"/>
          <a:ext cx="10515600" cy="4046727"/>
        </p:xfrm>
        <a:graphic>
          <a:graphicData uri="http://schemas.openxmlformats.org/drawingml/2006/table">
            <a:tbl>
              <a:tblPr firstRow="1" bandRow="1">
                <a:tableStyleId>{073A0DAA-6AF3-43AB-8588-CEC1D06C72B9}</a:tableStyleId>
              </a:tblPr>
              <a:tblGrid>
                <a:gridCol w="4497701">
                  <a:extLst>
                    <a:ext uri="{9D8B030D-6E8A-4147-A177-3AD203B41FA5}">
                      <a16:colId xmlns:a16="http://schemas.microsoft.com/office/drawing/2014/main" val="2691763737"/>
                    </a:ext>
                  </a:extLst>
                </a:gridCol>
                <a:gridCol w="2998913">
                  <a:extLst>
                    <a:ext uri="{9D8B030D-6E8A-4147-A177-3AD203B41FA5}">
                      <a16:colId xmlns:a16="http://schemas.microsoft.com/office/drawing/2014/main" val="539062806"/>
                    </a:ext>
                  </a:extLst>
                </a:gridCol>
                <a:gridCol w="3018986">
                  <a:extLst>
                    <a:ext uri="{9D8B030D-6E8A-4147-A177-3AD203B41FA5}">
                      <a16:colId xmlns:a16="http://schemas.microsoft.com/office/drawing/2014/main" val="2571229455"/>
                    </a:ext>
                  </a:extLst>
                </a:gridCol>
              </a:tblGrid>
              <a:tr h="719418">
                <a:tc>
                  <a:txBody>
                    <a:bodyPr/>
                    <a:lstStyle/>
                    <a:p>
                      <a:r>
                        <a:rPr lang="en-US" sz="3000"/>
                        <a:t>Item</a:t>
                      </a:r>
                    </a:p>
                  </a:txBody>
                  <a:tcPr marL="192701" marR="192701" marT="96351" marB="9635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000"/>
                        <a:t>Chapter 7</a:t>
                      </a:r>
                    </a:p>
                  </a:txBody>
                  <a:tcPr marL="192701" marR="192701" marT="96351" marB="9635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000"/>
                        <a:t>Chapter 13</a:t>
                      </a:r>
                    </a:p>
                  </a:txBody>
                  <a:tcPr marL="192701" marR="192701" marT="96351" marB="96351"/>
                </a:tc>
                <a:extLst>
                  <a:ext uri="{0D108BD9-81ED-4DB2-BD59-A6C34878D82A}">
                    <a16:rowId xmlns:a16="http://schemas.microsoft.com/office/drawing/2014/main" val="1204298032"/>
                  </a:ext>
                </a:extLst>
              </a:tr>
              <a:tr h="719418">
                <a:tc>
                  <a:txBody>
                    <a:bodyPr/>
                    <a:lstStyle/>
                    <a:p>
                      <a:r>
                        <a:rPr lang="en-US" sz="3000"/>
                        <a:t>Monthly income</a:t>
                      </a:r>
                    </a:p>
                  </a:txBody>
                  <a:tcPr marL="192701" marR="192701" marT="96351" marB="96351"/>
                </a:tc>
                <a:tc>
                  <a:txBody>
                    <a:bodyPr/>
                    <a:lstStyle/>
                    <a:p>
                      <a:r>
                        <a:rPr lang="en-US" sz="3000"/>
                        <a:t>122A-1, #1-11</a:t>
                      </a:r>
                    </a:p>
                  </a:txBody>
                  <a:tcPr marL="192701" marR="192701" marT="96351" marB="96351"/>
                </a:tc>
                <a:tc>
                  <a:txBody>
                    <a:bodyPr/>
                    <a:lstStyle/>
                    <a:p>
                      <a:r>
                        <a:rPr lang="en-US" sz="3000"/>
                        <a:t>122C-1, #1-11</a:t>
                      </a:r>
                    </a:p>
                  </a:txBody>
                  <a:tcPr marL="192701" marR="192701" marT="96351" marB="96351"/>
                </a:tc>
                <a:extLst>
                  <a:ext uri="{0D108BD9-81ED-4DB2-BD59-A6C34878D82A}">
                    <a16:rowId xmlns:a16="http://schemas.microsoft.com/office/drawing/2014/main" val="1456562105"/>
                  </a:ext>
                </a:extLst>
              </a:tr>
              <a:tr h="719418">
                <a:tc>
                  <a:txBody>
                    <a:bodyPr/>
                    <a:lstStyle/>
                    <a:p>
                      <a:r>
                        <a:rPr lang="en-US" sz="3000"/>
                        <a:t>Deductions</a:t>
                      </a:r>
                    </a:p>
                  </a:txBody>
                  <a:tcPr marL="192701" marR="192701" marT="96351" marB="96351"/>
                </a:tc>
                <a:tc>
                  <a:txBody>
                    <a:bodyPr/>
                    <a:lstStyle/>
                    <a:p>
                      <a:r>
                        <a:rPr lang="en-US" sz="3000"/>
                        <a:t>122A-2, #5-38</a:t>
                      </a:r>
                    </a:p>
                  </a:txBody>
                  <a:tcPr marL="192701" marR="192701" marT="96351" marB="96351"/>
                </a:tc>
                <a:tc>
                  <a:txBody>
                    <a:bodyPr/>
                    <a:lstStyle/>
                    <a:p>
                      <a:r>
                        <a:rPr lang="en-US" sz="3000"/>
                        <a:t>122C-2, #5-38</a:t>
                      </a:r>
                    </a:p>
                  </a:txBody>
                  <a:tcPr marL="192701" marR="192701" marT="96351" marB="96351"/>
                </a:tc>
                <a:extLst>
                  <a:ext uri="{0D108BD9-81ED-4DB2-BD59-A6C34878D82A}">
                    <a16:rowId xmlns:a16="http://schemas.microsoft.com/office/drawing/2014/main" val="2662862248"/>
                  </a:ext>
                </a:extLst>
              </a:tr>
              <a:tr h="719418">
                <a:tc>
                  <a:txBody>
                    <a:bodyPr/>
                    <a:lstStyle/>
                    <a:p>
                      <a:r>
                        <a:rPr lang="en-US" sz="3000"/>
                        <a:t>Special circumstances</a:t>
                      </a:r>
                    </a:p>
                  </a:txBody>
                  <a:tcPr marL="192701" marR="192701" marT="96351" marB="96351"/>
                </a:tc>
                <a:tc>
                  <a:txBody>
                    <a:bodyPr/>
                    <a:lstStyle/>
                    <a:p>
                      <a:r>
                        <a:rPr lang="en-US" sz="3000"/>
                        <a:t>122A-2, #43</a:t>
                      </a:r>
                    </a:p>
                  </a:txBody>
                  <a:tcPr marL="192701" marR="192701" marT="96351" marB="96351"/>
                </a:tc>
                <a:tc>
                  <a:txBody>
                    <a:bodyPr/>
                    <a:lstStyle/>
                    <a:p>
                      <a:r>
                        <a:rPr lang="en-US" sz="3000"/>
                        <a:t>122C-2, #43</a:t>
                      </a:r>
                    </a:p>
                  </a:txBody>
                  <a:tcPr marL="192701" marR="192701" marT="96351" marB="96351"/>
                </a:tc>
                <a:extLst>
                  <a:ext uri="{0D108BD9-81ED-4DB2-BD59-A6C34878D82A}">
                    <a16:rowId xmlns:a16="http://schemas.microsoft.com/office/drawing/2014/main" val="2409426661"/>
                  </a:ext>
                </a:extLst>
              </a:tr>
              <a:tr h="1169055">
                <a:tc>
                  <a:txBody>
                    <a:bodyPr/>
                    <a:lstStyle/>
                    <a:p>
                      <a:r>
                        <a:rPr lang="en-US" sz="3000"/>
                        <a:t>Administrative expense (multiplier)</a:t>
                      </a:r>
                    </a:p>
                  </a:txBody>
                  <a:tcPr marL="192701" marR="192701" marT="96351" marB="96351"/>
                </a:tc>
                <a:tc>
                  <a:txBody>
                    <a:bodyPr/>
                    <a:lstStyle/>
                    <a:p>
                      <a:r>
                        <a:rPr lang="en-US" sz="3000"/>
                        <a:t>122A-2, #36</a:t>
                      </a:r>
                    </a:p>
                  </a:txBody>
                  <a:tcPr marL="192701" marR="192701" marT="96351" marB="96351"/>
                </a:tc>
                <a:tc>
                  <a:txBody>
                    <a:bodyPr/>
                    <a:lstStyle/>
                    <a:p>
                      <a:r>
                        <a:rPr lang="en-US" sz="3000"/>
                        <a:t>122C-2, #36</a:t>
                      </a:r>
                    </a:p>
                  </a:txBody>
                  <a:tcPr marL="192701" marR="192701" marT="96351" marB="96351"/>
                </a:tc>
                <a:extLst>
                  <a:ext uri="{0D108BD9-81ED-4DB2-BD59-A6C34878D82A}">
                    <a16:rowId xmlns:a16="http://schemas.microsoft.com/office/drawing/2014/main" val="3277893535"/>
                  </a:ext>
                </a:extLst>
              </a:tr>
            </a:tbl>
          </a:graphicData>
        </a:graphic>
      </p:graphicFrame>
    </p:spTree>
    <p:extLst>
      <p:ext uri="{BB962C8B-B14F-4D97-AF65-F5344CB8AC3E}">
        <p14:creationId xmlns:p14="http://schemas.microsoft.com/office/powerpoint/2010/main" val="128151892"/>
      </p:ext>
    </p:extLst>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7BB7F823-6636-48BA-941D-E64678636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C0ABC0BE-1A0F-412D-8C8E-50CF21E4C7E7}"/>
              </a:ext>
            </a:extLst>
          </p:cNvPr>
          <p:cNvSpPr>
            <a:spLocks noGrp="1"/>
          </p:cNvSpPr>
          <p:nvPr>
            <p:ph type="title"/>
          </p:nvPr>
        </p:nvSpPr>
        <p:spPr>
          <a:xfrm>
            <a:off x="7510360" y="538026"/>
            <a:ext cx="3584012" cy="2363764"/>
          </a:xfrm>
        </p:spPr>
        <p:txBody>
          <a:bodyPr anchor="b">
            <a:normAutofit/>
          </a:bodyPr>
          <a:lstStyle/>
          <a:p>
            <a:br>
              <a:rPr lang="en-US" sz="3100">
                <a:solidFill>
                  <a:schemeClr val="tx1">
                    <a:lumMod val="85000"/>
                    <a:lumOff val="15000"/>
                  </a:schemeClr>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3100">
                <a:solidFill>
                  <a:schemeClr val="tx1">
                    <a:lumMod val="85000"/>
                    <a:lumOff val="15000"/>
                  </a:schemeClr>
                </a:solidFill>
                <a:effectLst/>
                <a:latin typeface="Times New Roman" panose="02020603050405020304" pitchFamily="18" charset="0"/>
                <a:ea typeface="Calibri" panose="020F0502020204030204" pitchFamily="34" charset="0"/>
                <a:cs typeface="Times New Roman" panose="02020603050405020304" pitchFamily="18" charset="0"/>
              </a:rPr>
              <a:t>Line 13 Marital adjustment</a:t>
            </a:r>
            <a:br>
              <a:rPr lang="en-US" sz="310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br>
            <a:br>
              <a:rPr lang="en-US" sz="310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br>
            <a:endParaRPr lang="en-US" sz="3100">
              <a:solidFill>
                <a:schemeClr val="tx1">
                  <a:lumMod val="85000"/>
                  <a:lumOff val="15000"/>
                </a:schemeClr>
              </a:solidFill>
              <a:highlight>
                <a:srgbClr val="FFFF00"/>
              </a:highlight>
              <a:latin typeface="Times New Roman" panose="02020603050405020304" pitchFamily="18" charset="0"/>
              <a:cs typeface="Times New Roman" panose="02020603050405020304" pitchFamily="18" charset="0"/>
            </a:endParaRPr>
          </a:p>
        </p:txBody>
      </p:sp>
      <p:sp>
        <p:nvSpPr>
          <p:cNvPr id="21" name="Freeform: Shape 20">
            <a:extLst>
              <a:ext uri="{FF2B5EF4-FFF2-40B4-BE49-F238E27FC236}">
                <a16:creationId xmlns:a16="http://schemas.microsoft.com/office/drawing/2014/main" id="{A87B67E4-C0EB-443E-9F52-71057ADE6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71106" cy="4631426"/>
          </a:xfrm>
          <a:custGeom>
            <a:avLst/>
            <a:gdLst>
              <a:gd name="connsiteX0" fmla="*/ 0 w 5471106"/>
              <a:gd name="connsiteY0" fmla="*/ 3301451 h 4631426"/>
              <a:gd name="connsiteX1" fmla="*/ 125703 w 5471106"/>
              <a:gd name="connsiteY1" fmla="*/ 3469551 h 4631426"/>
              <a:gd name="connsiteX2" fmla="*/ 584138 w 5471106"/>
              <a:gd name="connsiteY2" fmla="*/ 3917166 h 4631426"/>
              <a:gd name="connsiteX3" fmla="*/ 716463 w 5471106"/>
              <a:gd name="connsiteY3" fmla="*/ 4010064 h 4631426"/>
              <a:gd name="connsiteX4" fmla="*/ 705202 w 5471106"/>
              <a:gd name="connsiteY4" fmla="*/ 4016176 h 4631426"/>
              <a:gd name="connsiteX5" fmla="*/ 671370 w 5471106"/>
              <a:gd name="connsiteY5" fmla="*/ 4044091 h 4631426"/>
              <a:gd name="connsiteX6" fmla="*/ 656526 w 5471106"/>
              <a:gd name="connsiteY6" fmla="*/ 4066106 h 4631426"/>
              <a:gd name="connsiteX7" fmla="*/ 534490 w 5471106"/>
              <a:gd name="connsiteY7" fmla="*/ 3980431 h 4631426"/>
              <a:gd name="connsiteX8" fmla="*/ 63650 w 5471106"/>
              <a:gd name="connsiteY8" fmla="*/ 3520703 h 4631426"/>
              <a:gd name="connsiteX9" fmla="*/ 0 w 5471106"/>
              <a:gd name="connsiteY9" fmla="*/ 3435586 h 4631426"/>
              <a:gd name="connsiteX10" fmla="*/ 4933182 w 5471106"/>
              <a:gd name="connsiteY10" fmla="*/ 0 h 4631426"/>
              <a:gd name="connsiteX11" fmla="*/ 5027180 w 5471106"/>
              <a:gd name="connsiteY11" fmla="*/ 0 h 4631426"/>
              <a:gd name="connsiteX12" fmla="*/ 5102720 w 5471106"/>
              <a:gd name="connsiteY12" fmla="*/ 124342 h 4631426"/>
              <a:gd name="connsiteX13" fmla="*/ 5471106 w 5471106"/>
              <a:gd name="connsiteY13" fmla="*/ 1579210 h 4631426"/>
              <a:gd name="connsiteX14" fmla="*/ 2418889 w 5471106"/>
              <a:gd name="connsiteY14" fmla="*/ 4631426 h 4631426"/>
              <a:gd name="connsiteX15" fmla="*/ 1095627 w 5471106"/>
              <a:gd name="connsiteY15" fmla="*/ 4330445 h 4631426"/>
              <a:gd name="connsiteX16" fmla="*/ 1039194 w 5471106"/>
              <a:gd name="connsiteY16" fmla="*/ 4301325 h 4631426"/>
              <a:gd name="connsiteX17" fmla="*/ 1043650 w 5471106"/>
              <a:gd name="connsiteY17" fmla="*/ 4294717 h 4631426"/>
              <a:gd name="connsiteX18" fmla="*/ 1056970 w 5471106"/>
              <a:gd name="connsiteY18" fmla="*/ 4251806 h 4631426"/>
              <a:gd name="connsiteX19" fmla="*/ 1060016 w 5471106"/>
              <a:gd name="connsiteY19" fmla="*/ 4221593 h 4631426"/>
              <a:gd name="connsiteX20" fmla="*/ 1130491 w 5471106"/>
              <a:gd name="connsiteY20" fmla="*/ 4257958 h 4631426"/>
              <a:gd name="connsiteX21" fmla="*/ 2418889 w 5471106"/>
              <a:gd name="connsiteY21" fmla="*/ 4551009 h 4631426"/>
              <a:gd name="connsiteX22" fmla="*/ 5390689 w 5471106"/>
              <a:gd name="connsiteY22" fmla="*/ 1579210 h 4631426"/>
              <a:gd name="connsiteX23" fmla="*/ 5032009 w 5471106"/>
              <a:gd name="connsiteY23" fmla="*/ 162673 h 4631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471106" h="4631426">
                <a:moveTo>
                  <a:pt x="0" y="3301451"/>
                </a:moveTo>
                <a:lnTo>
                  <a:pt x="125703" y="3469551"/>
                </a:lnTo>
                <a:cubicBezTo>
                  <a:pt x="261971" y="3634670"/>
                  <a:pt x="415728" y="3784820"/>
                  <a:pt x="584138" y="3917166"/>
                </a:cubicBezTo>
                <a:lnTo>
                  <a:pt x="716463" y="4010064"/>
                </a:lnTo>
                <a:lnTo>
                  <a:pt x="705202" y="4016176"/>
                </a:lnTo>
                <a:cubicBezTo>
                  <a:pt x="693040" y="4024393"/>
                  <a:pt x="681712" y="4033748"/>
                  <a:pt x="671370" y="4044091"/>
                </a:cubicBezTo>
                <a:lnTo>
                  <a:pt x="656526" y="4066106"/>
                </a:lnTo>
                <a:lnTo>
                  <a:pt x="534490" y="3980431"/>
                </a:lnTo>
                <a:cubicBezTo>
                  <a:pt x="361523" y="3844503"/>
                  <a:pt x="203605" y="3690290"/>
                  <a:pt x="63650" y="3520703"/>
                </a:cubicBezTo>
                <a:lnTo>
                  <a:pt x="0" y="3435586"/>
                </a:lnTo>
                <a:close/>
                <a:moveTo>
                  <a:pt x="4933182" y="0"/>
                </a:moveTo>
                <a:lnTo>
                  <a:pt x="5027180" y="0"/>
                </a:lnTo>
                <a:lnTo>
                  <a:pt x="5102720" y="124342"/>
                </a:lnTo>
                <a:cubicBezTo>
                  <a:pt x="5337656" y="556821"/>
                  <a:pt x="5471106" y="1052431"/>
                  <a:pt x="5471106" y="1579210"/>
                </a:cubicBezTo>
                <a:cubicBezTo>
                  <a:pt x="5471106" y="3264903"/>
                  <a:pt x="4104582" y="4631426"/>
                  <a:pt x="2418889" y="4631426"/>
                </a:cubicBezTo>
                <a:cubicBezTo>
                  <a:pt x="1944788" y="4631426"/>
                  <a:pt x="1495934" y="4523332"/>
                  <a:pt x="1095627" y="4330445"/>
                </a:cubicBezTo>
                <a:lnTo>
                  <a:pt x="1039194" y="4301325"/>
                </a:lnTo>
                <a:lnTo>
                  <a:pt x="1043650" y="4294717"/>
                </a:lnTo>
                <a:cubicBezTo>
                  <a:pt x="1049433" y="4281042"/>
                  <a:pt x="1053925" y="4266687"/>
                  <a:pt x="1056970" y="4251806"/>
                </a:cubicBezTo>
                <a:lnTo>
                  <a:pt x="1060016" y="4221593"/>
                </a:lnTo>
                <a:lnTo>
                  <a:pt x="1130491" y="4257958"/>
                </a:lnTo>
                <a:cubicBezTo>
                  <a:pt x="1520251" y="4445763"/>
                  <a:pt x="1957279" y="4551009"/>
                  <a:pt x="2418889" y="4551009"/>
                </a:cubicBezTo>
                <a:cubicBezTo>
                  <a:pt x="4060169" y="4551009"/>
                  <a:pt x="5390689" y="3220490"/>
                  <a:pt x="5390689" y="1579210"/>
                </a:cubicBezTo>
                <a:cubicBezTo>
                  <a:pt x="5390689" y="1066310"/>
                  <a:pt x="5260755" y="583758"/>
                  <a:pt x="5032009" y="162673"/>
                </a:cubicBezTo>
                <a:close/>
              </a:path>
            </a:pathLst>
          </a:cu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Oval 22">
            <a:extLst>
              <a:ext uri="{FF2B5EF4-FFF2-40B4-BE49-F238E27FC236}">
                <a16:creationId xmlns:a16="http://schemas.microsoft.com/office/drawing/2014/main" id="{4DE0FBC4-76C2-4FA1-A14B-AF5A773FF0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13450" y="1713004"/>
            <a:ext cx="365760" cy="365760"/>
          </a:xfrm>
          <a:prstGeom prst="ellipse">
            <a:avLst/>
          </a:prstGeom>
          <a:solidFill>
            <a:schemeClr val="accent6">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lide Number Placeholder 2">
            <a:extLst>
              <a:ext uri="{FF2B5EF4-FFF2-40B4-BE49-F238E27FC236}">
                <a16:creationId xmlns:a16="http://schemas.microsoft.com/office/drawing/2014/main" id="{AB68AA8B-AC8E-4566-8C0A-8516C0868BEE}"/>
              </a:ext>
            </a:extLst>
          </p:cNvPr>
          <p:cNvSpPr>
            <a:spLocks noGrp="1"/>
          </p:cNvSpPr>
          <p:nvPr>
            <p:ph type="sldNum" sz="quarter" idx="12"/>
          </p:nvPr>
        </p:nvSpPr>
        <p:spPr>
          <a:xfrm>
            <a:off x="603504" y="3977640"/>
            <a:ext cx="457200" cy="457200"/>
          </a:xfrm>
          <a:prstGeom prst="ellipse">
            <a:avLst/>
          </a:prstGeom>
          <a:solidFill>
            <a:schemeClr val="tx1">
              <a:alpha val="80000"/>
            </a:schemeClr>
          </a:solidFill>
          <a:ln w="19050">
            <a:noFill/>
          </a:ln>
        </p:spPr>
        <p:txBody>
          <a:bodyPr>
            <a:normAutofit fontScale="85000" lnSpcReduction="10000"/>
          </a:bodyPr>
          <a:lstStyle/>
          <a:p>
            <a:pPr algn="ctr">
              <a:spcAft>
                <a:spcPts val="600"/>
              </a:spcAft>
            </a:pPr>
            <a:fld id="{1EE9152C-8A13-46BA-A38A-B3658025C777}" type="slidenum">
              <a:rPr lang="en-US">
                <a:solidFill>
                  <a:schemeClr val="bg1"/>
                </a:solidFill>
              </a:rPr>
              <a:pPr algn="ctr">
                <a:spcAft>
                  <a:spcPts val="600"/>
                </a:spcAft>
              </a:pPr>
              <a:t>20</a:t>
            </a:fld>
            <a:endParaRPr lang="en-US">
              <a:solidFill>
                <a:schemeClr val="bg1"/>
              </a:solidFill>
            </a:endParaRPr>
          </a:p>
        </p:txBody>
      </p:sp>
      <p:sp>
        <p:nvSpPr>
          <p:cNvPr id="25" name="Freeform: Shape 24">
            <a:extLst>
              <a:ext uri="{FF2B5EF4-FFF2-40B4-BE49-F238E27FC236}">
                <a16:creationId xmlns:a16="http://schemas.microsoft.com/office/drawing/2014/main" id="{44D1819B-21EB-4EB0-8BD9-B686574AD9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88530" y="1774620"/>
            <a:ext cx="3780042" cy="3780042"/>
          </a:xfrm>
          <a:custGeom>
            <a:avLst/>
            <a:gdLst>
              <a:gd name="connsiteX0" fmla="*/ 2054781 w 4109561"/>
              <a:gd name="connsiteY0" fmla="*/ 0 h 4109561"/>
              <a:gd name="connsiteX1" fmla="*/ 4109561 w 4109561"/>
              <a:gd name="connsiteY1" fmla="*/ 2054781 h 4109561"/>
              <a:gd name="connsiteX2" fmla="*/ 2054781 w 4109561"/>
              <a:gd name="connsiteY2" fmla="*/ 4109561 h 4109561"/>
              <a:gd name="connsiteX3" fmla="*/ 0 w 4109561"/>
              <a:gd name="connsiteY3" fmla="*/ 2054781 h 4109561"/>
              <a:gd name="connsiteX4" fmla="*/ 2054781 w 4109561"/>
              <a:gd name="connsiteY4" fmla="*/ 0 h 41095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09561" h="4109561">
                <a:moveTo>
                  <a:pt x="2054781" y="0"/>
                </a:moveTo>
                <a:cubicBezTo>
                  <a:pt x="3189605" y="0"/>
                  <a:pt x="4109561" y="919957"/>
                  <a:pt x="4109561" y="2054781"/>
                </a:cubicBezTo>
                <a:cubicBezTo>
                  <a:pt x="4109561" y="3189605"/>
                  <a:pt x="3189605" y="4109561"/>
                  <a:pt x="2054781" y="4109561"/>
                </a:cubicBezTo>
                <a:cubicBezTo>
                  <a:pt x="919957" y="4109561"/>
                  <a:pt x="0" y="3189605"/>
                  <a:pt x="0" y="2054781"/>
                </a:cubicBezTo>
                <a:cubicBezTo>
                  <a:pt x="0" y="919957"/>
                  <a:pt x="919957" y="0"/>
                  <a:pt x="2054781" y="0"/>
                </a:cubicBezTo>
                <a:close/>
              </a:path>
            </a:pathLst>
          </a:custGeom>
          <a:solidFill>
            <a:schemeClr val="bg1">
              <a:alpha val="30000"/>
            </a:schemeClr>
          </a:solidFill>
          <a:ln w="2222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Content Placeholder 4">
            <a:extLst>
              <a:ext uri="{FF2B5EF4-FFF2-40B4-BE49-F238E27FC236}">
                <a16:creationId xmlns:a16="http://schemas.microsoft.com/office/drawing/2014/main" id="{E9AFB935-7E44-4A20-8074-280FCF102080}"/>
              </a:ext>
            </a:extLst>
          </p:cNvPr>
          <p:cNvSpPr>
            <a:spLocks noGrp="1"/>
          </p:cNvSpPr>
          <p:nvPr>
            <p:ph idx="1"/>
          </p:nvPr>
        </p:nvSpPr>
        <p:spPr>
          <a:xfrm>
            <a:off x="7510359" y="2922755"/>
            <a:ext cx="3584011" cy="3092377"/>
          </a:xfrm>
        </p:spPr>
        <p:txBody>
          <a:bodyPr>
            <a:normAutofit/>
          </a:bodyPr>
          <a:lstStyle/>
          <a:p>
            <a:r>
              <a:rPr lang="en-US" sz="1700">
                <a:solidFill>
                  <a:schemeClr val="tx1">
                    <a:lumMod val="85000"/>
                    <a:lumOff val="15000"/>
                  </a:schemeClr>
                </a:solidFill>
                <a:latin typeface="Times New Roman" panose="02020603050405020304" pitchFamily="18" charset="0"/>
                <a:cs typeface="Times New Roman" panose="02020603050405020304" pitchFamily="18" charset="0"/>
              </a:rPr>
              <a:t>Non-filing spouse’s credit card debt payments.</a:t>
            </a:r>
          </a:p>
          <a:p>
            <a:pPr lvl="1"/>
            <a:r>
              <a:rPr lang="en-US" sz="1700">
                <a:solidFill>
                  <a:schemeClr val="tx1">
                    <a:lumMod val="85000"/>
                    <a:lumOff val="15000"/>
                  </a:schemeClr>
                </a:solidFill>
                <a:latin typeface="Times New Roman" panose="02020603050405020304" pitchFamily="18" charset="0"/>
                <a:cs typeface="Times New Roman" panose="02020603050405020304" pitchFamily="18" charset="0"/>
              </a:rPr>
              <a:t>Deduct the minimum monthly payment unless you can justify higher amounts via monthly statements.</a:t>
            </a:r>
          </a:p>
          <a:p>
            <a:pPr lvl="1"/>
            <a:r>
              <a:rPr lang="en-US" sz="1700">
                <a:solidFill>
                  <a:schemeClr val="tx1">
                    <a:lumMod val="85000"/>
                    <a:lumOff val="15000"/>
                  </a:schemeClr>
                </a:solidFill>
                <a:latin typeface="Times New Roman" panose="02020603050405020304" pitchFamily="18" charset="0"/>
                <a:cs typeface="Times New Roman" panose="02020603050405020304" pitchFamily="18" charset="0"/>
              </a:rPr>
              <a:t>Caution: some of the expenses charged could be amounts regularly contributed to the household expenses of the debtor. (income)</a:t>
            </a:r>
          </a:p>
          <a:p>
            <a:pPr marL="0" marR="0" indent="0">
              <a:spcBef>
                <a:spcPts val="0"/>
              </a:spcBef>
              <a:spcAft>
                <a:spcPts val="600"/>
              </a:spcAft>
              <a:buNone/>
            </a:pPr>
            <a:endParaRPr lang="en-US" sz="1700">
              <a:solidFill>
                <a:schemeClr val="tx1">
                  <a:lumMod val="85000"/>
                  <a:lumOff val="1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7636531"/>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889C5E17-24D0-4696-A3C5-A2261FB455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6929B58F-2358-44CC-ACE5-EF1BD3C6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4" name="Title 3">
            <a:extLst>
              <a:ext uri="{FF2B5EF4-FFF2-40B4-BE49-F238E27FC236}">
                <a16:creationId xmlns:a16="http://schemas.microsoft.com/office/drawing/2014/main" id="{C0ABC0BE-1A0F-412D-8C8E-50CF21E4C7E7}"/>
              </a:ext>
            </a:extLst>
          </p:cNvPr>
          <p:cNvSpPr>
            <a:spLocks noGrp="1"/>
          </p:cNvSpPr>
          <p:nvPr>
            <p:ph type="title"/>
          </p:nvPr>
        </p:nvSpPr>
        <p:spPr>
          <a:xfrm>
            <a:off x="804672" y="1243013"/>
            <a:ext cx="3855720" cy="4371974"/>
          </a:xfrm>
        </p:spPr>
        <p:txBody>
          <a:bodyPr>
            <a:normAutofit/>
          </a:bodyPr>
          <a:lstStyle/>
          <a:p>
            <a:br>
              <a:rPr lang="en-US" sz="360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360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Line 13 Marital adjustment</a:t>
            </a:r>
            <a:br>
              <a:rPr lang="en-US" sz="360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br>
            <a:br>
              <a:rPr lang="en-US" sz="360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br>
            <a:endParaRPr lang="en-US" sz="3600">
              <a:solidFill>
                <a:schemeClr val="tx2"/>
              </a:solidFill>
              <a:highlight>
                <a:srgbClr val="FFFF00"/>
              </a:highlight>
              <a:latin typeface="Times New Roman" panose="02020603050405020304" pitchFamily="18" charset="0"/>
              <a:cs typeface="Times New Roman" panose="02020603050405020304" pitchFamily="18" charset="0"/>
            </a:endParaRPr>
          </a:p>
        </p:txBody>
      </p:sp>
      <p:grpSp>
        <p:nvGrpSpPr>
          <p:cNvPr id="23" name="Group 22">
            <a:extLst>
              <a:ext uri="{FF2B5EF4-FFF2-40B4-BE49-F238E27FC236}">
                <a16:creationId xmlns:a16="http://schemas.microsoft.com/office/drawing/2014/main" id="{09DA5303-A1AF-4830-806C-51FCD9618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897348" y="5285"/>
            <a:ext cx="7294653" cy="6858000"/>
            <a:chOff x="4897348" y="-5799"/>
            <a:chExt cx="7294653" cy="6858000"/>
          </a:xfrm>
        </p:grpSpPr>
        <p:sp>
          <p:nvSpPr>
            <p:cNvPr id="24" name="Freeform: Shape 23">
              <a:extLst>
                <a:ext uri="{FF2B5EF4-FFF2-40B4-BE49-F238E27FC236}">
                  <a16:creationId xmlns:a16="http://schemas.microsoft.com/office/drawing/2014/main" id="{4FAAA8C8-4EB7-45F1-BF24-3EF0F4DC4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7348" y="-5798"/>
              <a:ext cx="7294652" cy="6857999"/>
            </a:xfrm>
            <a:custGeom>
              <a:avLst/>
              <a:gdLst>
                <a:gd name="connsiteX0" fmla="*/ 7294652 w 7294652"/>
                <a:gd name="connsiteY0" fmla="*/ 6063030 h 6857999"/>
                <a:gd name="connsiteX1" fmla="*/ 7294652 w 7294652"/>
                <a:gd name="connsiteY1" fmla="*/ 6857999 h 6857999"/>
                <a:gd name="connsiteX2" fmla="*/ 6248575 w 7294652"/>
                <a:gd name="connsiteY2" fmla="*/ 6857999 h 6857999"/>
                <a:gd name="connsiteX3" fmla="*/ 6477898 w 7294652"/>
                <a:gd name="connsiteY3" fmla="*/ 6700973 h 6857999"/>
                <a:gd name="connsiteX4" fmla="*/ 6647884 w 7294652"/>
                <a:gd name="connsiteY4" fmla="*/ 6572752 h 6857999"/>
                <a:gd name="connsiteX5" fmla="*/ 6817698 w 7294652"/>
                <a:gd name="connsiteY5" fmla="*/ 6440235 h 6857999"/>
                <a:gd name="connsiteX6" fmla="*/ 7161451 w 7294652"/>
                <a:gd name="connsiteY6" fmla="*/ 6165232 h 6857999"/>
                <a:gd name="connsiteX7" fmla="*/ 1673436 w 7294652"/>
                <a:gd name="connsiteY7" fmla="*/ 0 h 6857999"/>
                <a:gd name="connsiteX8" fmla="*/ 2394951 w 7294652"/>
                <a:gd name="connsiteY8" fmla="*/ 0 h 6857999"/>
                <a:gd name="connsiteX9" fmla="*/ 2244659 w 7294652"/>
                <a:gd name="connsiteY9" fmla="*/ 100763 h 6857999"/>
                <a:gd name="connsiteX10" fmla="*/ 1743903 w 7294652"/>
                <a:gd name="connsiteY10" fmla="*/ 498975 h 6857999"/>
                <a:gd name="connsiteX11" fmla="*/ 1163821 w 7294652"/>
                <a:gd name="connsiteY11" fmla="*/ 1121514 h 6857999"/>
                <a:gd name="connsiteX12" fmla="*/ 704911 w 7294652"/>
                <a:gd name="connsiteY12" fmla="*/ 1837036 h 6857999"/>
                <a:gd name="connsiteX13" fmla="*/ 393472 w 7294652"/>
                <a:gd name="connsiteY13" fmla="*/ 2627669 h 6857999"/>
                <a:gd name="connsiteX14" fmla="*/ 280032 w 7294652"/>
                <a:gd name="connsiteY14" fmla="*/ 3472097 h 6857999"/>
                <a:gd name="connsiteX15" fmla="*/ 327813 w 7294652"/>
                <a:gd name="connsiteY15" fmla="*/ 3884602 h 6857999"/>
                <a:gd name="connsiteX16" fmla="*/ 469096 w 7294652"/>
                <a:gd name="connsiteY16" fmla="*/ 4270809 h 6857999"/>
                <a:gd name="connsiteX17" fmla="*/ 567581 w 7294652"/>
                <a:gd name="connsiteY17" fmla="*/ 4452482 h 6857999"/>
                <a:gd name="connsiteX18" fmla="*/ 680677 w 7294652"/>
                <a:gd name="connsiteY18" fmla="*/ 4628484 h 6857999"/>
                <a:gd name="connsiteX19" fmla="*/ 941928 w 7294652"/>
                <a:gd name="connsiteY19" fmla="*/ 4968628 h 6857999"/>
                <a:gd name="connsiteX20" fmla="*/ 1224665 w 7294652"/>
                <a:gd name="connsiteY20" fmla="*/ 5311349 h 6857999"/>
                <a:gd name="connsiteX21" fmla="*/ 1365259 w 7294652"/>
                <a:gd name="connsiteY21" fmla="*/ 5490273 h 6857999"/>
                <a:gd name="connsiteX22" fmla="*/ 1432808 w 7294652"/>
                <a:gd name="connsiteY22" fmla="*/ 5577931 h 6857999"/>
                <a:gd name="connsiteX23" fmla="*/ 1498980 w 7294652"/>
                <a:gd name="connsiteY23" fmla="*/ 5662148 h 6857999"/>
                <a:gd name="connsiteX24" fmla="*/ 2067548 w 7294652"/>
                <a:gd name="connsiteY24" fmla="*/ 6283312 h 6857999"/>
                <a:gd name="connsiteX25" fmla="*/ 2369879 w 7294652"/>
                <a:gd name="connsiteY25" fmla="*/ 6562782 h 6857999"/>
                <a:gd name="connsiteX26" fmla="*/ 2686645 w 7294652"/>
                <a:gd name="connsiteY26" fmla="*/ 6820598 h 6857999"/>
                <a:gd name="connsiteX27" fmla="*/ 2738907 w 7294652"/>
                <a:gd name="connsiteY27" fmla="*/ 6857999 h 6857999"/>
                <a:gd name="connsiteX28" fmla="*/ 1731787 w 7294652"/>
                <a:gd name="connsiteY28" fmla="*/ 6857999 h 6857999"/>
                <a:gd name="connsiteX29" fmla="*/ 1607949 w 7294652"/>
                <a:gd name="connsiteY29" fmla="*/ 6732770 h 6857999"/>
                <a:gd name="connsiteX30" fmla="*/ 1309057 w 7294652"/>
                <a:gd name="connsiteY30" fmla="*/ 6370109 h 6857999"/>
                <a:gd name="connsiteX31" fmla="*/ 1048147 w 7294652"/>
                <a:gd name="connsiteY31" fmla="*/ 5986138 h 6857999"/>
                <a:gd name="connsiteX32" fmla="*/ 987131 w 7294652"/>
                <a:gd name="connsiteY32" fmla="*/ 5888512 h 6857999"/>
                <a:gd name="connsiteX33" fmla="*/ 928866 w 7294652"/>
                <a:gd name="connsiteY33" fmla="*/ 5793463 h 6857999"/>
                <a:gd name="connsiteX34" fmla="*/ 813708 w 7294652"/>
                <a:gd name="connsiteY34" fmla="*/ 5609556 h 6857999"/>
                <a:gd name="connsiteX35" fmla="*/ 574972 w 7294652"/>
                <a:gd name="connsiteY35" fmla="*/ 5231598 h 6857999"/>
                <a:gd name="connsiteX36" fmla="*/ 342424 w 7294652"/>
                <a:gd name="connsiteY36" fmla="*/ 4834048 h 6857999"/>
                <a:gd name="connsiteX37" fmla="*/ 237579 w 7294652"/>
                <a:gd name="connsiteY37" fmla="*/ 4623500 h 6857999"/>
                <a:gd name="connsiteX38" fmla="*/ 148373 w 7294652"/>
                <a:gd name="connsiteY38" fmla="*/ 4404356 h 6857999"/>
                <a:gd name="connsiteX39" fmla="*/ 79623 w 7294652"/>
                <a:gd name="connsiteY39" fmla="*/ 4175762 h 6857999"/>
                <a:gd name="connsiteX40" fmla="*/ 54185 w 7294652"/>
                <a:gd name="connsiteY40" fmla="*/ 4059229 h 6857999"/>
                <a:gd name="connsiteX41" fmla="*/ 43013 w 7294652"/>
                <a:gd name="connsiteY41" fmla="*/ 4000790 h 6857999"/>
                <a:gd name="connsiteX42" fmla="*/ 33734 w 7294652"/>
                <a:gd name="connsiteY42" fmla="*/ 3942180 h 6857999"/>
                <a:gd name="connsiteX43" fmla="*/ 45 w 7294652"/>
                <a:gd name="connsiteY43" fmla="*/ 3472097 h 6857999"/>
                <a:gd name="connsiteX44" fmla="*/ 95436 w 7294652"/>
                <a:gd name="connsiteY44" fmla="*/ 2557372 h 6857999"/>
                <a:gd name="connsiteX45" fmla="*/ 382126 w 7294652"/>
                <a:gd name="connsiteY45" fmla="*/ 1680799 h 6857999"/>
                <a:gd name="connsiteX46" fmla="*/ 1457043 w 7294652"/>
                <a:gd name="connsiteY46" fmla="*/ 19217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294652" h="6857999">
                  <a:moveTo>
                    <a:pt x="7294652" y="6063030"/>
                  </a:moveTo>
                  <a:lnTo>
                    <a:pt x="7294652" y="6857999"/>
                  </a:lnTo>
                  <a:lnTo>
                    <a:pt x="6248575" y="6857999"/>
                  </a:lnTo>
                  <a:lnTo>
                    <a:pt x="6477898" y="6700973"/>
                  </a:lnTo>
                  <a:cubicBezTo>
                    <a:pt x="6534790" y="6659378"/>
                    <a:pt x="6591336" y="6616237"/>
                    <a:pt x="6647884" y="6572752"/>
                  </a:cubicBezTo>
                  <a:cubicBezTo>
                    <a:pt x="6704432" y="6529268"/>
                    <a:pt x="6761151" y="6485095"/>
                    <a:pt x="6817698" y="6440235"/>
                  </a:cubicBezTo>
                  <a:lnTo>
                    <a:pt x="7161451" y="6165232"/>
                  </a:lnTo>
                  <a:close/>
                  <a:moveTo>
                    <a:pt x="1673436" y="0"/>
                  </a:moveTo>
                  <a:lnTo>
                    <a:pt x="2394951" y="0"/>
                  </a:lnTo>
                  <a:lnTo>
                    <a:pt x="2244659" y="100763"/>
                  </a:lnTo>
                  <a:cubicBezTo>
                    <a:pt x="2071051" y="224086"/>
                    <a:pt x="1903860" y="356975"/>
                    <a:pt x="1743903" y="498975"/>
                  </a:cubicBezTo>
                  <a:cubicBezTo>
                    <a:pt x="1533218" y="689638"/>
                    <a:pt x="1339146" y="897902"/>
                    <a:pt x="1163821" y="1121514"/>
                  </a:cubicBezTo>
                  <a:cubicBezTo>
                    <a:pt x="988284" y="1344764"/>
                    <a:pt x="834608" y="1584376"/>
                    <a:pt x="704911" y="1837036"/>
                  </a:cubicBezTo>
                  <a:cubicBezTo>
                    <a:pt x="573950" y="2089059"/>
                    <a:pt x="469577" y="2354041"/>
                    <a:pt x="393472" y="2627669"/>
                  </a:cubicBezTo>
                  <a:cubicBezTo>
                    <a:pt x="318269" y="2902842"/>
                    <a:pt x="280119" y="3186833"/>
                    <a:pt x="280032" y="3472097"/>
                  </a:cubicBezTo>
                  <a:cubicBezTo>
                    <a:pt x="280349" y="3610956"/>
                    <a:pt x="296380" y="3749334"/>
                    <a:pt x="327813" y="3884602"/>
                  </a:cubicBezTo>
                  <a:cubicBezTo>
                    <a:pt x="360878" y="4018046"/>
                    <a:pt x="408244" y="4147540"/>
                    <a:pt x="469096" y="4270809"/>
                  </a:cubicBezTo>
                  <a:cubicBezTo>
                    <a:pt x="499175" y="4332511"/>
                    <a:pt x="532347" y="4393012"/>
                    <a:pt x="567581" y="4452482"/>
                  </a:cubicBezTo>
                  <a:cubicBezTo>
                    <a:pt x="602815" y="4511953"/>
                    <a:pt x="641144" y="4570562"/>
                    <a:pt x="680677" y="4628484"/>
                  </a:cubicBezTo>
                  <a:cubicBezTo>
                    <a:pt x="760771" y="4743985"/>
                    <a:pt x="849802" y="4856048"/>
                    <a:pt x="941928" y="4968628"/>
                  </a:cubicBezTo>
                  <a:cubicBezTo>
                    <a:pt x="1034055" y="5081206"/>
                    <a:pt x="1130994" y="5193958"/>
                    <a:pt x="1224665" y="5311349"/>
                  </a:cubicBezTo>
                  <a:cubicBezTo>
                    <a:pt x="1271987" y="5369787"/>
                    <a:pt x="1318853" y="5429429"/>
                    <a:pt x="1365259" y="5490273"/>
                  </a:cubicBezTo>
                  <a:lnTo>
                    <a:pt x="1432808" y="5577931"/>
                  </a:lnTo>
                  <a:cubicBezTo>
                    <a:pt x="1454979" y="5605947"/>
                    <a:pt x="1476121" y="5634821"/>
                    <a:pt x="1498980" y="5662148"/>
                  </a:cubicBezTo>
                  <a:cubicBezTo>
                    <a:pt x="1676323" y="5880038"/>
                    <a:pt x="1866158" y="6087441"/>
                    <a:pt x="2067548" y="6283312"/>
                  </a:cubicBezTo>
                  <a:cubicBezTo>
                    <a:pt x="2166203" y="6379907"/>
                    <a:pt x="2266974" y="6473064"/>
                    <a:pt x="2369879" y="6562782"/>
                  </a:cubicBezTo>
                  <a:cubicBezTo>
                    <a:pt x="2473005" y="6652331"/>
                    <a:pt x="2577677" y="6738957"/>
                    <a:pt x="2686645" y="6820598"/>
                  </a:cubicBezTo>
                  <a:lnTo>
                    <a:pt x="2738907" y="6857999"/>
                  </a:lnTo>
                  <a:lnTo>
                    <a:pt x="1731787" y="6857999"/>
                  </a:lnTo>
                  <a:lnTo>
                    <a:pt x="1607949" y="6732770"/>
                  </a:lnTo>
                  <a:cubicBezTo>
                    <a:pt x="1501232" y="6617903"/>
                    <a:pt x="1401421" y="6496799"/>
                    <a:pt x="1309057" y="6370109"/>
                  </a:cubicBezTo>
                  <a:cubicBezTo>
                    <a:pt x="1217103" y="6244469"/>
                    <a:pt x="1129618" y="6116590"/>
                    <a:pt x="1048147" y="5986138"/>
                  </a:cubicBezTo>
                  <a:cubicBezTo>
                    <a:pt x="1027179" y="5953825"/>
                    <a:pt x="1007414" y="5920996"/>
                    <a:pt x="987131" y="5888512"/>
                  </a:cubicBezTo>
                  <a:lnTo>
                    <a:pt x="928866" y="5793463"/>
                  </a:lnTo>
                  <a:cubicBezTo>
                    <a:pt x="891568" y="5732276"/>
                    <a:pt x="852725" y="5671260"/>
                    <a:pt x="813708" y="5609556"/>
                  </a:cubicBezTo>
                  <a:lnTo>
                    <a:pt x="574972" y="5231598"/>
                  </a:lnTo>
                  <a:cubicBezTo>
                    <a:pt x="495221" y="5103551"/>
                    <a:pt x="416158" y="4971549"/>
                    <a:pt x="342424" y="4834048"/>
                  </a:cubicBezTo>
                  <a:cubicBezTo>
                    <a:pt x="305641" y="4765298"/>
                    <a:pt x="270236" y="4695343"/>
                    <a:pt x="237579" y="4623500"/>
                  </a:cubicBezTo>
                  <a:cubicBezTo>
                    <a:pt x="204922" y="4551655"/>
                    <a:pt x="175187" y="4478607"/>
                    <a:pt x="148373" y="4404356"/>
                  </a:cubicBezTo>
                  <a:cubicBezTo>
                    <a:pt x="121561" y="4330107"/>
                    <a:pt x="99046" y="4252934"/>
                    <a:pt x="79623" y="4175762"/>
                  </a:cubicBezTo>
                  <a:cubicBezTo>
                    <a:pt x="70514" y="4136916"/>
                    <a:pt x="61577" y="4098245"/>
                    <a:pt x="54185" y="4059229"/>
                  </a:cubicBezTo>
                  <a:lnTo>
                    <a:pt x="43013" y="4000790"/>
                  </a:lnTo>
                  <a:lnTo>
                    <a:pt x="33734" y="3942180"/>
                  </a:lnTo>
                  <a:cubicBezTo>
                    <a:pt x="10461" y="3786581"/>
                    <a:pt x="-801" y="3629416"/>
                    <a:pt x="45" y="3472097"/>
                  </a:cubicBezTo>
                  <a:cubicBezTo>
                    <a:pt x="863" y="3164748"/>
                    <a:pt x="32824" y="2858275"/>
                    <a:pt x="95436" y="2557372"/>
                  </a:cubicBezTo>
                  <a:cubicBezTo>
                    <a:pt x="157549" y="2255281"/>
                    <a:pt x="253728" y="1961216"/>
                    <a:pt x="382126" y="1680799"/>
                  </a:cubicBezTo>
                  <a:cubicBezTo>
                    <a:pt x="639940" y="1120482"/>
                    <a:pt x="1015492" y="619117"/>
                    <a:pt x="1457043" y="192176"/>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A77FC097-E4F2-4A45-82E8-3808FA553C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0650" y="-5799"/>
              <a:ext cx="7291350" cy="6858000"/>
            </a:xfrm>
            <a:custGeom>
              <a:avLst/>
              <a:gdLst>
                <a:gd name="connsiteX0" fmla="*/ 7291350 w 7291350"/>
                <a:gd name="connsiteY0" fmla="*/ 5718699 h 6858000"/>
                <a:gd name="connsiteX1" fmla="*/ 7291350 w 7291350"/>
                <a:gd name="connsiteY1" fmla="*/ 6806115 h 6858000"/>
                <a:gd name="connsiteX2" fmla="*/ 7224124 w 7291350"/>
                <a:gd name="connsiteY2" fmla="*/ 6858000 h 6858000"/>
                <a:gd name="connsiteX3" fmla="*/ 5607142 w 7291350"/>
                <a:gd name="connsiteY3" fmla="*/ 6858000 h 6858000"/>
                <a:gd name="connsiteX4" fmla="*/ 5736072 w 7291350"/>
                <a:gd name="connsiteY4" fmla="*/ 6801170 h 6858000"/>
                <a:gd name="connsiteX5" fmla="*/ 6949826 w 7291350"/>
                <a:gd name="connsiteY5" fmla="*/ 5983707 h 6858000"/>
                <a:gd name="connsiteX6" fmla="*/ 7220703 w 7291350"/>
                <a:gd name="connsiteY6" fmla="*/ 5773675 h 6858000"/>
                <a:gd name="connsiteX7" fmla="*/ 7218419 w 7291350"/>
                <a:gd name="connsiteY7" fmla="*/ 0 h 6858000"/>
                <a:gd name="connsiteX8" fmla="*/ 7291350 w 7291350"/>
                <a:gd name="connsiteY8" fmla="*/ 0 h 6858000"/>
                <a:gd name="connsiteX9" fmla="*/ 7291350 w 7291350"/>
                <a:gd name="connsiteY9" fmla="*/ 50138 h 6858000"/>
                <a:gd name="connsiteX10" fmla="*/ 1797607 w 7291350"/>
                <a:gd name="connsiteY10" fmla="*/ 0 h 6858000"/>
                <a:gd name="connsiteX11" fmla="*/ 3385676 w 7291350"/>
                <a:gd name="connsiteY11" fmla="*/ 0 h 6858000"/>
                <a:gd name="connsiteX12" fmla="*/ 3360567 w 7291350"/>
                <a:gd name="connsiteY12" fmla="*/ 11552 h 6858000"/>
                <a:gd name="connsiteX13" fmla="*/ 2267395 w 7291350"/>
                <a:gd name="connsiteY13" fmla="*/ 725831 h 6858000"/>
                <a:gd name="connsiteX14" fmla="*/ 1234074 w 7291350"/>
                <a:gd name="connsiteY14" fmla="*/ 2007171 h 6858000"/>
                <a:gd name="connsiteX15" fmla="*/ 859383 w 7291350"/>
                <a:gd name="connsiteY15" fmla="*/ 3498372 h 6858000"/>
                <a:gd name="connsiteX16" fmla="*/ 1479513 w 7291350"/>
                <a:gd name="connsiteY16" fmla="*/ 4883182 h 6858000"/>
                <a:gd name="connsiteX17" fmla="*/ 1791985 w 7291350"/>
                <a:gd name="connsiteY17" fmla="*/ 5322671 h 6858000"/>
                <a:gd name="connsiteX18" fmla="*/ 3397295 w 7291350"/>
                <a:gd name="connsiteY18" fmla="*/ 6784567 h 6858000"/>
                <a:gd name="connsiteX19" fmla="*/ 3590446 w 7291350"/>
                <a:gd name="connsiteY19" fmla="*/ 6858000 h 6858000"/>
                <a:gd name="connsiteX20" fmla="*/ 1970757 w 7291350"/>
                <a:gd name="connsiteY20" fmla="*/ 6858000 h 6858000"/>
                <a:gd name="connsiteX21" fmla="*/ 1735872 w 7291350"/>
                <a:gd name="connsiteY21" fmla="*/ 6627685 h 6858000"/>
                <a:gd name="connsiteX22" fmla="*/ 1080932 w 7291350"/>
                <a:gd name="connsiteY22" fmla="*/ 5805127 h 6858000"/>
                <a:gd name="connsiteX23" fmla="*/ 0 w 7291350"/>
                <a:gd name="connsiteY23" fmla="*/ 3498372 h 6858000"/>
                <a:gd name="connsiteX24" fmla="*/ 1708174 w 7291350"/>
                <a:gd name="connsiteY24"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291350" h="6858000">
                  <a:moveTo>
                    <a:pt x="7291350" y="5718699"/>
                  </a:moveTo>
                  <a:lnTo>
                    <a:pt x="7291350" y="6806115"/>
                  </a:lnTo>
                  <a:lnTo>
                    <a:pt x="7224124" y="6858000"/>
                  </a:lnTo>
                  <a:lnTo>
                    <a:pt x="5607142" y="6858000"/>
                  </a:lnTo>
                  <a:lnTo>
                    <a:pt x="5736072" y="6801170"/>
                  </a:lnTo>
                  <a:cubicBezTo>
                    <a:pt x="6122313" y="6616106"/>
                    <a:pt x="6503069" y="6332805"/>
                    <a:pt x="6949826" y="5983707"/>
                  </a:cubicBezTo>
                  <a:cubicBezTo>
                    <a:pt x="7041094" y="5912378"/>
                    <a:pt x="7132358" y="5842426"/>
                    <a:pt x="7220703" y="5773675"/>
                  </a:cubicBezTo>
                  <a:close/>
                  <a:moveTo>
                    <a:pt x="7218419" y="0"/>
                  </a:moveTo>
                  <a:lnTo>
                    <a:pt x="7291350" y="0"/>
                  </a:lnTo>
                  <a:lnTo>
                    <a:pt x="7291350" y="50138"/>
                  </a:lnTo>
                  <a:close/>
                  <a:moveTo>
                    <a:pt x="1797607" y="0"/>
                  </a:moveTo>
                  <a:lnTo>
                    <a:pt x="3385676" y="0"/>
                  </a:lnTo>
                  <a:lnTo>
                    <a:pt x="3360567" y="11552"/>
                  </a:lnTo>
                  <a:cubicBezTo>
                    <a:pt x="2968013" y="202286"/>
                    <a:pt x="2600620" y="442170"/>
                    <a:pt x="2267395" y="725831"/>
                  </a:cubicBezTo>
                  <a:cubicBezTo>
                    <a:pt x="1824986" y="1104820"/>
                    <a:pt x="1477279" y="1536057"/>
                    <a:pt x="1234074" y="2007171"/>
                  </a:cubicBezTo>
                  <a:cubicBezTo>
                    <a:pt x="985368" y="2488770"/>
                    <a:pt x="859383" y="2990476"/>
                    <a:pt x="859383" y="3498372"/>
                  </a:cubicBezTo>
                  <a:cubicBezTo>
                    <a:pt x="859383" y="4010222"/>
                    <a:pt x="1060651" y="4308942"/>
                    <a:pt x="1479513" y="4883182"/>
                  </a:cubicBezTo>
                  <a:cubicBezTo>
                    <a:pt x="1580577" y="5021714"/>
                    <a:pt x="1685078" y="5164888"/>
                    <a:pt x="1791985" y="5322671"/>
                  </a:cubicBezTo>
                  <a:cubicBezTo>
                    <a:pt x="2283419" y="6046950"/>
                    <a:pt x="2796809" y="6521439"/>
                    <a:pt x="3397295" y="6784567"/>
                  </a:cubicBezTo>
                  <a:lnTo>
                    <a:pt x="3590446" y="6858000"/>
                  </a:lnTo>
                  <a:lnTo>
                    <a:pt x="1970757" y="6858000"/>
                  </a:lnTo>
                  <a:lnTo>
                    <a:pt x="1735872" y="6627685"/>
                  </a:lnTo>
                  <a:cubicBezTo>
                    <a:pt x="1502484" y="6382823"/>
                    <a:pt x="1285774" y="6107254"/>
                    <a:pt x="1080932" y="5805127"/>
                  </a:cubicBezTo>
                  <a:cubicBezTo>
                    <a:pt x="556365" y="5032027"/>
                    <a:pt x="0" y="4501616"/>
                    <a:pt x="0" y="3498372"/>
                  </a:cubicBezTo>
                  <a:cubicBezTo>
                    <a:pt x="0" y="2160829"/>
                    <a:pt x="685186" y="949872"/>
                    <a:pt x="1708174" y="7330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D0DF88B0-FA8A-47F5-8EAC-1880B1A51B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2894" y="-5799"/>
              <a:ext cx="7269107" cy="6858000"/>
            </a:xfrm>
            <a:custGeom>
              <a:avLst/>
              <a:gdLst>
                <a:gd name="connsiteX0" fmla="*/ 7269107 w 7269107"/>
                <a:gd name="connsiteY0" fmla="*/ 5518449 h 6858000"/>
                <a:gd name="connsiteX1" fmla="*/ 7269107 w 7269107"/>
                <a:gd name="connsiteY1" fmla="*/ 6823281 h 6858000"/>
                <a:gd name="connsiteX2" fmla="*/ 7224122 w 7269107"/>
                <a:gd name="connsiteY2" fmla="*/ 6858000 h 6858000"/>
                <a:gd name="connsiteX3" fmla="*/ 4927054 w 7269107"/>
                <a:gd name="connsiteY3" fmla="*/ 6858000 h 6858000"/>
                <a:gd name="connsiteX4" fmla="*/ 4982167 w 7269107"/>
                <a:gd name="connsiteY4" fmla="*/ 6852876 h 6858000"/>
                <a:gd name="connsiteX5" fmla="*/ 5743768 w 7269107"/>
                <a:gd name="connsiteY5" fmla="*/ 6606245 h 6858000"/>
                <a:gd name="connsiteX6" fmla="*/ 6843778 w 7269107"/>
                <a:gd name="connsiteY6" fmla="*/ 5848440 h 6858000"/>
                <a:gd name="connsiteX7" fmla="*/ 7115515 w 7269107"/>
                <a:gd name="connsiteY7" fmla="*/ 5637891 h 6858000"/>
                <a:gd name="connsiteX8" fmla="*/ 6870111 w 7269107"/>
                <a:gd name="connsiteY8" fmla="*/ 0 h 6858000"/>
                <a:gd name="connsiteX9" fmla="*/ 7269107 w 7269107"/>
                <a:gd name="connsiteY9" fmla="*/ 0 h 6858000"/>
                <a:gd name="connsiteX10" fmla="*/ 7269107 w 7269107"/>
                <a:gd name="connsiteY10" fmla="*/ 243137 h 6858000"/>
                <a:gd name="connsiteX11" fmla="*/ 7089989 w 7269107"/>
                <a:gd name="connsiteY11" fmla="*/ 119955 h 6858000"/>
                <a:gd name="connsiteX12" fmla="*/ 6952948 w 7269107"/>
                <a:gd name="connsiteY12" fmla="*/ 41521 h 6858000"/>
                <a:gd name="connsiteX13" fmla="*/ 1797606 w 7269107"/>
                <a:gd name="connsiteY13" fmla="*/ 0 h 6858000"/>
                <a:gd name="connsiteX14" fmla="*/ 3815328 w 7269107"/>
                <a:gd name="connsiteY14" fmla="*/ 0 h 6858000"/>
                <a:gd name="connsiteX15" fmla="*/ 3627371 w 7269107"/>
                <a:gd name="connsiteY15" fmla="*/ 77142 h 6858000"/>
                <a:gd name="connsiteX16" fmla="*/ 2379115 w 7269107"/>
                <a:gd name="connsiteY16" fmla="*/ 856285 h 6858000"/>
                <a:gd name="connsiteX17" fmla="*/ 1386699 w 7269107"/>
                <a:gd name="connsiteY17" fmla="*/ 2086062 h 6858000"/>
                <a:gd name="connsiteX18" fmla="*/ 1031258 w 7269107"/>
                <a:gd name="connsiteY18" fmla="*/ 3498372 h 6858000"/>
                <a:gd name="connsiteX19" fmla="*/ 1618904 w 7269107"/>
                <a:gd name="connsiteY19" fmla="*/ 4781604 h 6858000"/>
                <a:gd name="connsiteX20" fmla="*/ 1934812 w 7269107"/>
                <a:gd name="connsiteY20" fmla="*/ 5225904 h 6858000"/>
                <a:gd name="connsiteX21" fmla="*/ 3140010 w 7269107"/>
                <a:gd name="connsiteY21" fmla="*/ 6456196 h 6858000"/>
                <a:gd name="connsiteX22" fmla="*/ 4281662 w 7269107"/>
                <a:gd name="connsiteY22" fmla="*/ 6843305 h 6858000"/>
                <a:gd name="connsiteX23" fmla="*/ 4449058 w 7269107"/>
                <a:gd name="connsiteY23" fmla="*/ 6858000 h 6858000"/>
                <a:gd name="connsiteX24" fmla="*/ 1970756 w 7269107"/>
                <a:gd name="connsiteY24" fmla="*/ 6858000 h 6858000"/>
                <a:gd name="connsiteX25" fmla="*/ 1735871 w 7269107"/>
                <a:gd name="connsiteY25" fmla="*/ 6627685 h 6858000"/>
                <a:gd name="connsiteX26" fmla="*/ 1080930 w 7269107"/>
                <a:gd name="connsiteY26" fmla="*/ 5805127 h 6858000"/>
                <a:gd name="connsiteX27" fmla="*/ 0 w 7269107"/>
                <a:gd name="connsiteY27" fmla="*/ 3498372 h 6858000"/>
                <a:gd name="connsiteX28" fmla="*/ 1708172 w 7269107"/>
                <a:gd name="connsiteY28"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269107" h="6858000">
                  <a:moveTo>
                    <a:pt x="7269107" y="5518449"/>
                  </a:moveTo>
                  <a:lnTo>
                    <a:pt x="7269107" y="6823281"/>
                  </a:lnTo>
                  <a:lnTo>
                    <a:pt x="7224122" y="6858000"/>
                  </a:lnTo>
                  <a:lnTo>
                    <a:pt x="4927054" y="6858000"/>
                  </a:lnTo>
                  <a:lnTo>
                    <a:pt x="4982167" y="6852876"/>
                  </a:lnTo>
                  <a:cubicBezTo>
                    <a:pt x="5236517" y="6821036"/>
                    <a:pt x="5483373" y="6740566"/>
                    <a:pt x="5743768" y="6606245"/>
                  </a:cubicBezTo>
                  <a:cubicBezTo>
                    <a:pt x="6099551" y="6422337"/>
                    <a:pt x="6452586" y="6154209"/>
                    <a:pt x="6843778" y="5848440"/>
                  </a:cubicBezTo>
                  <a:cubicBezTo>
                    <a:pt x="6935559" y="5776768"/>
                    <a:pt x="7026997" y="5706642"/>
                    <a:pt x="7115515" y="5637891"/>
                  </a:cubicBezTo>
                  <a:close/>
                  <a:moveTo>
                    <a:pt x="6870111" y="0"/>
                  </a:moveTo>
                  <a:lnTo>
                    <a:pt x="7269107" y="0"/>
                  </a:lnTo>
                  <a:lnTo>
                    <a:pt x="7269107" y="243137"/>
                  </a:lnTo>
                  <a:lnTo>
                    <a:pt x="7089989" y="119955"/>
                  </a:lnTo>
                  <a:cubicBezTo>
                    <a:pt x="7045081" y="92581"/>
                    <a:pt x="6999384" y="66425"/>
                    <a:pt x="6952948" y="41521"/>
                  </a:cubicBezTo>
                  <a:close/>
                  <a:moveTo>
                    <a:pt x="1797606" y="0"/>
                  </a:moveTo>
                  <a:lnTo>
                    <a:pt x="3815328" y="0"/>
                  </a:lnTo>
                  <a:lnTo>
                    <a:pt x="3627371" y="77142"/>
                  </a:lnTo>
                  <a:cubicBezTo>
                    <a:pt x="3175548" y="273822"/>
                    <a:pt x="2754868" y="536281"/>
                    <a:pt x="2379115" y="856285"/>
                  </a:cubicBezTo>
                  <a:cubicBezTo>
                    <a:pt x="1959736" y="1215679"/>
                    <a:pt x="1616497" y="1640901"/>
                    <a:pt x="1386699" y="2086062"/>
                  </a:cubicBezTo>
                  <a:cubicBezTo>
                    <a:pt x="1151572" y="2543083"/>
                    <a:pt x="1031258" y="3018150"/>
                    <a:pt x="1031258" y="3498372"/>
                  </a:cubicBezTo>
                  <a:cubicBezTo>
                    <a:pt x="1031258" y="3957455"/>
                    <a:pt x="1211213" y="4223692"/>
                    <a:pt x="1618904" y="4781604"/>
                  </a:cubicBezTo>
                  <a:cubicBezTo>
                    <a:pt x="1720826" y="4921339"/>
                    <a:pt x="1826186" y="5065887"/>
                    <a:pt x="1934812" y="5225904"/>
                  </a:cubicBezTo>
                  <a:cubicBezTo>
                    <a:pt x="2318957" y="5792064"/>
                    <a:pt x="2713069" y="6194600"/>
                    <a:pt x="3140010" y="6456196"/>
                  </a:cubicBezTo>
                  <a:cubicBezTo>
                    <a:pt x="3479423" y="6664512"/>
                    <a:pt x="3855769" y="6792387"/>
                    <a:pt x="4281662" y="6843305"/>
                  </a:cubicBezTo>
                  <a:lnTo>
                    <a:pt x="4449058" y="6858000"/>
                  </a:lnTo>
                  <a:lnTo>
                    <a:pt x="1970756" y="6858000"/>
                  </a:lnTo>
                  <a:lnTo>
                    <a:pt x="1735871" y="6627685"/>
                  </a:lnTo>
                  <a:cubicBezTo>
                    <a:pt x="1502482" y="6382823"/>
                    <a:pt x="1285773" y="6107254"/>
                    <a:pt x="1080930" y="5805127"/>
                  </a:cubicBezTo>
                  <a:cubicBezTo>
                    <a:pt x="556364" y="5032027"/>
                    <a:pt x="0" y="4501616"/>
                    <a:pt x="0" y="3498372"/>
                  </a:cubicBezTo>
                  <a:cubicBezTo>
                    <a:pt x="0" y="2160829"/>
                    <a:pt x="685185" y="949872"/>
                    <a:pt x="1708172" y="73302"/>
                  </a:cubicBezTo>
                  <a:close/>
                </a:path>
              </a:pathLst>
            </a:custGeom>
            <a:gradFill>
              <a:gsLst>
                <a:gs pos="2000">
                  <a:schemeClr val="bg1">
                    <a:alpha val="10000"/>
                  </a:schemeClr>
                </a:gs>
                <a:gs pos="5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 name="Content Placeholder 4">
            <a:extLst>
              <a:ext uri="{FF2B5EF4-FFF2-40B4-BE49-F238E27FC236}">
                <a16:creationId xmlns:a16="http://schemas.microsoft.com/office/drawing/2014/main" id="{E9AFB935-7E44-4A20-8074-280FCF102080}"/>
              </a:ext>
            </a:extLst>
          </p:cNvPr>
          <p:cNvSpPr>
            <a:spLocks noGrp="1"/>
          </p:cNvSpPr>
          <p:nvPr>
            <p:ph idx="1"/>
          </p:nvPr>
        </p:nvSpPr>
        <p:spPr>
          <a:xfrm>
            <a:off x="6632812" y="1032987"/>
            <a:ext cx="4919108" cy="4792027"/>
          </a:xfrm>
        </p:spPr>
        <p:txBody>
          <a:bodyPr anchor="ctr">
            <a:normAutofit/>
          </a:bodyPr>
          <a:lstStyle/>
          <a:p>
            <a:r>
              <a:rPr lang="en-US" sz="2000">
                <a:solidFill>
                  <a:schemeClr val="tx2"/>
                </a:solidFill>
                <a:latin typeface="Times New Roman" panose="02020603050405020304" pitchFamily="18" charset="0"/>
                <a:cs typeface="Times New Roman" panose="02020603050405020304" pitchFamily="18" charset="0"/>
              </a:rPr>
              <a:t>It is the UST’s position to oppose any amount listed on 122C-1, Line 13 (</a:t>
            </a:r>
            <a:r>
              <a:rPr lang="en-US" sz="2000" b="1">
                <a:solidFill>
                  <a:schemeClr val="tx2"/>
                </a:solidFill>
                <a:latin typeface="Times New Roman" panose="02020603050405020304" pitchFamily="18" charset="0"/>
                <a:cs typeface="Times New Roman" panose="02020603050405020304" pitchFamily="18" charset="0"/>
              </a:rPr>
              <a:t>Marital adjustment</a:t>
            </a:r>
            <a:r>
              <a:rPr lang="en-US" sz="2000">
                <a:solidFill>
                  <a:schemeClr val="tx2"/>
                </a:solidFill>
                <a:latin typeface="Times New Roman" panose="02020603050405020304" pitchFamily="18" charset="0"/>
                <a:cs typeface="Times New Roman" panose="02020603050405020304" pitchFamily="18" charset="0"/>
              </a:rPr>
              <a:t>).  </a:t>
            </a:r>
          </a:p>
          <a:p>
            <a:pPr marL="0" indent="0">
              <a:buNone/>
            </a:pPr>
            <a:r>
              <a:rPr lang="en-US" sz="2000" b="1" u="sng">
                <a:solidFill>
                  <a:schemeClr val="tx2"/>
                </a:solidFill>
                <a:latin typeface="Times New Roman" panose="02020603050405020304" pitchFamily="18" charset="0"/>
                <a:cs typeface="Times New Roman" panose="02020603050405020304" pitchFamily="18" charset="0"/>
              </a:rPr>
              <a:t>Practice Tip:</a:t>
            </a:r>
          </a:p>
          <a:p>
            <a:r>
              <a:rPr lang="en-US" sz="2000">
                <a:solidFill>
                  <a:schemeClr val="tx2"/>
                </a:solidFill>
                <a:latin typeface="Times New Roman" panose="02020603050405020304" pitchFamily="18" charset="0"/>
                <a:cs typeface="Times New Roman" panose="02020603050405020304" pitchFamily="18" charset="0"/>
              </a:rPr>
              <a:t>Do not double dip.  If the debtor and non-filing spouse are liable for a car payment, don’t list it as a marital adjustment on</a:t>
            </a:r>
          </a:p>
          <a:p>
            <a:pPr lvl="1"/>
            <a:r>
              <a:rPr lang="en-US" sz="2000">
                <a:solidFill>
                  <a:schemeClr val="tx2"/>
                </a:solidFill>
                <a:latin typeface="Times New Roman" panose="02020603050405020304" pitchFamily="18" charset="0"/>
                <a:cs typeface="Times New Roman" panose="02020603050405020304" pitchFamily="18" charset="0"/>
              </a:rPr>
              <a:t>122C-1, Line 13 (</a:t>
            </a:r>
            <a:r>
              <a:rPr lang="en-US" sz="2000" b="1">
                <a:solidFill>
                  <a:schemeClr val="tx2"/>
                </a:solidFill>
                <a:latin typeface="Times New Roman" panose="02020603050405020304" pitchFamily="18" charset="0"/>
                <a:cs typeface="Times New Roman" panose="02020603050405020304" pitchFamily="18" charset="0"/>
              </a:rPr>
              <a:t>Marital adjustment</a:t>
            </a:r>
            <a:r>
              <a:rPr lang="en-US" sz="2000">
                <a:solidFill>
                  <a:schemeClr val="tx2"/>
                </a:solidFill>
                <a:latin typeface="Times New Roman" panose="02020603050405020304" pitchFamily="18" charset="0"/>
                <a:cs typeface="Times New Roman" panose="02020603050405020304" pitchFamily="18" charset="0"/>
              </a:rPr>
              <a:t>) and </a:t>
            </a:r>
          </a:p>
          <a:p>
            <a:pPr lvl="1"/>
            <a:r>
              <a:rPr lang="en-US" sz="2000">
                <a:solidFill>
                  <a:schemeClr val="tx2"/>
                </a:solidFill>
                <a:latin typeface="Times New Roman" panose="02020603050405020304" pitchFamily="18" charset="0"/>
                <a:cs typeface="Times New Roman" panose="02020603050405020304" pitchFamily="18" charset="0"/>
              </a:rPr>
              <a:t>a vehicle expense on 122C-2, Line 13 (</a:t>
            </a:r>
            <a:r>
              <a:rPr lang="en-US" sz="2000" b="1">
                <a:solidFill>
                  <a:schemeClr val="tx2"/>
                </a:solidFill>
                <a:latin typeface="Times New Roman" panose="02020603050405020304" pitchFamily="18" charset="0"/>
                <a:cs typeface="Times New Roman" panose="02020603050405020304" pitchFamily="18" charset="0"/>
              </a:rPr>
              <a:t>Vehicle ownership/lease expense</a:t>
            </a:r>
            <a:r>
              <a:rPr lang="en-US" sz="2000">
                <a:solidFill>
                  <a:schemeClr val="tx2"/>
                </a:solidFill>
                <a:latin typeface="Times New Roman" panose="02020603050405020304" pitchFamily="18" charset="0"/>
                <a:cs typeface="Times New Roman" panose="02020603050405020304" pitchFamily="18" charset="0"/>
              </a:rPr>
              <a:t>). </a:t>
            </a:r>
          </a:p>
          <a:p>
            <a:pPr marL="0" marR="0" indent="0">
              <a:spcBef>
                <a:spcPts val="0"/>
              </a:spcBef>
              <a:spcAft>
                <a:spcPts val="600"/>
              </a:spcAft>
              <a:buNone/>
            </a:pPr>
            <a:endParaRPr lang="en-US" sz="2000">
              <a:solidFill>
                <a:schemeClr val="tx2"/>
              </a:solidFill>
              <a:latin typeface="Times New Roman" panose="02020603050405020304" pitchFamily="18"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AB68AA8B-AC8E-4566-8C0A-8516C0868BEE}"/>
              </a:ext>
            </a:extLst>
          </p:cNvPr>
          <p:cNvSpPr>
            <a:spLocks noGrp="1"/>
          </p:cNvSpPr>
          <p:nvPr>
            <p:ph type="sldNum" sz="quarter" idx="12"/>
          </p:nvPr>
        </p:nvSpPr>
        <p:spPr>
          <a:xfrm>
            <a:off x="8610600" y="6356350"/>
            <a:ext cx="2743200" cy="365125"/>
          </a:xfrm>
        </p:spPr>
        <p:txBody>
          <a:bodyPr>
            <a:normAutofit/>
          </a:bodyPr>
          <a:lstStyle/>
          <a:p>
            <a:pPr>
              <a:spcAft>
                <a:spcPts val="600"/>
              </a:spcAft>
            </a:pPr>
            <a:fld id="{1EE9152C-8A13-46BA-A38A-B3658025C777}" type="slidenum">
              <a:rPr lang="en-US"/>
              <a:pPr>
                <a:spcAft>
                  <a:spcPts val="600"/>
                </a:spcAft>
              </a:pPr>
              <a:t>21</a:t>
            </a:fld>
            <a:endParaRPr lang="en-US"/>
          </a:p>
        </p:txBody>
      </p:sp>
    </p:spTree>
    <p:extLst>
      <p:ext uri="{BB962C8B-B14F-4D97-AF65-F5344CB8AC3E}">
        <p14:creationId xmlns:p14="http://schemas.microsoft.com/office/powerpoint/2010/main" val="1627431523"/>
      </p:ext>
    </p:extLst>
  </p:cSld>
  <p:clrMapOvr>
    <a:masterClrMapping/>
  </p:clrMapOvr>
  <p:transition spd="slow">
    <p:wheel spokes="1"/>
  </p:transition>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884769FE-1656-422F-86E1-8C1B16C27B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CB249F6D-244F-494A-98B9-5CC7413C4F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15760" y="682754"/>
            <a:ext cx="5492493" cy="5492493"/>
          </a:xfrm>
          <a:custGeom>
            <a:avLst/>
            <a:gdLst>
              <a:gd name="connsiteX0" fmla="*/ 2746247 w 5492493"/>
              <a:gd name="connsiteY0" fmla="*/ 0 h 5492493"/>
              <a:gd name="connsiteX1" fmla="*/ 5492493 w 5492493"/>
              <a:gd name="connsiteY1" fmla="*/ 2746247 h 5492493"/>
              <a:gd name="connsiteX2" fmla="*/ 2746247 w 5492493"/>
              <a:gd name="connsiteY2" fmla="*/ 5492493 h 5492493"/>
              <a:gd name="connsiteX3" fmla="*/ 0 w 5492493"/>
              <a:gd name="connsiteY3" fmla="*/ 2746247 h 5492493"/>
              <a:gd name="connsiteX4" fmla="*/ 2746247 w 5492493"/>
              <a:gd name="connsiteY4" fmla="*/ 0 h 5492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92493" h="5492493">
                <a:moveTo>
                  <a:pt x="2746247" y="0"/>
                </a:moveTo>
                <a:cubicBezTo>
                  <a:pt x="4262957" y="0"/>
                  <a:pt x="5492493" y="1229536"/>
                  <a:pt x="5492493" y="2746247"/>
                </a:cubicBezTo>
                <a:cubicBezTo>
                  <a:pt x="5492493" y="4262957"/>
                  <a:pt x="4262957" y="5492493"/>
                  <a:pt x="2746247" y="5492493"/>
                </a:cubicBezTo>
                <a:cubicBezTo>
                  <a:pt x="1229536" y="5492493"/>
                  <a:pt x="0" y="4262957"/>
                  <a:pt x="0" y="2746247"/>
                </a:cubicBezTo>
                <a:cubicBezTo>
                  <a:pt x="0" y="1229536"/>
                  <a:pt x="1229536" y="0"/>
                  <a:pt x="2746247" y="0"/>
                </a:cubicBezTo>
                <a:close/>
              </a:path>
            </a:pathLst>
          </a:cu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Oval 22">
            <a:extLst>
              <a:ext uri="{FF2B5EF4-FFF2-40B4-BE49-F238E27FC236}">
                <a16:creationId xmlns:a16="http://schemas.microsoft.com/office/drawing/2014/main" id="{506C536E-6ECA-4211-AF8C-A2671C484D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34260" y="5435945"/>
            <a:ext cx="435428" cy="435428"/>
          </a:xfrm>
          <a:prstGeom prst="ellipse">
            <a:avLst/>
          </a:prstGeom>
          <a:solidFill>
            <a:schemeClr val="tx1">
              <a:lumMod val="65000"/>
              <a:lumOff val="3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AEAA70EA-2201-4F5D-AF08-58CFF851CC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011593" y="3567390"/>
            <a:ext cx="2311806" cy="2303982"/>
          </a:xfrm>
          <a:custGeom>
            <a:avLst/>
            <a:gdLst>
              <a:gd name="connsiteX0" fmla="*/ 0 w 3108399"/>
              <a:gd name="connsiteY0" fmla="*/ 0 h 3097879"/>
              <a:gd name="connsiteX1" fmla="*/ 159985 w 3108399"/>
              <a:gd name="connsiteY1" fmla="*/ 4045 h 3097879"/>
              <a:gd name="connsiteX2" fmla="*/ 3092907 w 3108399"/>
              <a:gd name="connsiteY2" fmla="*/ 2791087 h 3097879"/>
              <a:gd name="connsiteX3" fmla="*/ 3108399 w 3108399"/>
              <a:gd name="connsiteY3" fmla="*/ 3097879 h 3097879"/>
              <a:gd name="connsiteX4" fmla="*/ 2470733 w 3108399"/>
              <a:gd name="connsiteY4" fmla="*/ 3097879 h 3097879"/>
              <a:gd name="connsiteX5" fmla="*/ 2458534 w 3108399"/>
              <a:gd name="connsiteY5" fmla="*/ 2856285 h 3097879"/>
              <a:gd name="connsiteX6" fmla="*/ 252674 w 3108399"/>
              <a:gd name="connsiteY6" fmla="*/ 650424 h 3097879"/>
              <a:gd name="connsiteX7" fmla="*/ 0 w 3108399"/>
              <a:gd name="connsiteY7" fmla="*/ 637665 h 3097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08399" h="3097879">
                <a:moveTo>
                  <a:pt x="0" y="0"/>
                </a:moveTo>
                <a:lnTo>
                  <a:pt x="159985" y="4045"/>
                </a:lnTo>
                <a:cubicBezTo>
                  <a:pt x="1696687" y="81941"/>
                  <a:pt x="2939004" y="1275632"/>
                  <a:pt x="3092907" y="2791087"/>
                </a:cubicBezTo>
                <a:lnTo>
                  <a:pt x="3108399" y="3097879"/>
                </a:lnTo>
                <a:lnTo>
                  <a:pt x="2470733" y="3097879"/>
                </a:lnTo>
                <a:lnTo>
                  <a:pt x="2458534" y="2856285"/>
                </a:lnTo>
                <a:cubicBezTo>
                  <a:pt x="2340416" y="1693197"/>
                  <a:pt x="1415762" y="768542"/>
                  <a:pt x="252674" y="650424"/>
                </a:cubicBezTo>
                <a:lnTo>
                  <a:pt x="0" y="637665"/>
                </a:lnTo>
                <a:close/>
              </a:path>
            </a:pathLst>
          </a:custGeom>
          <a:solidFill>
            <a:schemeClr val="accent6">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Title 3">
            <a:extLst>
              <a:ext uri="{FF2B5EF4-FFF2-40B4-BE49-F238E27FC236}">
                <a16:creationId xmlns:a16="http://schemas.microsoft.com/office/drawing/2014/main" id="{C0ABC0BE-1A0F-412D-8C8E-50CF21E4C7E7}"/>
              </a:ext>
            </a:extLst>
          </p:cNvPr>
          <p:cNvSpPr>
            <a:spLocks noGrp="1"/>
          </p:cNvSpPr>
          <p:nvPr>
            <p:ph type="title"/>
          </p:nvPr>
        </p:nvSpPr>
        <p:spPr>
          <a:xfrm>
            <a:off x="6978316" y="1431042"/>
            <a:ext cx="4055899" cy="3995916"/>
          </a:xfrm>
        </p:spPr>
        <p:txBody>
          <a:bodyPr anchor="ctr">
            <a:normAutofit/>
          </a:bodyPr>
          <a:lstStyle/>
          <a:p>
            <a:br>
              <a:rPr lang="en-US">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br>
            <a:r>
              <a:rPr lang="en-US">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Line 13 Marital adjustment</a:t>
            </a:r>
            <a:br>
              <a:rPr lang="en-US">
                <a:solidFill>
                  <a:schemeClr val="tx1">
                    <a:lumMod val="95000"/>
                    <a:lumOff val="5000"/>
                  </a:schemeClr>
                </a:solidFill>
                <a:effectLst/>
                <a:latin typeface="Calibri" panose="020F0502020204030204" pitchFamily="34" charset="0"/>
                <a:ea typeface="Calibri" panose="020F0502020204030204" pitchFamily="34" charset="0"/>
                <a:cs typeface="Times New Roman" panose="02020603050405020304" pitchFamily="18" charset="0"/>
              </a:rPr>
            </a:br>
            <a:br>
              <a:rPr lang="en-US">
                <a:solidFill>
                  <a:schemeClr val="tx1">
                    <a:lumMod val="95000"/>
                    <a:lumOff val="5000"/>
                  </a:schemeClr>
                </a:solidFill>
                <a:effectLst/>
                <a:latin typeface="Calibri" panose="020F0502020204030204" pitchFamily="34" charset="0"/>
                <a:ea typeface="Calibri" panose="020F0502020204030204" pitchFamily="34" charset="0"/>
                <a:cs typeface="Times New Roman" panose="02020603050405020304" pitchFamily="18" charset="0"/>
              </a:rPr>
            </a:br>
            <a:endParaRPr lang="en-US">
              <a:solidFill>
                <a:schemeClr val="tx1">
                  <a:lumMod val="95000"/>
                  <a:lumOff val="5000"/>
                </a:schemeClr>
              </a:solidFill>
              <a:highlight>
                <a:srgbClr val="FFFF00"/>
              </a:highlight>
              <a:latin typeface="Times New Roman" panose="02020603050405020304" pitchFamily="18"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AB68AA8B-AC8E-4566-8C0A-8516C0868BEE}"/>
              </a:ext>
            </a:extLst>
          </p:cNvPr>
          <p:cNvSpPr>
            <a:spLocks noGrp="1"/>
          </p:cNvSpPr>
          <p:nvPr>
            <p:ph type="sldNum" sz="quarter" idx="12"/>
          </p:nvPr>
        </p:nvSpPr>
        <p:spPr>
          <a:xfrm>
            <a:off x="603504" y="3977640"/>
            <a:ext cx="457200" cy="457200"/>
          </a:xfrm>
          <a:prstGeom prst="ellipse">
            <a:avLst/>
          </a:prstGeom>
          <a:solidFill>
            <a:schemeClr val="tx1">
              <a:alpha val="80000"/>
            </a:schemeClr>
          </a:solidFill>
          <a:ln w="19050">
            <a:noFill/>
          </a:ln>
        </p:spPr>
        <p:txBody>
          <a:bodyPr>
            <a:normAutofit fontScale="85000" lnSpcReduction="10000"/>
          </a:bodyPr>
          <a:lstStyle/>
          <a:p>
            <a:pPr algn="ctr">
              <a:spcAft>
                <a:spcPts val="600"/>
              </a:spcAft>
            </a:pPr>
            <a:fld id="{1EE9152C-8A13-46BA-A38A-B3658025C777}" type="slidenum">
              <a:rPr lang="en-US">
                <a:solidFill>
                  <a:schemeClr val="bg1"/>
                </a:solidFill>
              </a:rPr>
              <a:pPr algn="ctr">
                <a:spcAft>
                  <a:spcPts val="600"/>
                </a:spcAft>
              </a:pPr>
              <a:t>22</a:t>
            </a:fld>
            <a:endParaRPr lang="en-US">
              <a:solidFill>
                <a:schemeClr val="bg1"/>
              </a:solidFill>
            </a:endParaRPr>
          </a:p>
        </p:txBody>
      </p:sp>
      <p:sp>
        <p:nvSpPr>
          <p:cNvPr id="5" name="Content Placeholder 4">
            <a:extLst>
              <a:ext uri="{FF2B5EF4-FFF2-40B4-BE49-F238E27FC236}">
                <a16:creationId xmlns:a16="http://schemas.microsoft.com/office/drawing/2014/main" id="{E9AFB935-7E44-4A20-8074-280FCF102080}"/>
              </a:ext>
            </a:extLst>
          </p:cNvPr>
          <p:cNvSpPr>
            <a:spLocks noGrp="1"/>
          </p:cNvSpPr>
          <p:nvPr>
            <p:ph idx="1"/>
          </p:nvPr>
        </p:nvSpPr>
        <p:spPr>
          <a:xfrm>
            <a:off x="1463040" y="1431042"/>
            <a:ext cx="3927826" cy="3995916"/>
          </a:xfrm>
        </p:spPr>
        <p:txBody>
          <a:bodyPr anchor="ctr">
            <a:normAutofit/>
          </a:bodyPr>
          <a:lstStyle/>
          <a:p>
            <a:r>
              <a:rPr lang="en-US" sz="1800">
                <a:solidFill>
                  <a:schemeClr val="tx1">
                    <a:lumMod val="85000"/>
                    <a:lumOff val="15000"/>
                  </a:schemeClr>
                </a:solidFill>
                <a:latin typeface="Times New Roman" panose="02020603050405020304" pitchFamily="18" charset="0"/>
                <a:cs typeface="Times New Roman" panose="02020603050405020304" pitchFamily="18" charset="0"/>
              </a:rPr>
              <a:t>Subtract the total </a:t>
            </a:r>
          </a:p>
          <a:p>
            <a:pPr lvl="1"/>
            <a:r>
              <a:rPr lang="en-US" sz="1800">
                <a:solidFill>
                  <a:schemeClr val="tx1">
                    <a:lumMod val="85000"/>
                    <a:lumOff val="15000"/>
                  </a:schemeClr>
                </a:solidFill>
                <a:latin typeface="Times New Roman" panose="02020603050405020304" pitchFamily="18" charset="0"/>
                <a:cs typeface="Times New Roman" panose="02020603050405020304" pitchFamily="18" charset="0"/>
              </a:rPr>
              <a:t>in Line 13 (</a:t>
            </a:r>
            <a:r>
              <a:rPr lang="en-US" sz="1800" b="1">
                <a:solidFill>
                  <a:schemeClr val="tx1">
                    <a:lumMod val="85000"/>
                    <a:lumOff val="15000"/>
                  </a:schemeClr>
                </a:solidFill>
                <a:latin typeface="Times New Roman" panose="02020603050405020304" pitchFamily="18" charset="0"/>
                <a:cs typeface="Times New Roman" panose="02020603050405020304" pitchFamily="18" charset="0"/>
              </a:rPr>
              <a:t>marital adjustment</a:t>
            </a:r>
            <a:r>
              <a:rPr lang="en-US" sz="1800">
                <a:solidFill>
                  <a:schemeClr val="tx1">
                    <a:lumMod val="85000"/>
                    <a:lumOff val="15000"/>
                  </a:schemeClr>
                </a:solidFill>
                <a:latin typeface="Times New Roman" panose="02020603050405020304" pitchFamily="18" charset="0"/>
                <a:cs typeface="Times New Roman" panose="02020603050405020304" pitchFamily="18" charset="0"/>
              </a:rPr>
              <a:t>) from </a:t>
            </a:r>
          </a:p>
          <a:p>
            <a:pPr lvl="1"/>
            <a:r>
              <a:rPr lang="en-US" sz="1800">
                <a:solidFill>
                  <a:schemeClr val="tx1">
                    <a:lumMod val="85000"/>
                    <a:lumOff val="15000"/>
                  </a:schemeClr>
                </a:solidFill>
                <a:latin typeface="Times New Roman" panose="02020603050405020304" pitchFamily="18" charset="0"/>
                <a:cs typeface="Times New Roman" panose="02020603050405020304" pitchFamily="18" charset="0"/>
              </a:rPr>
              <a:t>Line 12 (</a:t>
            </a:r>
            <a:r>
              <a:rPr lang="en-US" sz="1800" b="1">
                <a:solidFill>
                  <a:schemeClr val="tx1">
                    <a:lumMod val="85000"/>
                    <a:lumOff val="15000"/>
                  </a:schemeClr>
                </a:solidFill>
                <a:latin typeface="Times New Roman" panose="02020603050405020304" pitchFamily="18" charset="0"/>
                <a:cs typeface="Times New Roman" panose="02020603050405020304" pitchFamily="18" charset="0"/>
              </a:rPr>
              <a:t>total average monthly income</a:t>
            </a:r>
            <a:r>
              <a:rPr lang="en-US" sz="1800">
                <a:solidFill>
                  <a:schemeClr val="tx1">
                    <a:lumMod val="85000"/>
                    <a:lumOff val="15000"/>
                  </a:schemeClr>
                </a:solidFill>
                <a:latin typeface="Times New Roman" panose="02020603050405020304" pitchFamily="18" charset="0"/>
                <a:cs typeface="Times New Roman" panose="02020603050405020304" pitchFamily="18" charset="0"/>
              </a:rPr>
              <a:t>)</a:t>
            </a:r>
          </a:p>
          <a:p>
            <a:pPr marL="0" marR="0" indent="0">
              <a:spcBef>
                <a:spcPts val="0"/>
              </a:spcBef>
              <a:spcAft>
                <a:spcPts val="600"/>
              </a:spcAft>
              <a:buNone/>
            </a:pPr>
            <a:endParaRPr lang="en-US" sz="1800">
              <a:solidFill>
                <a:schemeClr val="tx1">
                  <a:lumMod val="85000"/>
                  <a:lumOff val="1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9084707"/>
      </p:ext>
    </p:extLst>
  </p:cSld>
  <p:clrMapOvr>
    <a:masterClrMapping/>
  </p:clrMapOvr>
  <p:transition spd="slow">
    <p:push dir="u"/>
  </p:transition>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9">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C0ABC0BE-1A0F-412D-8C8E-50CF21E4C7E7}"/>
              </a:ext>
            </a:extLst>
          </p:cNvPr>
          <p:cNvSpPr>
            <a:spLocks noGrp="1"/>
          </p:cNvSpPr>
          <p:nvPr>
            <p:ph type="title"/>
          </p:nvPr>
        </p:nvSpPr>
        <p:spPr>
          <a:xfrm>
            <a:off x="808638" y="386930"/>
            <a:ext cx="9236700" cy="1188950"/>
          </a:xfrm>
        </p:spPr>
        <p:txBody>
          <a:bodyPr anchor="b">
            <a:normAutofit/>
          </a:bodyPr>
          <a:lstStyle/>
          <a:p>
            <a:r>
              <a:rPr lang="en-US" sz="2600" b="1" cap="small">
                <a:latin typeface="Times New Roman" panose="02020603050405020304" pitchFamily="18" charset="0"/>
                <a:ea typeface="Calibri" panose="020F0502020204030204" pitchFamily="34" charset="0"/>
                <a:cs typeface="Times New Roman" panose="02020603050405020304" pitchFamily="18" charset="0"/>
              </a:rPr>
              <a:t>Non-Purchase Money Secured Debts</a:t>
            </a:r>
            <a:br>
              <a:rPr lang="en-US" sz="2600" b="1" cap="small">
                <a:latin typeface="Times New Roman" panose="02020603050405020304" pitchFamily="18" charset="0"/>
                <a:ea typeface="Calibri" panose="020F0502020204030204" pitchFamily="34" charset="0"/>
                <a:cs typeface="Times New Roman" panose="02020603050405020304" pitchFamily="18" charset="0"/>
              </a:rPr>
            </a:br>
            <a:br>
              <a:rPr lang="en-US" sz="2600" cap="small">
                <a:latin typeface="Times New Roman" panose="02020603050405020304" pitchFamily="18" charset="0"/>
                <a:ea typeface="Calibri" panose="020F0502020204030204" pitchFamily="34" charset="0"/>
                <a:cs typeface="Times New Roman" panose="02020603050405020304" pitchFamily="18" charset="0"/>
              </a:rPr>
            </a:br>
            <a:r>
              <a:rPr lang="en-US" sz="2600" cap="small">
                <a:highlight>
                  <a:srgbClr val="FFFF00"/>
                </a:highlight>
                <a:latin typeface="Times New Roman" panose="02020603050405020304" pitchFamily="18" charset="0"/>
                <a:ea typeface="Calibri" panose="020F0502020204030204" pitchFamily="34" charset="0"/>
                <a:cs typeface="Times New Roman" panose="02020603050405020304" pitchFamily="18" charset="0"/>
              </a:rPr>
              <a:t>I</a:t>
            </a:r>
            <a:r>
              <a:rPr lang="en-US" sz="2600">
                <a:highlight>
                  <a:srgbClr val="FFFF00"/>
                </a:highlight>
                <a:latin typeface="Times New Roman" panose="02020603050405020304" pitchFamily="18" charset="0"/>
                <a:ea typeface="Calibri" panose="020F0502020204030204" pitchFamily="34" charset="0"/>
                <a:cs typeface="Times New Roman" panose="02020603050405020304" pitchFamily="18" charset="0"/>
              </a:rPr>
              <a:t>n re Ransome, 131 S. Ct. 716 (2011)</a:t>
            </a:r>
            <a:endParaRPr lang="en-US" sz="2600">
              <a:highlight>
                <a:srgbClr val="FFFF00"/>
              </a:highlight>
              <a:latin typeface="Times New Roman" panose="02020603050405020304" pitchFamily="18" charset="0"/>
              <a:cs typeface="Times New Roman" panose="02020603050405020304" pitchFamily="18" charset="0"/>
            </a:endParaRPr>
          </a:p>
        </p:txBody>
      </p:sp>
      <p:grpSp>
        <p:nvGrpSpPr>
          <p:cNvPr id="18" name="Group 11">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3" name="Rectangle 12">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3">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4">
            <a:extLst>
              <a:ext uri="{FF2B5EF4-FFF2-40B4-BE49-F238E27FC236}">
                <a16:creationId xmlns:a16="http://schemas.microsoft.com/office/drawing/2014/main" id="{E9AFB935-7E44-4A20-8074-280FCF102080}"/>
              </a:ext>
            </a:extLst>
          </p:cNvPr>
          <p:cNvSpPr>
            <a:spLocks noGrp="1"/>
          </p:cNvSpPr>
          <p:nvPr>
            <p:ph idx="1"/>
          </p:nvPr>
        </p:nvSpPr>
        <p:spPr>
          <a:xfrm>
            <a:off x="793660" y="2599509"/>
            <a:ext cx="10143668" cy="3435531"/>
          </a:xfrm>
        </p:spPr>
        <p:txBody>
          <a:bodyPr anchor="ctr">
            <a:normAutofit/>
          </a:bodyPr>
          <a:lstStyle/>
          <a:p>
            <a:pPr marL="60325" indent="0">
              <a:spcBef>
                <a:spcPts val="0"/>
              </a:spcBef>
              <a:spcAft>
                <a:spcPts val="600"/>
              </a:spcAft>
              <a:buNone/>
            </a:pP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marL="461963" marR="0" indent="-461963">
              <a:spcBef>
                <a:spcPts val="0"/>
              </a:spcBef>
              <a:spcAft>
                <a:spcPts val="600"/>
              </a:spcAft>
              <a:buFont typeface="Wingdings" panose="05000000000000000000" pitchFamily="2" charset="2"/>
              <a:buChar char="Ø"/>
            </a:pPr>
            <a:r>
              <a:rPr lang="en-US" sz="2000">
                <a:effectLst/>
                <a:latin typeface="Times New Roman" panose="02020603050405020304" pitchFamily="18" charset="0"/>
                <a:ea typeface="Calibri" panose="020F0502020204030204" pitchFamily="34" charset="0"/>
                <a:cs typeface="Times New Roman" panose="02020603050405020304" pitchFamily="18" charset="0"/>
              </a:rPr>
              <a:t>The IRS Collection Financial Standards state, “The ownership costs provide maximum allowances for the lease or purchase of up to two automobiles if allowed as a necessary expense.”  </a:t>
            </a:r>
          </a:p>
          <a:p>
            <a:pPr marL="0" marR="0" indent="0">
              <a:spcBef>
                <a:spcPts val="0"/>
              </a:spcBef>
              <a:spcAft>
                <a:spcPts val="600"/>
              </a:spcAft>
              <a:buNone/>
            </a:pPr>
            <a:endParaRPr lang="en-US" sz="2000">
              <a:latin typeface="Times New Roman" panose="02020603050405020304" pitchFamily="18" charset="0"/>
              <a:ea typeface="Calibri" panose="020F0502020204030204" pitchFamily="34" charset="0"/>
              <a:cs typeface="Times New Roman" panose="02020603050405020304" pitchFamily="18" charset="0"/>
            </a:endParaRPr>
          </a:p>
          <a:p>
            <a:pPr marL="461963" marR="0" indent="-461963">
              <a:spcBef>
                <a:spcPts val="0"/>
              </a:spcBef>
              <a:spcAft>
                <a:spcPts val="600"/>
              </a:spcAft>
              <a:buFont typeface="Wingdings" panose="05000000000000000000" pitchFamily="2" charset="2"/>
              <a:buChar char="Ø"/>
            </a:pPr>
            <a:r>
              <a:rPr lang="en-US" sz="2000">
                <a:effectLst/>
                <a:latin typeface="Times New Roman" panose="02020603050405020304" pitchFamily="18" charset="0"/>
                <a:ea typeface="Calibri" panose="020F0502020204030204" pitchFamily="34" charset="0"/>
                <a:cs typeface="Times New Roman" panose="02020603050405020304" pitchFamily="18" charset="0"/>
              </a:rPr>
              <a:t>In </a:t>
            </a:r>
            <a:r>
              <a:rPr lang="en-US" sz="2000" i="1">
                <a:effectLst/>
                <a:latin typeface="Times New Roman" panose="02020603050405020304" pitchFamily="18" charset="0"/>
                <a:ea typeface="Calibri" panose="020F0502020204030204" pitchFamily="34" charset="0"/>
                <a:cs typeface="Times New Roman" panose="02020603050405020304" pitchFamily="18" charset="0"/>
              </a:rPr>
              <a:t>Ransom</a:t>
            </a:r>
            <a:r>
              <a:rPr lang="en-US" sz="2000">
                <a:effectLst/>
                <a:latin typeface="Times New Roman" panose="02020603050405020304" pitchFamily="18" charset="0"/>
                <a:ea typeface="Calibri" panose="020F0502020204030204" pitchFamily="34" charset="0"/>
                <a:cs typeface="Times New Roman" panose="02020603050405020304" pitchFamily="18" charset="0"/>
              </a:rPr>
              <a:t>, the debtor owned an unencumbered vehicle, but attempted to claim the IRS Local Standards’ vehicle ownership cost under the means test.</a:t>
            </a:r>
          </a:p>
          <a:p>
            <a:pPr marL="461963" marR="0" indent="-461963">
              <a:spcBef>
                <a:spcPts val="0"/>
              </a:spcBef>
              <a:spcAft>
                <a:spcPts val="600"/>
              </a:spcAft>
              <a:buFont typeface="Wingdings" panose="05000000000000000000" pitchFamily="2" charset="2"/>
              <a:buChar char="Ø"/>
            </a:pPr>
            <a:endParaRPr lang="en-US" sz="2000">
              <a:latin typeface="Times New Roman" panose="02020603050405020304" pitchFamily="18" charset="0"/>
              <a:ea typeface="Calibri" panose="020F0502020204030204" pitchFamily="34" charset="0"/>
              <a:cs typeface="Times New Roman" panose="02020603050405020304" pitchFamily="18" charset="0"/>
            </a:endParaRPr>
          </a:p>
          <a:p>
            <a:pPr marL="461963" marR="0" indent="-461963">
              <a:spcBef>
                <a:spcPts val="0"/>
              </a:spcBef>
              <a:spcAft>
                <a:spcPts val="600"/>
              </a:spcAft>
              <a:buFont typeface="Wingdings" panose="05000000000000000000" pitchFamily="2" charset="2"/>
              <a:buChar char="Ø"/>
            </a:pPr>
            <a:r>
              <a:rPr lang="en-US" sz="2000">
                <a:effectLst/>
                <a:latin typeface="Times New Roman" panose="02020603050405020304" pitchFamily="18" charset="0"/>
                <a:ea typeface="Calibri" panose="020F0502020204030204" pitchFamily="34" charset="0"/>
                <a:cs typeface="Times New Roman" panose="02020603050405020304" pitchFamily="18" charset="0"/>
              </a:rPr>
              <a:t>The Court held that because Ransom owned his vehicle free and clear of any encumbrances, he incurred no applicable ownership cost and therefore did not qualify for the deduction.</a:t>
            </a:r>
          </a:p>
          <a:p>
            <a:pPr marL="0" marR="0">
              <a:spcBef>
                <a:spcPts val="0"/>
              </a:spcBef>
              <a:spcAft>
                <a:spcPts val="600"/>
              </a:spcAft>
            </a:pP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600"/>
              </a:spcAft>
              <a:buNone/>
            </a:pPr>
            <a:endParaRPr lang="en-US" sz="2000">
              <a:latin typeface="Times New Roman" panose="02020603050405020304" pitchFamily="18"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AB68AA8B-AC8E-4566-8C0A-8516C0868BEE}"/>
              </a:ext>
            </a:extLst>
          </p:cNvPr>
          <p:cNvSpPr>
            <a:spLocks noGrp="1"/>
          </p:cNvSpPr>
          <p:nvPr>
            <p:ph type="sldNum" sz="quarter" idx="12"/>
          </p:nvPr>
        </p:nvSpPr>
        <p:spPr>
          <a:xfrm>
            <a:off x="8610600" y="6492240"/>
            <a:ext cx="2743200" cy="365125"/>
          </a:xfrm>
        </p:spPr>
        <p:txBody>
          <a:bodyPr>
            <a:normAutofit/>
          </a:bodyPr>
          <a:lstStyle/>
          <a:p>
            <a:pPr>
              <a:spcAft>
                <a:spcPts val="600"/>
              </a:spcAft>
            </a:pPr>
            <a:fld id="{1EE9152C-8A13-46BA-A38A-B3658025C777}" type="slidenum">
              <a:rPr lang="en-US" smtClean="0"/>
              <a:pPr>
                <a:spcAft>
                  <a:spcPts val="600"/>
                </a:spcAft>
              </a:pPr>
              <a:t>23</a:t>
            </a:fld>
            <a:endParaRPr lang="en-US"/>
          </a:p>
        </p:txBody>
      </p:sp>
    </p:spTree>
    <p:extLst>
      <p:ext uri="{BB962C8B-B14F-4D97-AF65-F5344CB8AC3E}">
        <p14:creationId xmlns:p14="http://schemas.microsoft.com/office/powerpoint/2010/main" val="37333662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C0ABC0BE-1A0F-412D-8C8E-50CF21E4C7E7}"/>
              </a:ext>
            </a:extLst>
          </p:cNvPr>
          <p:cNvSpPr>
            <a:spLocks noGrp="1"/>
          </p:cNvSpPr>
          <p:nvPr>
            <p:ph type="title"/>
          </p:nvPr>
        </p:nvSpPr>
        <p:spPr>
          <a:xfrm>
            <a:off x="808638" y="386930"/>
            <a:ext cx="9236700" cy="1188950"/>
          </a:xfrm>
        </p:spPr>
        <p:txBody>
          <a:bodyPr anchor="b">
            <a:normAutofit/>
          </a:bodyPr>
          <a:lstStyle/>
          <a:p>
            <a:r>
              <a:rPr lang="en-US" sz="3800" b="1" cap="small">
                <a:latin typeface="Times New Roman" panose="02020603050405020304" pitchFamily="18" charset="0"/>
                <a:ea typeface="Calibri" panose="020F0502020204030204" pitchFamily="34" charset="0"/>
                <a:cs typeface="Times New Roman" panose="02020603050405020304" pitchFamily="18" charset="0"/>
              </a:rPr>
              <a:t>Non-Purchase Money Secured Debts</a:t>
            </a:r>
            <a:endParaRPr lang="en-US" sz="3800">
              <a:highlight>
                <a:srgbClr val="FFFF00"/>
              </a:highlight>
              <a:latin typeface="Times New Roman" panose="02020603050405020304" pitchFamily="18" charset="0"/>
              <a:cs typeface="Times New Roman" panose="02020603050405020304" pitchFamily="18" charset="0"/>
            </a:endParaRPr>
          </a:p>
        </p:txBody>
      </p:sp>
      <p:grpSp>
        <p:nvGrpSpPr>
          <p:cNvPr id="12" name="Group 11">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3" name="Rectangle 12">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4">
            <a:extLst>
              <a:ext uri="{FF2B5EF4-FFF2-40B4-BE49-F238E27FC236}">
                <a16:creationId xmlns:a16="http://schemas.microsoft.com/office/drawing/2014/main" id="{E9AFB935-7E44-4A20-8074-280FCF102080}"/>
              </a:ext>
            </a:extLst>
          </p:cNvPr>
          <p:cNvSpPr>
            <a:spLocks noGrp="1"/>
          </p:cNvSpPr>
          <p:nvPr>
            <p:ph idx="1"/>
          </p:nvPr>
        </p:nvSpPr>
        <p:spPr>
          <a:xfrm>
            <a:off x="793660" y="2599509"/>
            <a:ext cx="10143668" cy="3435531"/>
          </a:xfrm>
        </p:spPr>
        <p:txBody>
          <a:bodyPr anchor="ctr">
            <a:normAutofit/>
          </a:bodyPr>
          <a:lstStyle/>
          <a:p>
            <a:pPr marL="60325" indent="0">
              <a:spcBef>
                <a:spcPts val="0"/>
              </a:spcBef>
              <a:spcAft>
                <a:spcPts val="600"/>
              </a:spcAft>
              <a:buNone/>
            </a:pP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indent="0">
              <a:spcBef>
                <a:spcPts val="0"/>
              </a:spcBef>
              <a:spcAft>
                <a:spcPts val="600"/>
              </a:spcAft>
              <a:buNone/>
            </a:pP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461963" marR="0" indent="-461963">
              <a:spcBef>
                <a:spcPts val="0"/>
              </a:spcBef>
              <a:spcAft>
                <a:spcPts val="600"/>
              </a:spcAft>
              <a:buFont typeface="Wingdings" panose="05000000000000000000" pitchFamily="2" charset="2"/>
              <a:buChar char="Ø"/>
            </a:pPr>
            <a:r>
              <a:rPr lang="en-US" sz="2000">
                <a:effectLst/>
                <a:latin typeface="Times New Roman" panose="02020603050405020304" pitchFamily="18" charset="0"/>
                <a:ea typeface="Calibri" panose="020F0502020204030204" pitchFamily="34" charset="0"/>
              </a:rPr>
              <a:t>Courts disallowing the deductions for nonpurchase-money secured debts reason that by using the IRS Collection Financial Standards to assist in the determination of the applicability of an expense, a debt which encumbers a vehicle should arise in the context of new and used car financing and should be limited to provide allowances for the </a:t>
            </a:r>
            <a:r>
              <a:rPr lang="en-US" sz="2000" i="1">
                <a:effectLst/>
                <a:latin typeface="Times New Roman" panose="02020603050405020304" pitchFamily="18" charset="0"/>
                <a:ea typeface="Calibri" panose="020F0502020204030204" pitchFamily="34" charset="0"/>
              </a:rPr>
              <a:t>lease or purchase</a:t>
            </a:r>
            <a:r>
              <a:rPr lang="en-US" sz="2000">
                <a:effectLst/>
                <a:latin typeface="Times New Roman" panose="02020603050405020304" pitchFamily="18" charset="0"/>
                <a:ea typeface="Calibri" panose="020F0502020204030204" pitchFamily="34" charset="0"/>
              </a:rPr>
              <a:t> of up to two automobiles and conclude that:</a:t>
            </a:r>
          </a:p>
          <a:p>
            <a:pPr marL="0" marR="0" indent="0">
              <a:spcBef>
                <a:spcPts val="0"/>
              </a:spcBef>
              <a:spcAft>
                <a:spcPts val="600"/>
              </a:spcAft>
              <a:buNone/>
            </a:pPr>
            <a:endParaRPr lang="en-US" sz="2000">
              <a:effectLst/>
              <a:latin typeface="Times New Roman" panose="02020603050405020304" pitchFamily="18" charset="0"/>
              <a:ea typeface="Calibri" panose="020F0502020204030204" pitchFamily="34" charset="0"/>
            </a:endParaRPr>
          </a:p>
          <a:p>
            <a:pPr marL="517525" lvl="1" indent="-517525">
              <a:spcBef>
                <a:spcPts val="0"/>
              </a:spcBef>
              <a:spcAft>
                <a:spcPts val="600"/>
              </a:spcAft>
              <a:buFont typeface="Wingdings" panose="05000000000000000000" pitchFamily="2" charset="2"/>
              <a:buChar char="Ø"/>
            </a:pPr>
            <a:r>
              <a:rPr lang="en-US" sz="2000">
                <a:latin typeface="Times New Roman" panose="02020603050405020304" pitchFamily="18" charset="0"/>
                <a:ea typeface="Calibri" panose="020F0502020204030204" pitchFamily="34" charset="0"/>
              </a:rPr>
              <a:t>A</a:t>
            </a:r>
            <a:r>
              <a:rPr lang="en-US" sz="2000">
                <a:effectLst/>
                <a:latin typeface="Times New Roman" panose="02020603050405020304" pitchFamily="18" charset="0"/>
                <a:ea typeface="Calibri" panose="020F0502020204030204" pitchFamily="34" charset="0"/>
              </a:rPr>
              <a:t> nonpurchase-money security interest is not an applicable monthly expense specified under the IRS Local Standards.</a:t>
            </a:r>
            <a:endParaRPr lang="en-US" sz="2000">
              <a:latin typeface="Times New Roman" panose="02020603050405020304" pitchFamily="18" charset="0"/>
              <a:cs typeface="Times New Roman" panose="02020603050405020304" pitchFamily="18" charset="0"/>
            </a:endParaRPr>
          </a:p>
          <a:p>
            <a:pPr marL="0" marR="0">
              <a:spcBef>
                <a:spcPts val="0"/>
              </a:spcBef>
              <a:spcAft>
                <a:spcPts val="600"/>
              </a:spcAft>
            </a:pPr>
            <a:endParaRPr lang="en-US" sz="2000">
              <a:latin typeface="Times New Roman" panose="02020603050405020304" pitchFamily="18"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AB68AA8B-AC8E-4566-8C0A-8516C0868BEE}"/>
              </a:ext>
            </a:extLst>
          </p:cNvPr>
          <p:cNvSpPr>
            <a:spLocks noGrp="1"/>
          </p:cNvSpPr>
          <p:nvPr>
            <p:ph type="sldNum" sz="quarter" idx="12"/>
          </p:nvPr>
        </p:nvSpPr>
        <p:spPr>
          <a:xfrm>
            <a:off x="8610600" y="6492240"/>
            <a:ext cx="2743200" cy="365125"/>
          </a:xfrm>
        </p:spPr>
        <p:txBody>
          <a:bodyPr>
            <a:normAutofit/>
          </a:bodyPr>
          <a:lstStyle/>
          <a:p>
            <a:pPr>
              <a:spcAft>
                <a:spcPts val="600"/>
              </a:spcAft>
            </a:pPr>
            <a:fld id="{1EE9152C-8A13-46BA-A38A-B3658025C777}" type="slidenum">
              <a:rPr lang="en-US" smtClean="0"/>
              <a:pPr>
                <a:spcAft>
                  <a:spcPts val="600"/>
                </a:spcAft>
              </a:pPr>
              <a:t>24</a:t>
            </a:fld>
            <a:endParaRPr lang="en-US"/>
          </a:p>
        </p:txBody>
      </p:sp>
    </p:spTree>
    <p:extLst>
      <p:ext uri="{BB962C8B-B14F-4D97-AF65-F5344CB8AC3E}">
        <p14:creationId xmlns:p14="http://schemas.microsoft.com/office/powerpoint/2010/main" val="412397648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id="{201CC55D-ED54-4C5C-95E6-10947BD110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C0ABC0BE-1A0F-412D-8C8E-50CF21E4C7E7}"/>
              </a:ext>
            </a:extLst>
          </p:cNvPr>
          <p:cNvSpPr>
            <a:spLocks noGrp="1"/>
          </p:cNvSpPr>
          <p:nvPr>
            <p:ph type="title"/>
          </p:nvPr>
        </p:nvSpPr>
        <p:spPr>
          <a:xfrm>
            <a:off x="589560" y="856180"/>
            <a:ext cx="4560584" cy="1128068"/>
          </a:xfrm>
        </p:spPr>
        <p:txBody>
          <a:bodyPr anchor="ctr">
            <a:normAutofit/>
          </a:bodyPr>
          <a:lstStyle/>
          <a:p>
            <a:r>
              <a:rPr lang="en-US" sz="1600" b="1" cap="small">
                <a:effectLst/>
                <a:latin typeface="Times New Roman" panose="02020603050405020304" pitchFamily="18" charset="0"/>
                <a:ea typeface="Calibri" panose="020F0502020204030204" pitchFamily="34" charset="0"/>
                <a:cs typeface="Times New Roman" panose="02020603050405020304" pitchFamily="18" charset="0"/>
              </a:rPr>
              <a:t>Lease Payments</a:t>
            </a:r>
            <a:br>
              <a:rPr lang="en-US" sz="1600" b="1" cap="small">
                <a:effectLst/>
                <a:latin typeface="Times New Roman" panose="02020603050405020304" pitchFamily="18" charset="0"/>
                <a:ea typeface="Calibri" panose="020F0502020204030204" pitchFamily="34" charset="0"/>
                <a:cs typeface="Times New Roman" panose="02020603050405020304" pitchFamily="18" charset="0"/>
              </a:rPr>
            </a:br>
            <a:br>
              <a:rPr lang="en-US" sz="1600" b="1" cap="small">
                <a:effectLst/>
                <a:latin typeface="Times New Roman" panose="02020603050405020304" pitchFamily="18" charset="0"/>
                <a:ea typeface="Calibri" panose="020F0502020204030204" pitchFamily="34" charset="0"/>
                <a:cs typeface="Times New Roman" panose="02020603050405020304" pitchFamily="18" charset="0"/>
              </a:rPr>
            </a:br>
            <a:r>
              <a:rPr lang="en-US" sz="1600" i="1">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In re Axline</a:t>
            </a:r>
            <a:r>
              <a:rPr lang="en-US" sz="160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 618 B.R. 454 (Bankr. N.D. Tex. 2020).</a:t>
            </a:r>
            <a:endParaRPr lang="en-US" sz="1600">
              <a:highlight>
                <a:srgbClr val="FFFF00"/>
              </a:highlight>
              <a:latin typeface="Times New Roman" panose="02020603050405020304" pitchFamily="18" charset="0"/>
              <a:cs typeface="Times New Roman" panose="02020603050405020304" pitchFamily="18" charset="0"/>
            </a:endParaRPr>
          </a:p>
        </p:txBody>
      </p:sp>
      <p:grpSp>
        <p:nvGrpSpPr>
          <p:cNvPr id="42" name="Group 41">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43" name="Rectangle 42">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5085" y="2090569"/>
            <a:ext cx="429768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4">
            <a:extLst>
              <a:ext uri="{FF2B5EF4-FFF2-40B4-BE49-F238E27FC236}">
                <a16:creationId xmlns:a16="http://schemas.microsoft.com/office/drawing/2014/main" id="{E9AFB935-7E44-4A20-8074-280FCF102080}"/>
              </a:ext>
            </a:extLst>
          </p:cNvPr>
          <p:cNvSpPr>
            <a:spLocks noGrp="1"/>
          </p:cNvSpPr>
          <p:nvPr>
            <p:ph idx="1"/>
          </p:nvPr>
        </p:nvSpPr>
        <p:spPr>
          <a:xfrm>
            <a:off x="590719" y="2330505"/>
            <a:ext cx="4559425" cy="3979585"/>
          </a:xfrm>
        </p:spPr>
        <p:txBody>
          <a:bodyPr anchor="ctr">
            <a:normAutofit/>
          </a:bodyPr>
          <a:lstStyle/>
          <a:p>
            <a:pPr marL="60325" indent="0">
              <a:spcBef>
                <a:spcPts val="0"/>
              </a:spcBef>
              <a:spcAft>
                <a:spcPts val="600"/>
              </a:spcAft>
              <a:buNone/>
            </a:pPr>
            <a:r>
              <a:rPr lang="en-US" sz="2000">
                <a:effectLst/>
                <a:latin typeface="Times New Roman" panose="02020603050405020304" pitchFamily="18" charset="0"/>
                <a:ea typeface="Calibri" panose="020F0502020204030204" pitchFamily="34" charset="0"/>
              </a:rPr>
              <a:t>Lease payments are not deductible as a secured debt on Form 122C-2 Line 33 under § 707(b)(2)(A)(iii).  </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p>
            <a:pPr marL="60325" indent="0">
              <a:spcBef>
                <a:spcPts val="0"/>
              </a:spcBef>
              <a:spcAft>
                <a:spcPts val="600"/>
              </a:spcAft>
              <a:buNone/>
            </a:pP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indent="0">
              <a:spcBef>
                <a:spcPts val="0"/>
              </a:spcBef>
              <a:spcAft>
                <a:spcPts val="600"/>
              </a:spcAft>
              <a:buNone/>
            </a:pPr>
            <a:endParaRPr lang="en-US" sz="2000">
              <a:latin typeface="Times New Roman" panose="02020603050405020304" pitchFamily="18" charset="0"/>
              <a:cs typeface="Times New Roman" panose="02020603050405020304" pitchFamily="18" charset="0"/>
            </a:endParaRPr>
          </a:p>
        </p:txBody>
      </p:sp>
      <p:sp>
        <p:nvSpPr>
          <p:cNvPr id="48" name="Rectangle 47">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513853"/>
            <a:ext cx="6009366" cy="5834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2A269FA3-AE04-45A3-A06B-9109A965882F}"/>
              </a:ext>
            </a:extLst>
          </p:cNvPr>
          <p:cNvPicPr>
            <a:picLocks noChangeAspect="1"/>
          </p:cNvPicPr>
          <p:nvPr/>
        </p:nvPicPr>
        <p:blipFill rotWithShape="1">
          <a:blip r:embed="rId2"/>
          <a:srcRect r="31917" b="2"/>
          <a:stretch/>
        </p:blipFill>
        <p:spPr>
          <a:xfrm>
            <a:off x="5977788" y="799352"/>
            <a:ext cx="5425410" cy="5259296"/>
          </a:xfrm>
          <a:prstGeom prst="rect">
            <a:avLst/>
          </a:prstGeom>
        </p:spPr>
      </p:pic>
      <p:sp>
        <p:nvSpPr>
          <p:cNvPr id="3" name="Slide Number Placeholder 2">
            <a:extLst>
              <a:ext uri="{FF2B5EF4-FFF2-40B4-BE49-F238E27FC236}">
                <a16:creationId xmlns:a16="http://schemas.microsoft.com/office/drawing/2014/main" id="{AB68AA8B-AC8E-4566-8C0A-8516C0868BEE}"/>
              </a:ext>
            </a:extLst>
          </p:cNvPr>
          <p:cNvSpPr>
            <a:spLocks noGrp="1"/>
          </p:cNvSpPr>
          <p:nvPr>
            <p:ph type="sldNum" sz="quarter" idx="12"/>
          </p:nvPr>
        </p:nvSpPr>
        <p:spPr>
          <a:xfrm>
            <a:off x="9385070" y="6492240"/>
            <a:ext cx="1055716" cy="365125"/>
          </a:xfrm>
        </p:spPr>
        <p:txBody>
          <a:bodyPr>
            <a:normAutofit/>
          </a:bodyPr>
          <a:lstStyle/>
          <a:p>
            <a:pPr>
              <a:spcAft>
                <a:spcPts val="600"/>
              </a:spcAft>
            </a:pPr>
            <a:fld id="{1EE9152C-8A13-46BA-A38A-B3658025C777}" type="slidenum">
              <a:rPr lang="en-US" smtClean="0"/>
              <a:pPr>
                <a:spcAft>
                  <a:spcPts val="600"/>
                </a:spcAft>
              </a:pPr>
              <a:t>25</a:t>
            </a:fld>
            <a:endParaRPr lang="en-US"/>
          </a:p>
        </p:txBody>
      </p:sp>
    </p:spTree>
    <p:extLst>
      <p:ext uri="{BB962C8B-B14F-4D97-AF65-F5344CB8AC3E}">
        <p14:creationId xmlns:p14="http://schemas.microsoft.com/office/powerpoint/2010/main" val="36655154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31">
            <a:extLst>
              <a:ext uri="{FF2B5EF4-FFF2-40B4-BE49-F238E27FC236}">
                <a16:creationId xmlns:a16="http://schemas.microsoft.com/office/drawing/2014/main" id="{201CC55D-ED54-4C5C-95E6-10947BD110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C0ABC0BE-1A0F-412D-8C8E-50CF21E4C7E7}"/>
              </a:ext>
            </a:extLst>
          </p:cNvPr>
          <p:cNvSpPr>
            <a:spLocks noGrp="1"/>
          </p:cNvSpPr>
          <p:nvPr>
            <p:ph type="title"/>
          </p:nvPr>
        </p:nvSpPr>
        <p:spPr>
          <a:xfrm>
            <a:off x="589560" y="856180"/>
            <a:ext cx="4560584" cy="1128068"/>
          </a:xfrm>
        </p:spPr>
        <p:txBody>
          <a:bodyPr anchor="ctr">
            <a:normAutofit/>
          </a:bodyPr>
          <a:lstStyle/>
          <a:p>
            <a:r>
              <a:rPr lang="en-US" sz="4000" b="1" cap="small">
                <a:effectLst/>
                <a:latin typeface="Times New Roman" panose="02020603050405020304" pitchFamily="18" charset="0"/>
                <a:ea typeface="Calibri" panose="020F0502020204030204" pitchFamily="34" charset="0"/>
                <a:cs typeface="Times New Roman" panose="02020603050405020304" pitchFamily="18" charset="0"/>
              </a:rPr>
              <a:t>Lease Payments</a:t>
            </a:r>
            <a:endParaRPr lang="en-US" sz="4000">
              <a:highlight>
                <a:srgbClr val="FFFF00"/>
              </a:highlight>
              <a:latin typeface="Times New Roman" panose="02020603050405020304" pitchFamily="18" charset="0"/>
              <a:cs typeface="Times New Roman" panose="02020603050405020304" pitchFamily="18" charset="0"/>
            </a:endParaRPr>
          </a:p>
        </p:txBody>
      </p:sp>
      <p:grpSp>
        <p:nvGrpSpPr>
          <p:cNvPr id="34" name="Group 33">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35" name="Rectangle 34">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8" name="Rectangle 37">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5085" y="2090569"/>
            <a:ext cx="429768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4">
            <a:extLst>
              <a:ext uri="{FF2B5EF4-FFF2-40B4-BE49-F238E27FC236}">
                <a16:creationId xmlns:a16="http://schemas.microsoft.com/office/drawing/2014/main" id="{E9AFB935-7E44-4A20-8074-280FCF102080}"/>
              </a:ext>
            </a:extLst>
          </p:cNvPr>
          <p:cNvSpPr>
            <a:spLocks noGrp="1"/>
          </p:cNvSpPr>
          <p:nvPr>
            <p:ph idx="1"/>
          </p:nvPr>
        </p:nvSpPr>
        <p:spPr>
          <a:xfrm>
            <a:off x="590719" y="2330505"/>
            <a:ext cx="4559425" cy="3979585"/>
          </a:xfrm>
        </p:spPr>
        <p:txBody>
          <a:bodyPr anchor="ctr">
            <a:normAutofit/>
          </a:bodyPr>
          <a:lstStyle/>
          <a:p>
            <a:pPr marL="60325" indent="0">
              <a:spcBef>
                <a:spcPts val="0"/>
              </a:spcBef>
              <a:spcAft>
                <a:spcPts val="600"/>
              </a:spcAft>
              <a:buNone/>
            </a:pPr>
            <a:r>
              <a:rPr lang="en-US" sz="2000">
                <a:effectLst/>
                <a:latin typeface="Times New Roman" panose="02020603050405020304" pitchFamily="18" charset="0"/>
                <a:ea typeface="Calibri" panose="020F0502020204030204" pitchFamily="34" charset="0"/>
              </a:rPr>
              <a:t>Debtors are entitled to take rent or lease expense deductions under the IRS Local Standards on Lines 9 and 13 of Form 122C-2.</a:t>
            </a:r>
          </a:p>
          <a:p>
            <a:pPr marL="60325" indent="0">
              <a:spcBef>
                <a:spcPts val="0"/>
              </a:spcBef>
              <a:spcAft>
                <a:spcPts val="600"/>
              </a:spcAft>
              <a:buNone/>
            </a:pPr>
            <a:endParaRPr lang="en-US" sz="2000">
              <a:effectLst/>
              <a:latin typeface="Times New Roman" panose="02020603050405020304" pitchFamily="18" charset="0"/>
              <a:ea typeface="Calibri" panose="020F0502020204030204" pitchFamily="34" charset="0"/>
            </a:endParaRPr>
          </a:p>
          <a:p>
            <a:pPr marL="60325" indent="0">
              <a:spcBef>
                <a:spcPts val="0"/>
              </a:spcBef>
              <a:spcAft>
                <a:spcPts val="600"/>
              </a:spcAft>
              <a:buNone/>
            </a:pPr>
            <a:endParaRPr lang="en-US" sz="2000">
              <a:effectLst/>
              <a:latin typeface="Times New Roman" panose="02020603050405020304" pitchFamily="18" charset="0"/>
              <a:ea typeface="Calibri" panose="020F0502020204030204" pitchFamily="34" charset="0"/>
            </a:endParaRPr>
          </a:p>
          <a:p>
            <a:pPr marL="60325" indent="0">
              <a:spcBef>
                <a:spcPts val="0"/>
              </a:spcBef>
              <a:spcAft>
                <a:spcPts val="600"/>
              </a:spcAft>
              <a:buNone/>
            </a:pP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indent="0">
              <a:spcBef>
                <a:spcPts val="0"/>
              </a:spcBef>
              <a:spcAft>
                <a:spcPts val="600"/>
              </a:spcAft>
              <a:buNone/>
            </a:pPr>
            <a:endParaRPr lang="en-US" sz="2000">
              <a:latin typeface="Times New Roman" panose="02020603050405020304" pitchFamily="18" charset="0"/>
              <a:cs typeface="Times New Roman" panose="02020603050405020304" pitchFamily="18" charset="0"/>
            </a:endParaRPr>
          </a:p>
        </p:txBody>
      </p:sp>
      <p:sp>
        <p:nvSpPr>
          <p:cNvPr id="40" name="Rectangle 39">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513853"/>
            <a:ext cx="6009366" cy="5834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673924F3-90E2-4A86-AC74-96A4D54A0C6B}"/>
              </a:ext>
            </a:extLst>
          </p:cNvPr>
          <p:cNvPicPr>
            <a:picLocks noChangeAspect="1"/>
          </p:cNvPicPr>
          <p:nvPr/>
        </p:nvPicPr>
        <p:blipFill rotWithShape="1">
          <a:blip r:embed="rId2"/>
          <a:srcRect l="588" r="50928"/>
          <a:stretch/>
        </p:blipFill>
        <p:spPr>
          <a:xfrm>
            <a:off x="5977788" y="799352"/>
            <a:ext cx="5425410" cy="5259296"/>
          </a:xfrm>
          <a:prstGeom prst="rect">
            <a:avLst/>
          </a:prstGeom>
        </p:spPr>
      </p:pic>
      <p:sp>
        <p:nvSpPr>
          <p:cNvPr id="3" name="Slide Number Placeholder 2">
            <a:extLst>
              <a:ext uri="{FF2B5EF4-FFF2-40B4-BE49-F238E27FC236}">
                <a16:creationId xmlns:a16="http://schemas.microsoft.com/office/drawing/2014/main" id="{AB68AA8B-AC8E-4566-8C0A-8516C0868BEE}"/>
              </a:ext>
            </a:extLst>
          </p:cNvPr>
          <p:cNvSpPr>
            <a:spLocks noGrp="1"/>
          </p:cNvSpPr>
          <p:nvPr>
            <p:ph type="sldNum" sz="quarter" idx="12"/>
          </p:nvPr>
        </p:nvSpPr>
        <p:spPr>
          <a:xfrm>
            <a:off x="9385070" y="6492240"/>
            <a:ext cx="1055716" cy="365125"/>
          </a:xfrm>
        </p:spPr>
        <p:txBody>
          <a:bodyPr>
            <a:normAutofit/>
          </a:bodyPr>
          <a:lstStyle/>
          <a:p>
            <a:pPr>
              <a:spcAft>
                <a:spcPts val="600"/>
              </a:spcAft>
            </a:pPr>
            <a:fld id="{1EE9152C-8A13-46BA-A38A-B3658025C777}" type="slidenum">
              <a:rPr lang="en-US" smtClean="0"/>
              <a:pPr>
                <a:spcAft>
                  <a:spcPts val="600"/>
                </a:spcAft>
              </a:pPr>
              <a:t>26</a:t>
            </a:fld>
            <a:endParaRPr lang="en-US"/>
          </a:p>
        </p:txBody>
      </p:sp>
    </p:spTree>
    <p:extLst>
      <p:ext uri="{BB962C8B-B14F-4D97-AF65-F5344CB8AC3E}">
        <p14:creationId xmlns:p14="http://schemas.microsoft.com/office/powerpoint/2010/main" val="35659622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201CC55D-ED54-4C5C-95E6-10947BD110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C0ABC0BE-1A0F-412D-8C8E-50CF21E4C7E7}"/>
              </a:ext>
            </a:extLst>
          </p:cNvPr>
          <p:cNvSpPr>
            <a:spLocks noGrp="1"/>
          </p:cNvSpPr>
          <p:nvPr>
            <p:ph type="title"/>
          </p:nvPr>
        </p:nvSpPr>
        <p:spPr>
          <a:xfrm>
            <a:off x="589560" y="856180"/>
            <a:ext cx="4560584" cy="1128068"/>
          </a:xfrm>
        </p:spPr>
        <p:txBody>
          <a:bodyPr anchor="ctr">
            <a:normAutofit/>
          </a:bodyPr>
          <a:lstStyle/>
          <a:p>
            <a:r>
              <a:rPr lang="en-US" sz="4000" b="1" cap="small">
                <a:effectLst/>
                <a:latin typeface="Times New Roman" panose="02020603050405020304" pitchFamily="18" charset="0"/>
                <a:ea typeface="Calibri" panose="020F0502020204030204" pitchFamily="34" charset="0"/>
                <a:cs typeface="Times New Roman" panose="02020603050405020304" pitchFamily="18" charset="0"/>
              </a:rPr>
              <a:t>Lease Payments</a:t>
            </a:r>
            <a:endParaRPr lang="en-US" sz="4000">
              <a:highlight>
                <a:srgbClr val="FFFF00"/>
              </a:highlight>
              <a:latin typeface="Times New Roman" panose="02020603050405020304" pitchFamily="18" charset="0"/>
              <a:cs typeface="Times New Roman" panose="02020603050405020304" pitchFamily="18" charset="0"/>
            </a:endParaRPr>
          </a:p>
        </p:txBody>
      </p:sp>
      <p:grpSp>
        <p:nvGrpSpPr>
          <p:cNvPr id="13" name="Group 12">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14" name="Rectangle 13">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 name="Rectangle 16">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5085" y="2090569"/>
            <a:ext cx="429768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4">
            <a:extLst>
              <a:ext uri="{FF2B5EF4-FFF2-40B4-BE49-F238E27FC236}">
                <a16:creationId xmlns:a16="http://schemas.microsoft.com/office/drawing/2014/main" id="{E9AFB935-7E44-4A20-8074-280FCF102080}"/>
              </a:ext>
            </a:extLst>
          </p:cNvPr>
          <p:cNvSpPr>
            <a:spLocks noGrp="1"/>
          </p:cNvSpPr>
          <p:nvPr>
            <p:ph idx="1"/>
          </p:nvPr>
        </p:nvSpPr>
        <p:spPr>
          <a:xfrm>
            <a:off x="590719" y="2330505"/>
            <a:ext cx="4559425" cy="3979585"/>
          </a:xfrm>
        </p:spPr>
        <p:txBody>
          <a:bodyPr anchor="ctr">
            <a:normAutofit/>
          </a:bodyPr>
          <a:lstStyle/>
          <a:p>
            <a:pPr marL="60325" indent="0">
              <a:spcBef>
                <a:spcPts val="0"/>
              </a:spcBef>
              <a:spcAft>
                <a:spcPts val="600"/>
              </a:spcAft>
              <a:buNone/>
            </a:pPr>
            <a:endParaRPr lang="en-US" sz="2000">
              <a:effectLst/>
              <a:latin typeface="Times New Roman" panose="02020603050405020304" pitchFamily="18" charset="0"/>
              <a:ea typeface="Calibri" panose="020F0502020204030204" pitchFamily="34" charset="0"/>
            </a:endParaRPr>
          </a:p>
          <a:p>
            <a:pPr marL="60325" indent="0">
              <a:spcBef>
                <a:spcPts val="0"/>
              </a:spcBef>
              <a:spcAft>
                <a:spcPts val="600"/>
              </a:spcAft>
              <a:buNone/>
            </a:pPr>
            <a:endParaRPr lang="en-US" sz="2000">
              <a:effectLst/>
              <a:latin typeface="Times New Roman" panose="02020603050405020304" pitchFamily="18" charset="0"/>
              <a:ea typeface="Calibri" panose="020F0502020204030204" pitchFamily="34" charset="0"/>
            </a:endParaRPr>
          </a:p>
          <a:p>
            <a:pPr marL="60325" indent="0">
              <a:spcBef>
                <a:spcPts val="0"/>
              </a:spcBef>
              <a:spcAft>
                <a:spcPts val="600"/>
              </a:spcAft>
              <a:buNone/>
            </a:pP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indent="0">
              <a:spcBef>
                <a:spcPts val="0"/>
              </a:spcBef>
              <a:spcAft>
                <a:spcPts val="600"/>
              </a:spcAft>
              <a:buNone/>
            </a:pPr>
            <a:endParaRPr lang="en-US" sz="2000">
              <a:latin typeface="Times New Roman" panose="02020603050405020304" pitchFamily="18" charset="0"/>
              <a:cs typeface="Times New Roman" panose="02020603050405020304" pitchFamily="18" charset="0"/>
            </a:endParaRPr>
          </a:p>
        </p:txBody>
      </p:sp>
      <p:sp>
        <p:nvSpPr>
          <p:cNvPr id="19" name="Rectangle 18">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513853"/>
            <a:ext cx="6009366" cy="5834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E474187A-6FB2-4705-ACB5-9D28B1C2197F}"/>
              </a:ext>
            </a:extLst>
          </p:cNvPr>
          <p:cNvPicPr>
            <a:picLocks noChangeAspect="1"/>
          </p:cNvPicPr>
          <p:nvPr/>
        </p:nvPicPr>
        <p:blipFill rotWithShape="1">
          <a:blip r:embed="rId2"/>
          <a:srcRect l="1335" r="17168" b="-2"/>
          <a:stretch/>
        </p:blipFill>
        <p:spPr>
          <a:xfrm>
            <a:off x="5977788" y="799352"/>
            <a:ext cx="5425410" cy="5259296"/>
          </a:xfrm>
          <a:prstGeom prst="rect">
            <a:avLst/>
          </a:prstGeom>
        </p:spPr>
      </p:pic>
      <p:sp>
        <p:nvSpPr>
          <p:cNvPr id="3" name="Slide Number Placeholder 2">
            <a:extLst>
              <a:ext uri="{FF2B5EF4-FFF2-40B4-BE49-F238E27FC236}">
                <a16:creationId xmlns:a16="http://schemas.microsoft.com/office/drawing/2014/main" id="{AB68AA8B-AC8E-4566-8C0A-8516C0868BEE}"/>
              </a:ext>
            </a:extLst>
          </p:cNvPr>
          <p:cNvSpPr>
            <a:spLocks noGrp="1"/>
          </p:cNvSpPr>
          <p:nvPr>
            <p:ph type="sldNum" sz="quarter" idx="12"/>
          </p:nvPr>
        </p:nvSpPr>
        <p:spPr>
          <a:xfrm>
            <a:off x="9385070" y="6492240"/>
            <a:ext cx="1055716" cy="365125"/>
          </a:xfrm>
        </p:spPr>
        <p:txBody>
          <a:bodyPr>
            <a:normAutofit/>
          </a:bodyPr>
          <a:lstStyle/>
          <a:p>
            <a:pPr>
              <a:spcAft>
                <a:spcPts val="600"/>
              </a:spcAft>
            </a:pPr>
            <a:fld id="{1EE9152C-8A13-46BA-A38A-B3658025C777}" type="slidenum">
              <a:rPr lang="en-US" smtClean="0"/>
              <a:pPr>
                <a:spcAft>
                  <a:spcPts val="600"/>
                </a:spcAft>
              </a:pPr>
              <a:t>27</a:t>
            </a:fld>
            <a:endParaRPr lang="en-US"/>
          </a:p>
        </p:txBody>
      </p:sp>
    </p:spTree>
    <p:extLst>
      <p:ext uri="{BB962C8B-B14F-4D97-AF65-F5344CB8AC3E}">
        <p14:creationId xmlns:p14="http://schemas.microsoft.com/office/powerpoint/2010/main" val="7190282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B9AA7C6-5E5A-498E-A6DF-A943376E09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83EAB11A-76F7-48F4-9B4F-5BFDF4BF967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4300" y="2385102"/>
            <a:ext cx="574091" cy="2087796"/>
            <a:chOff x="209668" y="2857422"/>
            <a:chExt cx="463662" cy="2087796"/>
          </a:xfrm>
        </p:grpSpPr>
        <p:sp>
          <p:nvSpPr>
            <p:cNvPr id="13" name="Rectangle 12">
              <a:extLst>
                <a:ext uri="{FF2B5EF4-FFF2-40B4-BE49-F238E27FC236}">
                  <a16:creationId xmlns:a16="http://schemas.microsoft.com/office/drawing/2014/main" id="{74D4C416-D5F4-4F6F-A6F1-87A21CD4FC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423947" y="2857422"/>
              <a:ext cx="249383" cy="208779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C6AC1C30-21C6-4BF6-93EE-B211D7A8501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209668" y="2857423"/>
              <a:ext cx="1" cy="208779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16" name="Rectangle 15">
            <a:extLst>
              <a:ext uri="{FF2B5EF4-FFF2-40B4-BE49-F238E27FC236}">
                <a16:creationId xmlns:a16="http://schemas.microsoft.com/office/drawing/2014/main" id="{81E140AE-0ABF-47C8-BF32-7D2F0CF2B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631767"/>
            <a:ext cx="11111729" cy="5752404"/>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C0ABC0BE-1A0F-412D-8C8E-50CF21E4C7E7}"/>
              </a:ext>
            </a:extLst>
          </p:cNvPr>
          <p:cNvSpPr>
            <a:spLocks noGrp="1"/>
          </p:cNvSpPr>
          <p:nvPr>
            <p:ph type="title"/>
          </p:nvPr>
        </p:nvSpPr>
        <p:spPr>
          <a:xfrm>
            <a:off x="1153618" y="1239927"/>
            <a:ext cx="4008586" cy="4680583"/>
          </a:xfrm>
        </p:spPr>
        <p:txBody>
          <a:bodyPr anchor="ctr">
            <a:normAutofit/>
          </a:bodyPr>
          <a:lstStyle/>
          <a:p>
            <a:r>
              <a:rPr lang="en-US" sz="5200" b="1" cap="small">
                <a:effectLst/>
                <a:latin typeface="Times New Roman" panose="02020603050405020304" pitchFamily="18" charset="0"/>
                <a:ea typeface="Calibri" panose="020F0502020204030204" pitchFamily="34" charset="0"/>
                <a:cs typeface="Times New Roman" panose="02020603050405020304" pitchFamily="18" charset="0"/>
              </a:rPr>
              <a:t>Lease Payments</a:t>
            </a:r>
            <a:endParaRPr lang="en-US" sz="5200">
              <a:highlight>
                <a:srgbClr val="FFFF00"/>
              </a:highlight>
              <a:latin typeface="Times New Roman" panose="02020603050405020304" pitchFamily="18" charset="0"/>
              <a:cs typeface="Times New Roman" panose="02020603050405020304" pitchFamily="18" charset="0"/>
            </a:endParaRPr>
          </a:p>
        </p:txBody>
      </p:sp>
      <p:sp>
        <p:nvSpPr>
          <p:cNvPr id="5" name="Content Placeholder 4">
            <a:extLst>
              <a:ext uri="{FF2B5EF4-FFF2-40B4-BE49-F238E27FC236}">
                <a16:creationId xmlns:a16="http://schemas.microsoft.com/office/drawing/2014/main" id="{E9AFB935-7E44-4A20-8074-280FCF102080}"/>
              </a:ext>
            </a:extLst>
          </p:cNvPr>
          <p:cNvSpPr>
            <a:spLocks noGrp="1"/>
          </p:cNvSpPr>
          <p:nvPr>
            <p:ph idx="1"/>
          </p:nvPr>
        </p:nvSpPr>
        <p:spPr>
          <a:xfrm>
            <a:off x="6291923" y="1239927"/>
            <a:ext cx="4971824" cy="4680583"/>
          </a:xfrm>
        </p:spPr>
        <p:txBody>
          <a:bodyPr anchor="ctr">
            <a:normAutofit/>
          </a:bodyPr>
          <a:lstStyle/>
          <a:p>
            <a:pPr marL="60325" indent="0">
              <a:spcBef>
                <a:spcPts val="0"/>
              </a:spcBef>
              <a:spcAft>
                <a:spcPts val="600"/>
              </a:spcAft>
              <a:buNone/>
            </a:pPr>
            <a:endParaRPr lang="en-US" sz="2000">
              <a:effectLst/>
              <a:latin typeface="Times New Roman" panose="02020603050405020304" pitchFamily="18" charset="0"/>
              <a:ea typeface="Calibri" panose="020F0502020204030204" pitchFamily="34" charset="0"/>
            </a:endParaRPr>
          </a:p>
          <a:p>
            <a:pPr marL="60325" indent="0">
              <a:spcBef>
                <a:spcPts val="0"/>
              </a:spcBef>
              <a:spcAft>
                <a:spcPts val="600"/>
              </a:spcAft>
              <a:buNone/>
            </a:pP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marL="461963" marR="0" indent="-461963">
              <a:spcBef>
                <a:spcPts val="0"/>
              </a:spcBef>
              <a:spcAft>
                <a:spcPts val="600"/>
              </a:spcAft>
              <a:buFont typeface="Wingdings" panose="05000000000000000000" pitchFamily="2" charset="2"/>
              <a:buChar char="Ø"/>
            </a:pPr>
            <a:r>
              <a:rPr lang="en-US" sz="2000">
                <a:effectLst/>
                <a:latin typeface="Times New Roman" panose="02020603050405020304" pitchFamily="18" charset="0"/>
                <a:ea typeface="Calibri" panose="020F0502020204030204" pitchFamily="34" charset="0"/>
              </a:rPr>
              <a:t>Lease payments do not constitute secured debts covered by the provisions of § 707(b)(2)(A)(iii).  </a:t>
            </a:r>
          </a:p>
          <a:p>
            <a:pPr marL="461963" marR="0" indent="-461963">
              <a:spcBef>
                <a:spcPts val="0"/>
              </a:spcBef>
              <a:spcAft>
                <a:spcPts val="600"/>
              </a:spcAft>
              <a:buFont typeface="Wingdings" panose="05000000000000000000" pitchFamily="2" charset="2"/>
              <a:buChar char="Ø"/>
            </a:pPr>
            <a:endParaRPr lang="en-US" sz="2000">
              <a:latin typeface="Times New Roman" panose="02020603050405020304" pitchFamily="18" charset="0"/>
              <a:ea typeface="Calibri" panose="020F0502020204030204" pitchFamily="34" charset="0"/>
            </a:endParaRPr>
          </a:p>
          <a:p>
            <a:pPr marL="461963" marR="0" indent="-461963">
              <a:spcBef>
                <a:spcPts val="0"/>
              </a:spcBef>
              <a:spcAft>
                <a:spcPts val="600"/>
              </a:spcAft>
              <a:buFont typeface="Wingdings" panose="05000000000000000000" pitchFamily="2" charset="2"/>
              <a:buChar char="Ø"/>
            </a:pPr>
            <a:r>
              <a:rPr lang="en-US" sz="2000">
                <a:effectLst/>
                <a:latin typeface="Times New Roman" panose="02020603050405020304" pitchFamily="18" charset="0"/>
                <a:ea typeface="Calibri" panose="020F0502020204030204" pitchFamily="34" charset="0"/>
              </a:rPr>
              <a:t>They are expenses covered only by § 707(b)(2)(A)(ii).  </a:t>
            </a:r>
          </a:p>
          <a:p>
            <a:pPr marL="461963" marR="0" indent="-461963">
              <a:spcBef>
                <a:spcPts val="0"/>
              </a:spcBef>
              <a:spcAft>
                <a:spcPts val="600"/>
              </a:spcAft>
              <a:buFont typeface="Wingdings" panose="05000000000000000000" pitchFamily="2" charset="2"/>
              <a:buChar char="Ø"/>
            </a:pPr>
            <a:endParaRPr lang="en-US" sz="2000">
              <a:latin typeface="Times New Roman" panose="02020603050405020304" pitchFamily="18" charset="0"/>
              <a:ea typeface="Calibri" panose="020F0502020204030204" pitchFamily="34" charset="0"/>
            </a:endParaRPr>
          </a:p>
          <a:p>
            <a:pPr marL="461963" marR="0" indent="-461963">
              <a:spcBef>
                <a:spcPts val="0"/>
              </a:spcBef>
              <a:spcAft>
                <a:spcPts val="600"/>
              </a:spcAft>
              <a:buFont typeface="Wingdings" panose="05000000000000000000" pitchFamily="2" charset="2"/>
              <a:buChar char="Ø"/>
            </a:pPr>
            <a:r>
              <a:rPr lang="en-US" sz="2000">
                <a:effectLst/>
                <a:latin typeface="Times New Roman" panose="02020603050405020304" pitchFamily="18" charset="0"/>
                <a:ea typeface="Calibri" panose="020F0502020204030204" pitchFamily="34" charset="0"/>
              </a:rPr>
              <a:t>Therefore, absent special circumstances, debtors are limited to only the applicable IRS Local Standard deduction.</a:t>
            </a:r>
            <a:endParaRPr lang="en-US" sz="2000">
              <a:latin typeface="Times New Roman" panose="02020603050405020304" pitchFamily="18" charset="0"/>
              <a:cs typeface="Times New Roman" panose="02020603050405020304" pitchFamily="18" charset="0"/>
            </a:endParaRPr>
          </a:p>
          <a:p>
            <a:pPr marL="0" marR="0" indent="0">
              <a:spcBef>
                <a:spcPts val="0"/>
              </a:spcBef>
              <a:spcAft>
                <a:spcPts val="600"/>
              </a:spcAft>
              <a:buNone/>
            </a:pPr>
            <a:endParaRPr lang="en-US" sz="2000">
              <a:latin typeface="Times New Roman" panose="02020603050405020304" pitchFamily="18"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AB68AA8B-AC8E-4566-8C0A-8516C0868BEE}"/>
              </a:ext>
            </a:extLst>
          </p:cNvPr>
          <p:cNvSpPr>
            <a:spLocks noGrp="1"/>
          </p:cNvSpPr>
          <p:nvPr>
            <p:ph type="sldNum" sz="quarter" idx="12"/>
          </p:nvPr>
        </p:nvSpPr>
        <p:spPr>
          <a:xfrm>
            <a:off x="8610600" y="6492240"/>
            <a:ext cx="1871749" cy="365125"/>
          </a:xfrm>
        </p:spPr>
        <p:txBody>
          <a:bodyPr>
            <a:normAutofit/>
          </a:bodyPr>
          <a:lstStyle/>
          <a:p>
            <a:pPr>
              <a:spcAft>
                <a:spcPts val="600"/>
              </a:spcAft>
            </a:pPr>
            <a:fld id="{1EE9152C-8A13-46BA-A38A-B3658025C777}" type="slidenum">
              <a:rPr lang="en-US" smtClean="0"/>
              <a:pPr>
                <a:spcAft>
                  <a:spcPts val="600"/>
                </a:spcAft>
              </a:pPr>
              <a:t>28</a:t>
            </a:fld>
            <a:endParaRPr lang="en-US"/>
          </a:p>
        </p:txBody>
      </p:sp>
    </p:spTree>
    <p:extLst>
      <p:ext uri="{BB962C8B-B14F-4D97-AF65-F5344CB8AC3E}">
        <p14:creationId xmlns:p14="http://schemas.microsoft.com/office/powerpoint/2010/main" val="359480265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31">
            <a:extLst>
              <a:ext uri="{FF2B5EF4-FFF2-40B4-BE49-F238E27FC236}">
                <a16:creationId xmlns:a16="http://schemas.microsoft.com/office/drawing/2014/main" id="{3AD318CC-E2A8-4E27-9548-A047A78999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C0ABC0BE-1A0F-412D-8C8E-50CF21E4C7E7}"/>
              </a:ext>
            </a:extLst>
          </p:cNvPr>
          <p:cNvSpPr>
            <a:spLocks noGrp="1"/>
          </p:cNvSpPr>
          <p:nvPr>
            <p:ph type="title"/>
          </p:nvPr>
        </p:nvSpPr>
        <p:spPr>
          <a:xfrm>
            <a:off x="645065" y="1463040"/>
            <a:ext cx="3796306" cy="2690949"/>
          </a:xfrm>
        </p:spPr>
        <p:txBody>
          <a:bodyPr anchor="t">
            <a:normAutofit/>
          </a:bodyPr>
          <a:lstStyle/>
          <a:p>
            <a:r>
              <a:rPr lang="en-US" sz="4800" b="1" cap="small">
                <a:latin typeface="Times New Roman" panose="02020603050405020304" pitchFamily="18" charset="0"/>
                <a:ea typeface="Calibri" panose="020F0502020204030204" pitchFamily="34" charset="0"/>
                <a:cs typeface="Times New Roman" panose="02020603050405020304" pitchFamily="18" charset="0"/>
              </a:rPr>
              <a:t>Voluntary Retirement Deductions</a:t>
            </a:r>
            <a:endParaRPr lang="en-US" sz="4800">
              <a:highlight>
                <a:srgbClr val="FFFF00"/>
              </a:highlight>
              <a:latin typeface="Times New Roman" panose="02020603050405020304" pitchFamily="18" charset="0"/>
              <a:cs typeface="Times New Roman" panose="02020603050405020304" pitchFamily="18" charset="0"/>
            </a:endParaRPr>
          </a:p>
        </p:txBody>
      </p:sp>
      <p:grpSp>
        <p:nvGrpSpPr>
          <p:cNvPr id="34" name="Group 33">
            <a:extLst>
              <a:ext uri="{FF2B5EF4-FFF2-40B4-BE49-F238E27FC236}">
                <a16:creationId xmlns:a16="http://schemas.microsoft.com/office/drawing/2014/main" id="{B14B560F-9DD7-4302-A60B-EBD3EF59B0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09667" y="4415246"/>
            <a:ext cx="11982332" cy="2087795"/>
            <a:chOff x="143163" y="5763486"/>
            <a:chExt cx="11982332" cy="739555"/>
          </a:xfrm>
        </p:grpSpPr>
        <p:sp>
          <p:nvSpPr>
            <p:cNvPr id="35" name="Rectangle 34">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357444" y="5763486"/>
              <a:ext cx="11768051" cy="7395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6" name="Straight Connector 35">
              <a:extLst>
                <a:ext uri="{FF2B5EF4-FFF2-40B4-BE49-F238E27FC236}">
                  <a16:creationId xmlns:a16="http://schemas.microsoft.com/office/drawing/2014/main" id="{C21D6966-343E-49AC-A026-D2497E0C3CA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43163" y="5763486"/>
              <a:ext cx="1" cy="73955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38" name="Rectangle 37">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3706" y="587829"/>
            <a:ext cx="6505300" cy="568234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4">
            <a:extLst>
              <a:ext uri="{FF2B5EF4-FFF2-40B4-BE49-F238E27FC236}">
                <a16:creationId xmlns:a16="http://schemas.microsoft.com/office/drawing/2014/main" id="{E9AFB935-7E44-4A20-8074-280FCF102080}"/>
              </a:ext>
            </a:extLst>
          </p:cNvPr>
          <p:cNvSpPr>
            <a:spLocks noGrp="1"/>
          </p:cNvSpPr>
          <p:nvPr>
            <p:ph idx="1"/>
          </p:nvPr>
        </p:nvSpPr>
        <p:spPr>
          <a:xfrm>
            <a:off x="5656218" y="1463039"/>
            <a:ext cx="5542387" cy="4300447"/>
          </a:xfrm>
        </p:spPr>
        <p:txBody>
          <a:bodyPr anchor="t">
            <a:normAutofit/>
          </a:bodyPr>
          <a:lstStyle/>
          <a:p>
            <a:pPr marL="60325" indent="0">
              <a:spcBef>
                <a:spcPts val="0"/>
              </a:spcBef>
              <a:buNone/>
            </a:pPr>
            <a:endParaRPr lang="en-US" sz="1500" dirty="0">
              <a:effectLst/>
              <a:latin typeface="Times New Roman" panose="02020603050405020304" pitchFamily="18" charset="0"/>
              <a:ea typeface="Calibri" panose="020F0502020204030204" pitchFamily="34" charset="0"/>
            </a:endParaRPr>
          </a:p>
          <a:p>
            <a:pPr marL="209550" indent="-285750">
              <a:spcBef>
                <a:spcPts val="300"/>
              </a:spcBef>
              <a:spcAft>
                <a:spcPts val="300"/>
              </a:spcAft>
              <a:buFont typeface="Wingdings" panose="05000000000000000000" pitchFamily="2" charset="2"/>
              <a:buChar char="Ø"/>
            </a:pPr>
            <a:r>
              <a:rPr lang="en-US" sz="1500" b="1" i="0" dirty="0">
                <a:effectLst/>
                <a:latin typeface="Times New Roman" panose="02020603050405020304" pitchFamily="18" charset="0"/>
                <a:cs typeface="Times New Roman" panose="02020603050405020304" pitchFamily="18" charset="0"/>
              </a:rPr>
              <a:t>(b)</a:t>
            </a:r>
            <a:r>
              <a:rPr lang="en-US" sz="1500" b="0" i="0" dirty="0">
                <a:effectLst/>
                <a:latin typeface="Times New Roman" panose="02020603050405020304" pitchFamily="18" charset="0"/>
                <a:cs typeface="Times New Roman" panose="02020603050405020304" pitchFamily="18" charset="0"/>
              </a:rPr>
              <a:t>Property of the estate does not include— </a:t>
            </a:r>
            <a:r>
              <a:rPr lang="en-US" sz="1500" dirty="0">
                <a:latin typeface="Times New Roman" panose="02020603050405020304" pitchFamily="18" charset="0"/>
                <a:cs typeface="Times New Roman" panose="02020603050405020304" pitchFamily="18" charset="0"/>
              </a:rPr>
              <a:t>. . . </a:t>
            </a:r>
            <a:endParaRPr lang="en-US" sz="1500" b="1" i="0" dirty="0">
              <a:effectLst/>
              <a:latin typeface="Times New Roman" panose="02020603050405020304" pitchFamily="18" charset="0"/>
              <a:cs typeface="Times New Roman" panose="02020603050405020304" pitchFamily="18" charset="0"/>
            </a:endParaRPr>
          </a:p>
          <a:p>
            <a:pPr marL="209550" indent="-285750">
              <a:spcBef>
                <a:spcPts val="300"/>
              </a:spcBef>
              <a:spcAft>
                <a:spcPts val="300"/>
              </a:spcAft>
              <a:buFont typeface="Wingdings" panose="05000000000000000000" pitchFamily="2" charset="2"/>
              <a:buChar char="Ø"/>
            </a:pPr>
            <a:r>
              <a:rPr lang="en-US" sz="1500" b="1" i="0" dirty="0">
                <a:effectLst/>
                <a:latin typeface="Times New Roman" panose="02020603050405020304" pitchFamily="18" charset="0"/>
                <a:cs typeface="Times New Roman" panose="02020603050405020304" pitchFamily="18" charset="0"/>
              </a:rPr>
              <a:t>(7)</a:t>
            </a:r>
            <a:r>
              <a:rPr lang="en-US" sz="1500" b="0" i="0" dirty="0">
                <a:effectLst/>
                <a:latin typeface="Times New Roman" panose="02020603050405020304" pitchFamily="18" charset="0"/>
                <a:cs typeface="Times New Roman" panose="02020603050405020304" pitchFamily="18" charset="0"/>
              </a:rPr>
              <a:t>any amount—</a:t>
            </a:r>
          </a:p>
          <a:p>
            <a:pPr marL="209550" indent="-285750">
              <a:spcBef>
                <a:spcPts val="300"/>
              </a:spcBef>
              <a:spcAft>
                <a:spcPts val="300"/>
              </a:spcAft>
              <a:buFont typeface="Wingdings" panose="05000000000000000000" pitchFamily="2" charset="2"/>
              <a:buChar char="Ø"/>
            </a:pPr>
            <a:r>
              <a:rPr lang="en-US" sz="1500" b="1" i="0" dirty="0">
                <a:effectLst/>
                <a:latin typeface="Times New Roman" panose="02020603050405020304" pitchFamily="18" charset="0"/>
                <a:cs typeface="Times New Roman" panose="02020603050405020304" pitchFamily="18" charset="0"/>
              </a:rPr>
              <a:t>(A)</a:t>
            </a:r>
            <a:r>
              <a:rPr lang="en-US" sz="1500" b="0" i="0" dirty="0">
                <a:effectLst/>
                <a:latin typeface="Times New Roman" panose="02020603050405020304" pitchFamily="18" charset="0"/>
                <a:cs typeface="Times New Roman" panose="02020603050405020304" pitchFamily="18" charset="0"/>
              </a:rPr>
              <a:t>withheld by an employer from the wages of employees for payment as contributions—</a:t>
            </a:r>
          </a:p>
          <a:p>
            <a:pPr marL="445008" lvl="1">
              <a:spcBef>
                <a:spcPts val="300"/>
              </a:spcBef>
              <a:spcAft>
                <a:spcPts val="300"/>
              </a:spcAft>
            </a:pPr>
            <a:r>
              <a:rPr lang="en-US" sz="1500" b="1" i="0" dirty="0">
                <a:effectLst/>
                <a:latin typeface="Times New Roman" panose="02020603050405020304" pitchFamily="18" charset="0"/>
                <a:cs typeface="Times New Roman" panose="02020603050405020304" pitchFamily="18" charset="0"/>
              </a:rPr>
              <a:t>(i)</a:t>
            </a:r>
            <a:r>
              <a:rPr lang="en-US" sz="1500" b="0" i="0" dirty="0">
                <a:effectLst/>
                <a:latin typeface="Times New Roman" panose="02020603050405020304" pitchFamily="18" charset="0"/>
                <a:cs typeface="Times New Roman" panose="02020603050405020304" pitchFamily="18" charset="0"/>
              </a:rPr>
              <a:t>to—</a:t>
            </a:r>
          </a:p>
          <a:p>
            <a:pPr marL="627888" lvl="2">
              <a:spcBef>
                <a:spcPts val="300"/>
              </a:spcBef>
              <a:spcAft>
                <a:spcPts val="300"/>
              </a:spcAft>
            </a:pPr>
            <a:r>
              <a:rPr lang="en-US" sz="1500" b="1" i="0" dirty="0">
                <a:effectLst/>
                <a:latin typeface="Times New Roman" panose="02020603050405020304" pitchFamily="18" charset="0"/>
                <a:cs typeface="Times New Roman" panose="02020603050405020304" pitchFamily="18" charset="0"/>
              </a:rPr>
              <a:t>(I)</a:t>
            </a:r>
            <a:r>
              <a:rPr lang="en-US" sz="1500" b="0" i="0" dirty="0">
                <a:effectLst/>
                <a:latin typeface="Times New Roman" panose="02020603050405020304" pitchFamily="18" charset="0"/>
                <a:cs typeface="Times New Roman" panose="02020603050405020304" pitchFamily="18" charset="0"/>
              </a:rPr>
              <a:t>an employee benefit plan that is subject to title I of the </a:t>
            </a:r>
            <a:r>
              <a:rPr lang="en-US" sz="1500" dirty="0">
                <a:latin typeface="Times New Roman" panose="02020603050405020304" pitchFamily="18" charset="0"/>
                <a:cs typeface="Times New Roman" panose="02020603050405020304" pitchFamily="18" charset="0"/>
              </a:rPr>
              <a:t>Employee Retirement Income Security Act of 1974</a:t>
            </a:r>
            <a:r>
              <a:rPr lang="en-US" sz="1500" b="0" i="0" dirty="0">
                <a:effectLst/>
                <a:latin typeface="Times New Roman" panose="02020603050405020304" pitchFamily="18" charset="0"/>
                <a:cs typeface="Times New Roman" panose="02020603050405020304" pitchFamily="18" charset="0"/>
              </a:rPr>
              <a:t> or under an employee benefit plan which is a governmental plan under section 414(d) of the </a:t>
            </a:r>
            <a:r>
              <a:rPr lang="en-US" sz="1500" dirty="0">
                <a:latin typeface="Times New Roman" panose="02020603050405020304" pitchFamily="18" charset="0"/>
                <a:cs typeface="Times New Roman" panose="02020603050405020304" pitchFamily="18" charset="0"/>
              </a:rPr>
              <a:t>Internal Revenue Code of 1986;</a:t>
            </a:r>
            <a:endParaRPr lang="en-US" sz="1500" b="0" i="0" dirty="0">
              <a:effectLst/>
              <a:latin typeface="Times New Roman" panose="02020603050405020304" pitchFamily="18" charset="0"/>
              <a:cs typeface="Times New Roman" panose="02020603050405020304" pitchFamily="18" charset="0"/>
            </a:endParaRPr>
          </a:p>
          <a:p>
            <a:pPr marL="627888" lvl="2">
              <a:spcBef>
                <a:spcPts val="300"/>
              </a:spcBef>
              <a:spcAft>
                <a:spcPts val="300"/>
              </a:spcAft>
            </a:pPr>
            <a:r>
              <a:rPr lang="en-US" sz="1500" b="1" i="0" dirty="0">
                <a:effectLst/>
                <a:latin typeface="Times New Roman" panose="02020603050405020304" pitchFamily="18" charset="0"/>
                <a:cs typeface="Times New Roman" panose="02020603050405020304" pitchFamily="18" charset="0"/>
              </a:rPr>
              <a:t>(II)</a:t>
            </a:r>
            <a:r>
              <a:rPr lang="en-US" sz="1500" b="0" i="0" dirty="0">
                <a:effectLst/>
                <a:latin typeface="Times New Roman" panose="02020603050405020304" pitchFamily="18" charset="0"/>
                <a:cs typeface="Times New Roman" panose="02020603050405020304" pitchFamily="18" charset="0"/>
              </a:rPr>
              <a:t>a deferred compensation plan under section 457 of the </a:t>
            </a:r>
            <a:r>
              <a:rPr lang="en-US" sz="1500" dirty="0">
                <a:latin typeface="Times New Roman" panose="02020603050405020304" pitchFamily="18" charset="0"/>
                <a:cs typeface="Times New Roman" panose="02020603050405020304" pitchFamily="18" charset="0"/>
              </a:rPr>
              <a:t>Internal Revenue Code of 1986</a:t>
            </a:r>
            <a:r>
              <a:rPr lang="en-US" sz="1500" b="0" i="0" dirty="0">
                <a:effectLst/>
                <a:latin typeface="Times New Roman" panose="02020603050405020304" pitchFamily="18" charset="0"/>
                <a:cs typeface="Times New Roman" panose="02020603050405020304" pitchFamily="18" charset="0"/>
              </a:rPr>
              <a:t>; or</a:t>
            </a:r>
          </a:p>
          <a:p>
            <a:pPr marL="627888" lvl="2">
              <a:spcBef>
                <a:spcPts val="300"/>
              </a:spcBef>
              <a:spcAft>
                <a:spcPts val="300"/>
              </a:spcAft>
            </a:pPr>
            <a:r>
              <a:rPr lang="en-US" sz="1500" b="1" i="0" dirty="0">
                <a:effectLst/>
                <a:latin typeface="Times New Roman" panose="02020603050405020304" pitchFamily="18" charset="0"/>
                <a:cs typeface="Times New Roman" panose="02020603050405020304" pitchFamily="18" charset="0"/>
              </a:rPr>
              <a:t>(III)</a:t>
            </a:r>
            <a:r>
              <a:rPr lang="en-US" sz="1500" b="0" i="0" dirty="0">
                <a:effectLst/>
                <a:latin typeface="Times New Roman" panose="02020603050405020304" pitchFamily="18" charset="0"/>
                <a:cs typeface="Times New Roman" panose="02020603050405020304" pitchFamily="18" charset="0"/>
              </a:rPr>
              <a:t>a tax-deferred annuity under section 403(b) of the </a:t>
            </a:r>
            <a:r>
              <a:rPr lang="en-US" sz="1500" dirty="0">
                <a:latin typeface="Times New Roman" panose="02020603050405020304" pitchFamily="18" charset="0"/>
                <a:cs typeface="Times New Roman" panose="02020603050405020304" pitchFamily="18" charset="0"/>
              </a:rPr>
              <a:t>Internal Revenue Code of 1986</a:t>
            </a:r>
            <a:r>
              <a:rPr lang="en-US" sz="1500" b="0" i="0" dirty="0">
                <a:effectLst/>
                <a:latin typeface="Times New Roman" panose="02020603050405020304" pitchFamily="18" charset="0"/>
                <a:cs typeface="Times New Roman" panose="02020603050405020304" pitchFamily="18" charset="0"/>
              </a:rPr>
              <a:t>;</a:t>
            </a:r>
          </a:p>
          <a:p>
            <a:pPr marL="0" indent="0">
              <a:spcBef>
                <a:spcPts val="300"/>
              </a:spcBef>
              <a:spcAft>
                <a:spcPts val="300"/>
              </a:spcAft>
              <a:buNone/>
            </a:pPr>
            <a:r>
              <a:rPr lang="en-US" sz="1500" b="0" i="0" dirty="0">
                <a:effectLst/>
                <a:latin typeface="Times New Roman" panose="02020603050405020304" pitchFamily="18" charset="0"/>
                <a:cs typeface="Times New Roman" panose="02020603050405020304" pitchFamily="18" charset="0"/>
              </a:rPr>
              <a:t>		</a:t>
            </a:r>
          </a:p>
          <a:p>
            <a:pPr marL="559308" lvl="1" indent="-342900">
              <a:spcBef>
                <a:spcPts val="300"/>
              </a:spcBef>
              <a:spcAft>
                <a:spcPts val="300"/>
              </a:spcAft>
              <a:buFont typeface="Wingdings" panose="05000000000000000000" pitchFamily="2" charset="2"/>
              <a:buChar char="Ø"/>
            </a:pPr>
            <a:r>
              <a:rPr lang="en-US" sz="1500" b="0" i="0" dirty="0">
                <a:effectLst/>
                <a:highlight>
                  <a:srgbClr val="FFFF00"/>
                </a:highlight>
                <a:latin typeface="Times New Roman" panose="02020603050405020304" pitchFamily="18" charset="0"/>
                <a:cs typeface="Times New Roman" panose="02020603050405020304" pitchFamily="18" charset="0"/>
              </a:rPr>
              <a:t>except that such amount under this subparagraph shall not constitute disposable income as defined in section 1325(b)(2); </a:t>
            </a:r>
          </a:p>
          <a:p>
            <a:pPr marL="60325" indent="0">
              <a:spcBef>
                <a:spcPts val="0"/>
              </a:spcBef>
              <a:spcAft>
                <a:spcPts val="0"/>
              </a:spcAft>
              <a:buNone/>
            </a:pPr>
            <a:endParaRPr lang="en-US" sz="15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endParaRPr lang="en-US" sz="1500" dirty="0">
              <a:latin typeface="Times New Roman" panose="02020603050405020304" pitchFamily="18"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AB68AA8B-AC8E-4566-8C0A-8516C0868BEE}"/>
              </a:ext>
            </a:extLst>
          </p:cNvPr>
          <p:cNvSpPr>
            <a:spLocks noGrp="1"/>
          </p:cNvSpPr>
          <p:nvPr>
            <p:ph type="sldNum" sz="quarter" idx="12"/>
          </p:nvPr>
        </p:nvSpPr>
        <p:spPr>
          <a:xfrm>
            <a:off x="8610600" y="6492240"/>
            <a:ext cx="2743200" cy="365125"/>
          </a:xfrm>
        </p:spPr>
        <p:txBody>
          <a:bodyPr>
            <a:normAutofit/>
          </a:bodyPr>
          <a:lstStyle/>
          <a:p>
            <a:pPr>
              <a:spcAft>
                <a:spcPts val="600"/>
              </a:spcAft>
            </a:pPr>
            <a:fld id="{1EE9152C-8A13-46BA-A38A-B3658025C777}" type="slidenum">
              <a:rPr lang="en-US"/>
              <a:pPr>
                <a:spcAft>
                  <a:spcPts val="600"/>
                </a:spcAft>
              </a:pPr>
              <a:t>29</a:t>
            </a:fld>
            <a:endParaRPr lang="en-US"/>
          </a:p>
        </p:txBody>
      </p:sp>
    </p:spTree>
    <p:extLst>
      <p:ext uri="{BB962C8B-B14F-4D97-AF65-F5344CB8AC3E}">
        <p14:creationId xmlns:p14="http://schemas.microsoft.com/office/powerpoint/2010/main" val="3396318224"/>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7F7AF4-72C6-4B71-9E40-53E8BFEF36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1" cy="20013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4B1713D-0FE9-424F-9D86-CAAEDBC72557}"/>
              </a:ext>
            </a:extLst>
          </p:cNvPr>
          <p:cNvSpPr>
            <a:spLocks noGrp="1"/>
          </p:cNvSpPr>
          <p:nvPr>
            <p:ph type="title"/>
          </p:nvPr>
        </p:nvSpPr>
        <p:spPr>
          <a:xfrm>
            <a:off x="424131" y="245082"/>
            <a:ext cx="10515599" cy="932688"/>
          </a:xfrm>
        </p:spPr>
        <p:txBody>
          <a:bodyPr vert="horz" lIns="91440" tIns="45720" rIns="91440" bIns="45720" rtlCol="0" anchor="b">
            <a:normAutofit/>
          </a:bodyPr>
          <a:lstStyle/>
          <a:p>
            <a:r>
              <a:rPr lang="en-US" sz="5400" kern="1200">
                <a:solidFill>
                  <a:schemeClr val="bg1"/>
                </a:solidFill>
                <a:latin typeface="+mj-lt"/>
                <a:ea typeface="+mj-ea"/>
                <a:cs typeface="+mj-cs"/>
              </a:rPr>
              <a:t>122A/C-1: Comparisons &amp; Limitations</a:t>
            </a:r>
          </a:p>
        </p:txBody>
      </p:sp>
      <p:sp>
        <p:nvSpPr>
          <p:cNvPr id="3" name="Slide Number Placeholder 2">
            <a:extLst>
              <a:ext uri="{FF2B5EF4-FFF2-40B4-BE49-F238E27FC236}">
                <a16:creationId xmlns:a16="http://schemas.microsoft.com/office/drawing/2014/main" id="{380303DE-4DD5-42FF-A390-92B434BB7D0F}"/>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defTabSz="914400">
              <a:spcAft>
                <a:spcPts val="600"/>
              </a:spcAft>
            </a:pPr>
            <a:fld id="{B90E54ED-46E3-458C-B4E3-90E968C59D31}" type="slidenum">
              <a:rPr lang="en-US" smtClean="0"/>
              <a:pPr defTabSz="914400">
                <a:spcAft>
                  <a:spcPts val="600"/>
                </a:spcAft>
              </a:pPr>
              <a:t>3</a:t>
            </a:fld>
            <a:endParaRPr lang="en-US"/>
          </a:p>
        </p:txBody>
      </p:sp>
      <p:graphicFrame>
        <p:nvGraphicFramePr>
          <p:cNvPr id="4" name="Table 4">
            <a:extLst>
              <a:ext uri="{FF2B5EF4-FFF2-40B4-BE49-F238E27FC236}">
                <a16:creationId xmlns:a16="http://schemas.microsoft.com/office/drawing/2014/main" id="{FE95CFAF-6765-48AB-BAB4-117A800123A3}"/>
              </a:ext>
            </a:extLst>
          </p:cNvPr>
          <p:cNvGraphicFramePr>
            <a:graphicFrameLocks noGrp="1"/>
          </p:cNvGraphicFramePr>
          <p:nvPr>
            <p:extLst>
              <p:ext uri="{D42A27DB-BD31-4B8C-83A1-F6EECF244321}">
                <p14:modId xmlns:p14="http://schemas.microsoft.com/office/powerpoint/2010/main" val="1132654277"/>
              </p:ext>
            </p:extLst>
          </p:nvPr>
        </p:nvGraphicFramePr>
        <p:xfrm>
          <a:off x="838200" y="2850953"/>
          <a:ext cx="10515600" cy="2849051"/>
        </p:xfrm>
        <a:graphic>
          <a:graphicData uri="http://schemas.openxmlformats.org/drawingml/2006/table">
            <a:tbl>
              <a:tblPr firstRow="1" bandRow="1">
                <a:tableStyleId>{073A0DAA-6AF3-43AB-8588-CEC1D06C72B9}</a:tableStyleId>
              </a:tblPr>
              <a:tblGrid>
                <a:gridCol w="2660386">
                  <a:extLst>
                    <a:ext uri="{9D8B030D-6E8A-4147-A177-3AD203B41FA5}">
                      <a16:colId xmlns:a16="http://schemas.microsoft.com/office/drawing/2014/main" val="2691763737"/>
                    </a:ext>
                  </a:extLst>
                </a:gridCol>
                <a:gridCol w="3897991">
                  <a:extLst>
                    <a:ext uri="{9D8B030D-6E8A-4147-A177-3AD203B41FA5}">
                      <a16:colId xmlns:a16="http://schemas.microsoft.com/office/drawing/2014/main" val="539062806"/>
                    </a:ext>
                  </a:extLst>
                </a:gridCol>
                <a:gridCol w="3957223">
                  <a:extLst>
                    <a:ext uri="{9D8B030D-6E8A-4147-A177-3AD203B41FA5}">
                      <a16:colId xmlns:a16="http://schemas.microsoft.com/office/drawing/2014/main" val="2571229455"/>
                    </a:ext>
                  </a:extLst>
                </a:gridCol>
              </a:tblGrid>
              <a:tr h="670365">
                <a:tc>
                  <a:txBody>
                    <a:bodyPr/>
                    <a:lstStyle/>
                    <a:p>
                      <a:r>
                        <a:rPr lang="en-US" sz="2700"/>
                        <a:t>Item</a:t>
                      </a:r>
                    </a:p>
                  </a:txBody>
                  <a:tcPr marL="179562" marR="179562" marT="89781" marB="8978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700"/>
                        <a:t>Chapter 7 (122A-1)</a:t>
                      </a:r>
                    </a:p>
                  </a:txBody>
                  <a:tcPr marL="179562" marR="179562" marT="89781" marB="8978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700"/>
                        <a:t>Chapter 13 (122C-1)</a:t>
                      </a:r>
                    </a:p>
                  </a:txBody>
                  <a:tcPr marL="179562" marR="179562" marT="89781" marB="89781"/>
                </a:tc>
                <a:extLst>
                  <a:ext uri="{0D108BD9-81ED-4DB2-BD59-A6C34878D82A}">
                    <a16:rowId xmlns:a16="http://schemas.microsoft.com/office/drawing/2014/main" val="1204298032"/>
                  </a:ext>
                </a:extLst>
              </a:tr>
              <a:tr h="1089343">
                <a:tc>
                  <a:txBody>
                    <a:bodyPr/>
                    <a:lstStyle/>
                    <a:p>
                      <a:r>
                        <a:rPr lang="en-US" sz="2700"/>
                        <a:t>Marital status</a:t>
                      </a:r>
                    </a:p>
                  </a:txBody>
                  <a:tcPr marL="179562" marR="179562" marT="89781" marB="89781"/>
                </a:tc>
                <a:tc>
                  <a:txBody>
                    <a:bodyPr/>
                    <a:lstStyle/>
                    <a:p>
                      <a:r>
                        <a:rPr lang="en-US" sz="2700"/>
                        <a:t>Exclude separated spouse income</a:t>
                      </a:r>
                    </a:p>
                  </a:txBody>
                  <a:tcPr marL="179562" marR="179562" marT="89781" marB="89781"/>
                </a:tc>
                <a:tc>
                  <a:txBody>
                    <a:bodyPr/>
                    <a:lstStyle/>
                    <a:p>
                      <a:r>
                        <a:rPr lang="en-US" sz="2700"/>
                        <a:t>Include both spouses’ income</a:t>
                      </a:r>
                    </a:p>
                  </a:txBody>
                  <a:tcPr marL="179562" marR="179562" marT="89781" marB="89781"/>
                </a:tc>
                <a:extLst>
                  <a:ext uri="{0D108BD9-81ED-4DB2-BD59-A6C34878D82A}">
                    <a16:rowId xmlns:a16="http://schemas.microsoft.com/office/drawing/2014/main" val="1456562105"/>
                  </a:ext>
                </a:extLst>
              </a:tr>
              <a:tr h="1089343">
                <a:tc>
                  <a:txBody>
                    <a:bodyPr/>
                    <a:lstStyle/>
                    <a:p>
                      <a:r>
                        <a:rPr lang="en-US" sz="2700"/>
                        <a:t>Marital adjustments</a:t>
                      </a:r>
                    </a:p>
                  </a:txBody>
                  <a:tcPr marL="179562" marR="179562" marT="89781" marB="89781"/>
                </a:tc>
                <a:tc>
                  <a:txBody>
                    <a:bodyPr/>
                    <a:lstStyle/>
                    <a:p>
                      <a:r>
                        <a:rPr lang="en-US" sz="2700"/>
                        <a:t>Only on 122A-2, #2-3</a:t>
                      </a:r>
                    </a:p>
                  </a:txBody>
                  <a:tcPr marL="179562" marR="179562" marT="89781" marB="89781"/>
                </a:tc>
                <a:tc>
                  <a:txBody>
                    <a:bodyPr/>
                    <a:lstStyle/>
                    <a:p>
                      <a:r>
                        <a:rPr lang="en-US" sz="2700"/>
                        <a:t>Available, #13</a:t>
                      </a:r>
                    </a:p>
                  </a:txBody>
                  <a:tcPr marL="179562" marR="179562" marT="89781" marB="89781"/>
                </a:tc>
                <a:extLst>
                  <a:ext uri="{0D108BD9-81ED-4DB2-BD59-A6C34878D82A}">
                    <a16:rowId xmlns:a16="http://schemas.microsoft.com/office/drawing/2014/main" val="2662862248"/>
                  </a:ext>
                </a:extLst>
              </a:tr>
            </a:tbl>
          </a:graphicData>
        </a:graphic>
      </p:graphicFrame>
    </p:spTree>
    <p:extLst>
      <p:ext uri="{BB962C8B-B14F-4D97-AF65-F5344CB8AC3E}">
        <p14:creationId xmlns:p14="http://schemas.microsoft.com/office/powerpoint/2010/main" val="2812951548"/>
      </p:ext>
    </p:extLst>
  </p:cSld>
  <p:clrMapOvr>
    <a:masterClrMapping/>
  </p:clrMapOvr>
  <p:transition spd="slow">
    <p:wipe/>
  </p:transition>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30" name="Group 29">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31"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32"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33"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34"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35"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36"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4" name="Title 3">
            <a:extLst>
              <a:ext uri="{FF2B5EF4-FFF2-40B4-BE49-F238E27FC236}">
                <a16:creationId xmlns:a16="http://schemas.microsoft.com/office/drawing/2014/main" id="{C0ABC0BE-1A0F-412D-8C8E-50CF21E4C7E7}"/>
              </a:ext>
            </a:extLst>
          </p:cNvPr>
          <p:cNvSpPr>
            <a:spLocks noGrp="1"/>
          </p:cNvSpPr>
          <p:nvPr>
            <p:ph type="title"/>
          </p:nvPr>
        </p:nvSpPr>
        <p:spPr>
          <a:xfrm>
            <a:off x="535020" y="685800"/>
            <a:ext cx="2780271" cy="5105400"/>
          </a:xfrm>
        </p:spPr>
        <p:txBody>
          <a:bodyPr>
            <a:normAutofit/>
          </a:bodyPr>
          <a:lstStyle/>
          <a:p>
            <a:r>
              <a:rPr lang="en-US" sz="3400" b="1" cap="small">
                <a:solidFill>
                  <a:srgbClr val="FFFFFF"/>
                </a:solidFill>
                <a:latin typeface="Times New Roman" panose="02020603050405020304" pitchFamily="18" charset="0"/>
                <a:ea typeface="Calibri" panose="020F0502020204030204" pitchFamily="34" charset="0"/>
                <a:cs typeface="Times New Roman" panose="02020603050405020304" pitchFamily="18" charset="0"/>
              </a:rPr>
              <a:t>Voluntary Retirement Deductions</a:t>
            </a:r>
            <a:endParaRPr lang="en-US" sz="3400">
              <a:solidFill>
                <a:srgbClr val="FFFFFF"/>
              </a:solidFill>
              <a:highlight>
                <a:srgbClr val="FFFF00"/>
              </a:highlight>
              <a:latin typeface="Times New Roman" panose="02020603050405020304" pitchFamily="18"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AB68AA8B-AC8E-4566-8C0A-8516C0868BEE}"/>
              </a:ext>
            </a:extLst>
          </p:cNvPr>
          <p:cNvSpPr>
            <a:spLocks noGrp="1"/>
          </p:cNvSpPr>
          <p:nvPr>
            <p:ph type="sldNum" sz="quarter" idx="12"/>
          </p:nvPr>
        </p:nvSpPr>
        <p:spPr>
          <a:xfrm>
            <a:off x="10265568" y="6309360"/>
            <a:ext cx="1088231" cy="365125"/>
          </a:xfrm>
        </p:spPr>
        <p:txBody>
          <a:bodyPr>
            <a:normAutofit/>
          </a:bodyPr>
          <a:lstStyle/>
          <a:p>
            <a:pPr>
              <a:spcAft>
                <a:spcPts val="600"/>
              </a:spcAft>
            </a:pPr>
            <a:fld id="{1EE9152C-8A13-46BA-A38A-B3658025C777}" type="slidenum">
              <a:rPr lang="en-US">
                <a:solidFill>
                  <a:prstClr val="black">
                    <a:tint val="75000"/>
                  </a:prstClr>
                </a:solidFill>
              </a:rPr>
              <a:pPr>
                <a:spcAft>
                  <a:spcPts val="600"/>
                </a:spcAft>
              </a:pPr>
              <a:t>30</a:t>
            </a:fld>
            <a:endParaRPr lang="en-US">
              <a:solidFill>
                <a:prstClr val="black">
                  <a:tint val="75000"/>
                </a:prstClr>
              </a:solidFill>
            </a:endParaRPr>
          </a:p>
        </p:txBody>
      </p:sp>
      <p:graphicFrame>
        <p:nvGraphicFramePr>
          <p:cNvPr id="7" name="Content Placeholder 4">
            <a:extLst>
              <a:ext uri="{FF2B5EF4-FFF2-40B4-BE49-F238E27FC236}">
                <a16:creationId xmlns:a16="http://schemas.microsoft.com/office/drawing/2014/main" id="{1F454D56-DD2F-1DD6-D017-C71E6AC9FFD9}"/>
              </a:ext>
            </a:extLst>
          </p:cNvPr>
          <p:cNvGraphicFramePr>
            <a:graphicFrameLocks noGrp="1"/>
          </p:cNvGraphicFramePr>
          <p:nvPr>
            <p:ph idx="1"/>
            <p:extLst>
              <p:ext uri="{D42A27DB-BD31-4B8C-83A1-F6EECF244321}">
                <p14:modId xmlns:p14="http://schemas.microsoft.com/office/powerpoint/2010/main" val="3745693859"/>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5382491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79BB35BC-D5C2-4C8B-A22A-A71E619191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C0ABC0BE-1A0F-412D-8C8E-50CF21E4C7E7}"/>
              </a:ext>
            </a:extLst>
          </p:cNvPr>
          <p:cNvSpPr>
            <a:spLocks noGrp="1"/>
          </p:cNvSpPr>
          <p:nvPr>
            <p:ph type="title"/>
          </p:nvPr>
        </p:nvSpPr>
        <p:spPr>
          <a:xfrm>
            <a:off x="6513788" y="365125"/>
            <a:ext cx="4840010" cy="1807305"/>
          </a:xfrm>
        </p:spPr>
        <p:txBody>
          <a:bodyPr>
            <a:normAutofit/>
          </a:bodyPr>
          <a:lstStyle/>
          <a:p>
            <a:r>
              <a:rPr lang="en-US" sz="4100" b="1" cap="small">
                <a:latin typeface="Times New Roman" panose="02020603050405020304" pitchFamily="18" charset="0"/>
                <a:ea typeface="Calibri" panose="020F0502020204030204" pitchFamily="34" charset="0"/>
                <a:cs typeface="Times New Roman" panose="02020603050405020304" pitchFamily="18" charset="0"/>
              </a:rPr>
              <a:t>Voluntary Retirement Deductions</a:t>
            </a:r>
            <a:endParaRPr lang="en-US" sz="4100">
              <a:highlight>
                <a:srgbClr val="FFFF00"/>
              </a:highlight>
              <a:latin typeface="Times New Roman" panose="02020603050405020304" pitchFamily="18" charset="0"/>
              <a:cs typeface="Times New Roman" panose="02020603050405020304" pitchFamily="18" charset="0"/>
            </a:endParaRPr>
          </a:p>
        </p:txBody>
      </p:sp>
      <p:pic>
        <p:nvPicPr>
          <p:cNvPr id="15" name="Picture 6" descr="Old wrinkled hands with some coins">
            <a:extLst>
              <a:ext uri="{FF2B5EF4-FFF2-40B4-BE49-F238E27FC236}">
                <a16:creationId xmlns:a16="http://schemas.microsoft.com/office/drawing/2014/main" id="{F85620CB-E205-85AE-D8F9-168527F164DE}"/>
              </a:ext>
            </a:extLst>
          </p:cNvPr>
          <p:cNvPicPr>
            <a:picLocks noChangeAspect="1"/>
          </p:cNvPicPr>
          <p:nvPr/>
        </p:nvPicPr>
        <p:blipFill rotWithShape="1">
          <a:blip r:embed="rId2"/>
          <a:srcRect l="9729" r="30737" b="-1"/>
          <a:stretch/>
        </p:blipFill>
        <p:spPr>
          <a:xfrm>
            <a:off x="20" y="10"/>
            <a:ext cx="6116549" cy="6857990"/>
          </a:xfrm>
          <a:custGeom>
            <a:avLst/>
            <a:gdLst/>
            <a:ahLst/>
            <a:cxnLst/>
            <a:rect l="l" t="t" r="r" b="b"/>
            <a:pathLst>
              <a:path w="6116569" h="6879321">
                <a:moveTo>
                  <a:pt x="0" y="0"/>
                </a:moveTo>
                <a:lnTo>
                  <a:pt x="2935851" y="0"/>
                </a:lnTo>
                <a:cubicBezTo>
                  <a:pt x="3035710" y="10660"/>
                  <a:pt x="3138421" y="17767"/>
                  <a:pt x="3238280" y="31980"/>
                </a:cubicBezTo>
                <a:cubicBezTo>
                  <a:pt x="3817462" y="106602"/>
                  <a:pt x="3127009" y="277163"/>
                  <a:pt x="3660541" y="550772"/>
                </a:cubicBezTo>
                <a:cubicBezTo>
                  <a:pt x="3706191" y="575645"/>
                  <a:pt x="3757546" y="579199"/>
                  <a:pt x="3808902" y="589860"/>
                </a:cubicBezTo>
                <a:cubicBezTo>
                  <a:pt x="4008620" y="625393"/>
                  <a:pt x="4211192" y="618286"/>
                  <a:pt x="4413762" y="625393"/>
                </a:cubicBezTo>
                <a:cubicBezTo>
                  <a:pt x="4465118" y="628946"/>
                  <a:pt x="4525033" y="625393"/>
                  <a:pt x="4567830" y="721333"/>
                </a:cubicBezTo>
                <a:cubicBezTo>
                  <a:pt x="4425175" y="724888"/>
                  <a:pt x="4305344" y="731994"/>
                  <a:pt x="4171247" y="792401"/>
                </a:cubicBezTo>
                <a:cubicBezTo>
                  <a:pt x="4239722" y="859916"/>
                  <a:pt x="4322462" y="795955"/>
                  <a:pt x="4376671" y="842148"/>
                </a:cubicBezTo>
                <a:cubicBezTo>
                  <a:pt x="4428027" y="888342"/>
                  <a:pt x="4470824" y="891896"/>
                  <a:pt x="4527887" y="813722"/>
                </a:cubicBezTo>
                <a:cubicBezTo>
                  <a:pt x="4556417" y="774634"/>
                  <a:pt x="4604920" y="778187"/>
                  <a:pt x="4633452" y="799508"/>
                </a:cubicBezTo>
                <a:cubicBezTo>
                  <a:pt x="4781813" y="913216"/>
                  <a:pt x="4778960" y="909662"/>
                  <a:pt x="4947293" y="870576"/>
                </a:cubicBezTo>
                <a:cubicBezTo>
                  <a:pt x="5055712" y="845701"/>
                  <a:pt x="5166983" y="806615"/>
                  <a:pt x="5263988" y="820828"/>
                </a:cubicBezTo>
                <a:cubicBezTo>
                  <a:pt x="5275401" y="867022"/>
                  <a:pt x="5263988" y="888342"/>
                  <a:pt x="5249723" y="895449"/>
                </a:cubicBezTo>
                <a:cubicBezTo>
                  <a:pt x="5021475" y="1005604"/>
                  <a:pt x="4975825" y="1122864"/>
                  <a:pt x="4744723" y="1197485"/>
                </a:cubicBezTo>
                <a:cubicBezTo>
                  <a:pt x="4724751" y="1268552"/>
                  <a:pt x="4807491" y="1275660"/>
                  <a:pt x="4767548" y="1346727"/>
                </a:cubicBezTo>
                <a:cubicBezTo>
                  <a:pt x="4693367" y="1407134"/>
                  <a:pt x="4610627" y="1346727"/>
                  <a:pt x="4539299" y="1421348"/>
                </a:cubicBezTo>
                <a:cubicBezTo>
                  <a:pt x="4550712" y="1471094"/>
                  <a:pt x="4610627" y="1432008"/>
                  <a:pt x="4607773" y="1485309"/>
                </a:cubicBezTo>
                <a:cubicBezTo>
                  <a:pt x="4604920" y="1517288"/>
                  <a:pt x="4593508" y="1527948"/>
                  <a:pt x="4579242" y="1535055"/>
                </a:cubicBezTo>
                <a:cubicBezTo>
                  <a:pt x="4776107" y="1538608"/>
                  <a:pt x="5383820" y="1574142"/>
                  <a:pt x="5278255" y="1609676"/>
                </a:cubicBezTo>
                <a:cubicBezTo>
                  <a:pt x="5418057" y="1698511"/>
                  <a:pt x="5623481" y="1609676"/>
                  <a:pt x="5771843" y="1630997"/>
                </a:cubicBezTo>
                <a:cubicBezTo>
                  <a:pt x="5925911" y="1652316"/>
                  <a:pt x="6171278" y="1719830"/>
                  <a:pt x="6105656" y="1748257"/>
                </a:cubicBezTo>
                <a:cubicBezTo>
                  <a:pt x="6031475" y="1780238"/>
                  <a:pt x="5766136" y="2146235"/>
                  <a:pt x="5691955" y="2167555"/>
                </a:cubicBezTo>
                <a:cubicBezTo>
                  <a:pt x="5606362" y="2188875"/>
                  <a:pt x="5589243" y="2217302"/>
                  <a:pt x="5475118" y="2348776"/>
                </a:cubicBezTo>
                <a:cubicBezTo>
                  <a:pt x="5398085" y="2437610"/>
                  <a:pt x="5709074" y="2238623"/>
                  <a:pt x="5826051" y="2291922"/>
                </a:cubicBezTo>
                <a:cubicBezTo>
                  <a:pt x="5868848" y="2309690"/>
                  <a:pt x="5552153" y="2554872"/>
                  <a:pt x="5552153" y="2597513"/>
                </a:cubicBezTo>
                <a:cubicBezTo>
                  <a:pt x="5549300" y="2640153"/>
                  <a:pt x="5577831" y="2647260"/>
                  <a:pt x="5603508" y="2647260"/>
                </a:cubicBezTo>
                <a:cubicBezTo>
                  <a:pt x="5660571" y="2647260"/>
                  <a:pt x="5640599" y="2686346"/>
                  <a:pt x="5700515" y="2679240"/>
                </a:cubicBezTo>
                <a:cubicBezTo>
                  <a:pt x="5523622" y="2800055"/>
                  <a:pt x="5418057" y="2778734"/>
                  <a:pt x="5246870" y="2888889"/>
                </a:cubicBezTo>
                <a:cubicBezTo>
                  <a:pt x="5164130" y="2942189"/>
                  <a:pt x="4921615" y="3119857"/>
                  <a:pt x="4836022" y="3169605"/>
                </a:cubicBezTo>
                <a:cubicBezTo>
                  <a:pt x="4801785" y="3187371"/>
                  <a:pt x="4758988" y="3173158"/>
                  <a:pt x="4736163" y="3233565"/>
                </a:cubicBezTo>
                <a:cubicBezTo>
                  <a:pt x="4770400" y="3279759"/>
                  <a:pt x="4816050" y="3254885"/>
                  <a:pt x="4853141" y="3233565"/>
                </a:cubicBezTo>
                <a:cubicBezTo>
                  <a:pt x="4944440" y="3176711"/>
                  <a:pt x="4935881" y="3190925"/>
                  <a:pt x="4944440" y="3226459"/>
                </a:cubicBezTo>
                <a:cubicBezTo>
                  <a:pt x="4972972" y="3350827"/>
                  <a:pt x="5044300" y="3308186"/>
                  <a:pt x="5109921" y="3283313"/>
                </a:cubicBezTo>
                <a:cubicBezTo>
                  <a:pt x="5303932" y="3208692"/>
                  <a:pt x="5500797" y="3215799"/>
                  <a:pt x="5694809" y="3141178"/>
                </a:cubicBezTo>
                <a:cubicBezTo>
                  <a:pt x="5714781" y="3134070"/>
                  <a:pt x="5612068" y="3283313"/>
                  <a:pt x="5566419" y="3301079"/>
                </a:cubicBezTo>
                <a:cubicBezTo>
                  <a:pt x="5515063" y="3322399"/>
                  <a:pt x="5452294" y="3311739"/>
                  <a:pt x="5415203" y="3397020"/>
                </a:cubicBezTo>
                <a:cubicBezTo>
                  <a:pt x="5477972" y="3414787"/>
                  <a:pt x="5552153" y="3372147"/>
                  <a:pt x="5612068" y="3432554"/>
                </a:cubicBezTo>
                <a:cubicBezTo>
                  <a:pt x="5469413" y="3528494"/>
                  <a:pt x="5329610" y="3535601"/>
                  <a:pt x="5206927" y="3599562"/>
                </a:cubicBezTo>
                <a:cubicBezTo>
                  <a:pt x="5192661" y="3706163"/>
                  <a:pt x="5272548" y="3663523"/>
                  <a:pt x="5301079" y="3723930"/>
                </a:cubicBezTo>
                <a:cubicBezTo>
                  <a:pt x="5072830" y="3844745"/>
                  <a:pt x="4564977" y="4232062"/>
                  <a:pt x="4507915" y="4306683"/>
                </a:cubicBezTo>
                <a:cubicBezTo>
                  <a:pt x="4390937" y="4463031"/>
                  <a:pt x="3900202" y="4562525"/>
                  <a:pt x="3982942" y="4587399"/>
                </a:cubicBezTo>
                <a:cubicBezTo>
                  <a:pt x="4051417" y="4608719"/>
                  <a:pt x="4119891" y="4587399"/>
                  <a:pt x="4185513" y="4541205"/>
                </a:cubicBezTo>
                <a:cubicBezTo>
                  <a:pt x="4291078" y="4466584"/>
                  <a:pt x="5010062" y="4523438"/>
                  <a:pt x="5212633" y="4455924"/>
                </a:cubicBezTo>
                <a:cubicBezTo>
                  <a:pt x="5241164" y="4445264"/>
                  <a:pt x="5283960" y="4409730"/>
                  <a:pt x="5312492" y="4473691"/>
                </a:cubicBezTo>
                <a:cubicBezTo>
                  <a:pt x="5098508" y="4704659"/>
                  <a:pt x="4833169" y="4654913"/>
                  <a:pt x="4596361" y="4818368"/>
                </a:cubicBezTo>
                <a:cubicBezTo>
                  <a:pt x="4684807" y="4917861"/>
                  <a:pt x="4776107" y="4907202"/>
                  <a:pt x="4873113" y="4885882"/>
                </a:cubicBezTo>
                <a:cubicBezTo>
                  <a:pt x="4895938" y="4878775"/>
                  <a:pt x="4930175" y="4871668"/>
                  <a:pt x="4935881" y="4914309"/>
                </a:cubicBezTo>
                <a:cubicBezTo>
                  <a:pt x="4941587" y="4967609"/>
                  <a:pt x="4898790" y="4978270"/>
                  <a:pt x="4873113" y="5003143"/>
                </a:cubicBezTo>
                <a:cubicBezTo>
                  <a:pt x="4833169" y="5038676"/>
                  <a:pt x="4773254" y="4999590"/>
                  <a:pt x="4721898" y="5095530"/>
                </a:cubicBezTo>
                <a:cubicBezTo>
                  <a:pt x="4873113" y="5067104"/>
                  <a:pt x="4998650" y="5020910"/>
                  <a:pt x="5132745" y="4949842"/>
                </a:cubicBezTo>
                <a:cubicBezTo>
                  <a:pt x="5121333" y="5006696"/>
                  <a:pt x="5081390" y="5035123"/>
                  <a:pt x="5101362" y="5081317"/>
                </a:cubicBezTo>
                <a:cubicBezTo>
                  <a:pt x="5118480" y="5116850"/>
                  <a:pt x="5164130" y="5131063"/>
                  <a:pt x="5138452" y="5198578"/>
                </a:cubicBezTo>
                <a:cubicBezTo>
                  <a:pt x="5067125" y="5273199"/>
                  <a:pt x="4967265" y="5258986"/>
                  <a:pt x="4904497" y="5362033"/>
                </a:cubicBezTo>
                <a:cubicBezTo>
                  <a:pt x="4818903" y="5507721"/>
                  <a:pt x="4684807" y="5564575"/>
                  <a:pt x="4579242" y="5674729"/>
                </a:cubicBezTo>
                <a:cubicBezTo>
                  <a:pt x="4545005" y="5713816"/>
                  <a:pt x="4313903" y="5841738"/>
                  <a:pt x="4253988" y="5884379"/>
                </a:cubicBezTo>
                <a:cubicBezTo>
                  <a:pt x="4168395" y="5944786"/>
                  <a:pt x="4071389" y="5966106"/>
                  <a:pt x="3985795" y="6069153"/>
                </a:cubicBezTo>
                <a:cubicBezTo>
                  <a:pt x="4065682" y="6086921"/>
                  <a:pt x="4134157" y="5990979"/>
                  <a:pt x="4231163" y="6030066"/>
                </a:cubicBezTo>
                <a:cubicBezTo>
                  <a:pt x="4074242" y="6133114"/>
                  <a:pt x="3931586" y="6182861"/>
                  <a:pt x="3814609" y="6317889"/>
                </a:cubicBezTo>
                <a:cubicBezTo>
                  <a:pt x="3800343" y="6335656"/>
                  <a:pt x="3771812" y="6332102"/>
                  <a:pt x="3751840" y="6339209"/>
                </a:cubicBezTo>
                <a:cubicBezTo>
                  <a:pt x="3529298" y="6406723"/>
                  <a:pt x="3309608" y="6467130"/>
                  <a:pt x="3089919" y="6563071"/>
                </a:cubicBezTo>
                <a:cubicBezTo>
                  <a:pt x="3041416" y="6584392"/>
                  <a:pt x="2955823" y="6595052"/>
                  <a:pt x="2961529" y="6662566"/>
                </a:cubicBezTo>
                <a:cubicBezTo>
                  <a:pt x="2972941" y="6765613"/>
                  <a:pt x="3055681" y="6687439"/>
                  <a:pt x="3107038" y="6673226"/>
                </a:cubicBezTo>
                <a:cubicBezTo>
                  <a:pt x="3269664" y="6634138"/>
                  <a:pt x="3432292" y="6570178"/>
                  <a:pt x="3594919" y="6591499"/>
                </a:cubicBezTo>
                <a:cubicBezTo>
                  <a:pt x="3483648" y="6637693"/>
                  <a:pt x="3372376" y="6680332"/>
                  <a:pt x="3261106" y="6726527"/>
                </a:cubicBezTo>
                <a:cubicBezTo>
                  <a:pt x="3386642" y="6705206"/>
                  <a:pt x="3495061" y="6786934"/>
                  <a:pt x="3620597" y="6740740"/>
                </a:cubicBezTo>
                <a:cubicBezTo>
                  <a:pt x="3660541" y="6726527"/>
                  <a:pt x="3700484" y="6765613"/>
                  <a:pt x="3703337" y="6826020"/>
                </a:cubicBezTo>
                <a:cubicBezTo>
                  <a:pt x="3706191" y="6847340"/>
                  <a:pt x="3700484" y="6865108"/>
                  <a:pt x="3689072" y="6879321"/>
                </a:cubicBezTo>
                <a:lnTo>
                  <a:pt x="0" y="6879321"/>
                </a:lnTo>
                <a:close/>
              </a:path>
            </a:pathLst>
          </a:custGeom>
        </p:spPr>
      </p:pic>
      <p:sp>
        <p:nvSpPr>
          <p:cNvPr id="5" name="Content Placeholder 4">
            <a:extLst>
              <a:ext uri="{FF2B5EF4-FFF2-40B4-BE49-F238E27FC236}">
                <a16:creationId xmlns:a16="http://schemas.microsoft.com/office/drawing/2014/main" id="{E9AFB935-7E44-4A20-8074-280FCF102080}"/>
              </a:ext>
            </a:extLst>
          </p:cNvPr>
          <p:cNvSpPr>
            <a:spLocks noGrp="1"/>
          </p:cNvSpPr>
          <p:nvPr>
            <p:ph idx="1"/>
          </p:nvPr>
        </p:nvSpPr>
        <p:spPr>
          <a:xfrm>
            <a:off x="6513788" y="2333297"/>
            <a:ext cx="4840010" cy="3843666"/>
          </a:xfrm>
        </p:spPr>
        <p:txBody>
          <a:bodyPr>
            <a:normAutofit/>
          </a:bodyPr>
          <a:lstStyle/>
          <a:p>
            <a:pPr marL="60325" indent="0">
              <a:spcBef>
                <a:spcPts val="0"/>
              </a:spcBef>
              <a:spcAft>
                <a:spcPts val="600"/>
              </a:spcAft>
              <a:buNone/>
            </a:pPr>
            <a:endParaRPr lang="en-US" sz="1400">
              <a:effectLst/>
              <a:latin typeface="Times New Roman" panose="02020603050405020304" pitchFamily="18" charset="0"/>
              <a:ea typeface="Calibri" panose="020F0502020204030204" pitchFamily="34" charset="0"/>
            </a:endParaRPr>
          </a:p>
          <a:p>
            <a:pPr marL="461963" marR="0" indent="-461963">
              <a:spcBef>
                <a:spcPts val="0"/>
              </a:spcBef>
              <a:spcAft>
                <a:spcPts val="600"/>
              </a:spcAft>
              <a:buFont typeface="Wingdings" panose="05000000000000000000" pitchFamily="2" charset="2"/>
              <a:buChar char="Ø"/>
            </a:pP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marL="461963" indent="-461963">
              <a:spcBef>
                <a:spcPts val="0"/>
              </a:spcBef>
              <a:spcAft>
                <a:spcPts val="600"/>
              </a:spcAft>
              <a:buFont typeface="Wingdings" panose="05000000000000000000" pitchFamily="2" charset="2"/>
              <a:buChar char="Ø"/>
            </a:pPr>
            <a:r>
              <a:rPr lang="en-US" sz="1400">
                <a:effectLst/>
                <a:latin typeface="Times New Roman" panose="02020603050405020304" pitchFamily="18" charset="0"/>
                <a:ea typeface="Calibri" panose="020F0502020204030204" pitchFamily="34" charset="0"/>
                <a:cs typeface="Times New Roman" panose="02020603050405020304" pitchFamily="18" charset="0"/>
              </a:rPr>
              <a:t>The three interpretations spurred by this language either:</a:t>
            </a:r>
          </a:p>
          <a:p>
            <a:pPr marL="0" indent="0">
              <a:spcBef>
                <a:spcPts val="0"/>
              </a:spcBef>
              <a:spcAft>
                <a:spcPts val="600"/>
              </a:spcAft>
              <a:buNone/>
            </a:pPr>
            <a:r>
              <a:rPr lang="en-US" sz="1400">
                <a:effectLst/>
                <a:latin typeface="Times New Roman" panose="02020603050405020304" pitchFamily="18" charset="0"/>
                <a:ea typeface="Calibri" panose="020F0502020204030204" pitchFamily="34" charset="0"/>
                <a:cs typeface="Times New Roman" panose="02020603050405020304" pitchFamily="18" charset="0"/>
              </a:rPr>
              <a:t> </a:t>
            </a:r>
          </a:p>
          <a:p>
            <a:pPr marL="754571" lvl="1" indent="-461963">
              <a:spcBef>
                <a:spcPts val="0"/>
              </a:spcBef>
              <a:spcAft>
                <a:spcPts val="600"/>
              </a:spcAft>
              <a:buFont typeface="Wingdings" panose="05000000000000000000" pitchFamily="2" charset="2"/>
              <a:buChar char="Ø"/>
            </a:pPr>
            <a:r>
              <a:rPr lang="en-US" sz="1400">
                <a:effectLst/>
                <a:latin typeface="Times New Roman" panose="02020603050405020304" pitchFamily="18" charset="0"/>
                <a:ea typeface="Calibri" panose="020F0502020204030204" pitchFamily="34" charset="0"/>
                <a:cs typeface="Times New Roman" panose="02020603050405020304" pitchFamily="18" charset="0"/>
              </a:rPr>
              <a:t>allow a debtor to exclude all qualifying retirement contributions from disposable income, </a:t>
            </a:r>
          </a:p>
          <a:p>
            <a:pPr marL="292608" lvl="1" indent="0">
              <a:spcBef>
                <a:spcPts val="0"/>
              </a:spcBef>
              <a:spcAft>
                <a:spcPts val="600"/>
              </a:spcAft>
              <a:buNone/>
            </a:pP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marL="754571" lvl="1" indent="-461963">
              <a:spcBef>
                <a:spcPts val="0"/>
              </a:spcBef>
              <a:spcAft>
                <a:spcPts val="600"/>
              </a:spcAft>
              <a:buFont typeface="Wingdings" panose="05000000000000000000" pitchFamily="2" charset="2"/>
              <a:buChar char="Ø"/>
            </a:pPr>
            <a:r>
              <a:rPr lang="en-US" sz="1400">
                <a:effectLst/>
                <a:latin typeface="Times New Roman" panose="02020603050405020304" pitchFamily="18" charset="0"/>
                <a:ea typeface="Calibri" panose="020F0502020204030204" pitchFamily="34" charset="0"/>
                <a:cs typeface="Times New Roman" panose="02020603050405020304" pitchFamily="18" charset="0"/>
              </a:rPr>
              <a:t>exclude qualifying retirement contributions from disposable income provided the deductions are consistent with prepetition contributions, or </a:t>
            </a:r>
          </a:p>
          <a:p>
            <a:pPr marL="292608" lvl="1" indent="0">
              <a:spcBef>
                <a:spcPts val="0"/>
              </a:spcBef>
              <a:spcAft>
                <a:spcPts val="600"/>
              </a:spcAft>
              <a:buNone/>
            </a:pP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marL="754571" lvl="1" indent="-461963">
              <a:spcBef>
                <a:spcPts val="0"/>
              </a:spcBef>
              <a:spcAft>
                <a:spcPts val="600"/>
              </a:spcAft>
              <a:buFont typeface="Wingdings" panose="05000000000000000000" pitchFamily="2" charset="2"/>
              <a:buChar char="Ø"/>
            </a:pPr>
            <a:r>
              <a:rPr lang="en-US" sz="1400">
                <a:effectLst/>
                <a:latin typeface="Times New Roman" panose="02020603050405020304" pitchFamily="18" charset="0"/>
                <a:ea typeface="Calibri" panose="020F0502020204030204" pitchFamily="34" charset="0"/>
                <a:cs typeface="Times New Roman" panose="02020603050405020304" pitchFamily="18" charset="0"/>
              </a:rPr>
              <a:t>only exclude prepetition qualifying retirement contributions from disposable income. </a:t>
            </a:r>
          </a:p>
          <a:p>
            <a:pPr marL="60325" indent="0">
              <a:spcBef>
                <a:spcPts val="0"/>
              </a:spcBef>
              <a:spcAft>
                <a:spcPts val="600"/>
              </a:spcAft>
              <a:buNone/>
            </a:pP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indent="0">
              <a:spcBef>
                <a:spcPts val="0"/>
              </a:spcBef>
              <a:spcAft>
                <a:spcPts val="600"/>
              </a:spcAft>
              <a:buNone/>
            </a:pPr>
            <a:endParaRPr lang="en-US" sz="1400">
              <a:latin typeface="Times New Roman" panose="02020603050405020304" pitchFamily="18"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AB68AA8B-AC8E-4566-8C0A-8516C0868BEE}"/>
              </a:ext>
            </a:extLst>
          </p:cNvPr>
          <p:cNvSpPr>
            <a:spLocks noGrp="1"/>
          </p:cNvSpPr>
          <p:nvPr>
            <p:ph type="sldNum" sz="quarter" idx="12"/>
          </p:nvPr>
        </p:nvSpPr>
        <p:spPr>
          <a:xfrm>
            <a:off x="8610600" y="6356350"/>
            <a:ext cx="2743200" cy="365125"/>
          </a:xfrm>
        </p:spPr>
        <p:txBody>
          <a:bodyPr>
            <a:normAutofit/>
          </a:bodyPr>
          <a:lstStyle/>
          <a:p>
            <a:pPr>
              <a:spcAft>
                <a:spcPts val="600"/>
              </a:spcAft>
            </a:pPr>
            <a:fld id="{1EE9152C-8A13-46BA-A38A-B3658025C777}" type="slidenum">
              <a:rPr lang="en-US"/>
              <a:pPr>
                <a:spcAft>
                  <a:spcPts val="600"/>
                </a:spcAft>
              </a:pPr>
              <a:t>31</a:t>
            </a:fld>
            <a:endParaRPr lang="en-US"/>
          </a:p>
        </p:txBody>
      </p:sp>
    </p:spTree>
    <p:extLst>
      <p:ext uri="{BB962C8B-B14F-4D97-AF65-F5344CB8AC3E}">
        <p14:creationId xmlns:p14="http://schemas.microsoft.com/office/powerpoint/2010/main" val="233541904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C0ABC0BE-1A0F-412D-8C8E-50CF21E4C7E7}"/>
              </a:ext>
            </a:extLst>
          </p:cNvPr>
          <p:cNvSpPr>
            <a:spLocks noGrp="1"/>
          </p:cNvSpPr>
          <p:nvPr>
            <p:ph type="title"/>
          </p:nvPr>
        </p:nvSpPr>
        <p:spPr>
          <a:xfrm>
            <a:off x="808638" y="386930"/>
            <a:ext cx="9236700" cy="1188950"/>
          </a:xfrm>
        </p:spPr>
        <p:txBody>
          <a:bodyPr anchor="b">
            <a:normAutofit/>
          </a:bodyPr>
          <a:lstStyle/>
          <a:p>
            <a:r>
              <a:rPr lang="en-US" sz="2400" b="1" cap="small" dirty="0">
                <a:latin typeface="Times New Roman" panose="02020603050405020304" pitchFamily="18" charset="0"/>
                <a:ea typeface="Calibri" panose="020F0502020204030204" pitchFamily="34" charset="0"/>
                <a:cs typeface="Times New Roman" panose="02020603050405020304" pitchFamily="18" charset="0"/>
              </a:rPr>
              <a:t>Voluntary Retirement Deductions</a:t>
            </a:r>
            <a:br>
              <a:rPr lang="en-US" sz="2200" b="1" cap="small" dirty="0">
                <a:latin typeface="Times New Roman" panose="02020603050405020304" pitchFamily="18" charset="0"/>
                <a:ea typeface="Calibri" panose="020F0502020204030204" pitchFamily="34" charset="0"/>
                <a:cs typeface="Times New Roman" panose="02020603050405020304" pitchFamily="18" charset="0"/>
              </a:rPr>
            </a:br>
            <a:br>
              <a:rPr lang="en-US" sz="2200" b="1" cap="small" dirty="0">
                <a:latin typeface="Times New Roman" panose="02020603050405020304" pitchFamily="18" charset="0"/>
                <a:ea typeface="Calibri" panose="020F0502020204030204" pitchFamily="34" charset="0"/>
                <a:cs typeface="Times New Roman" panose="02020603050405020304" pitchFamily="18" charset="0"/>
              </a:rPr>
            </a:br>
            <a:r>
              <a:rPr lang="en-US" sz="2200" i="1"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Baxter v. Johnson</a:t>
            </a:r>
            <a:r>
              <a:rPr lang="en-US" sz="22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 (</a:t>
            </a:r>
            <a:r>
              <a:rPr lang="en-US" sz="2200" i="1"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In re Johnson)</a:t>
            </a:r>
            <a:r>
              <a:rPr lang="en-US" sz="22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 346 B.R. 256 (Bankr. S.D. Ga. 2006)</a:t>
            </a:r>
            <a:endParaRPr lang="en-US" sz="2200" dirty="0">
              <a:highlight>
                <a:srgbClr val="FFFF00"/>
              </a:highlight>
              <a:latin typeface="Times New Roman" panose="02020603050405020304" pitchFamily="18" charset="0"/>
              <a:cs typeface="Times New Roman" panose="02020603050405020304" pitchFamily="18" charset="0"/>
            </a:endParaRPr>
          </a:p>
        </p:txBody>
      </p:sp>
      <p:grpSp>
        <p:nvGrpSpPr>
          <p:cNvPr id="12" name="Group 11">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3" name="Rectangle 12">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4">
            <a:extLst>
              <a:ext uri="{FF2B5EF4-FFF2-40B4-BE49-F238E27FC236}">
                <a16:creationId xmlns:a16="http://schemas.microsoft.com/office/drawing/2014/main" id="{E9AFB935-7E44-4A20-8074-280FCF102080}"/>
              </a:ext>
            </a:extLst>
          </p:cNvPr>
          <p:cNvSpPr>
            <a:spLocks noGrp="1"/>
          </p:cNvSpPr>
          <p:nvPr>
            <p:ph idx="1"/>
          </p:nvPr>
        </p:nvSpPr>
        <p:spPr>
          <a:xfrm>
            <a:off x="793660" y="2599509"/>
            <a:ext cx="10143668" cy="3435531"/>
          </a:xfrm>
        </p:spPr>
        <p:txBody>
          <a:bodyPr anchor="ctr">
            <a:normAutofit/>
          </a:bodyPr>
          <a:lstStyle/>
          <a:p>
            <a:pPr marL="60325" indent="0">
              <a:spcBef>
                <a:spcPts val="0"/>
              </a:spcBef>
              <a:spcAft>
                <a:spcPts val="600"/>
              </a:spcAft>
              <a:buNone/>
            </a:pPr>
            <a:endParaRPr lang="en-US" sz="2000">
              <a:effectLst/>
              <a:latin typeface="Times New Roman" panose="02020603050405020304" pitchFamily="18" charset="0"/>
              <a:ea typeface="Calibri" panose="020F0502020204030204" pitchFamily="34" charset="0"/>
            </a:endParaRPr>
          </a:p>
          <a:p>
            <a:pPr marL="461963" marR="0" indent="-461963">
              <a:spcBef>
                <a:spcPts val="0"/>
              </a:spcBef>
              <a:spcAft>
                <a:spcPts val="600"/>
              </a:spcAft>
              <a:buFont typeface="Wingdings" panose="05000000000000000000" pitchFamily="2" charset="2"/>
              <a:buChar char="Ø"/>
            </a:pPr>
            <a:r>
              <a:rPr lang="en-US" sz="2000" i="1">
                <a:effectLst/>
                <a:latin typeface="Times New Roman" panose="02020603050405020304" pitchFamily="18" charset="0"/>
                <a:ea typeface="Calibri" panose="020F0502020204030204" pitchFamily="34" charset="0"/>
                <a:cs typeface="Times New Roman" panose="02020603050405020304" pitchFamily="18" charset="0"/>
              </a:rPr>
              <a:t>Johnson </a:t>
            </a:r>
            <a:r>
              <a:rPr lang="en-US" sz="2000">
                <a:effectLst/>
                <a:latin typeface="Times New Roman" panose="02020603050405020304" pitchFamily="18" charset="0"/>
                <a:ea typeface="Calibri" panose="020F0502020204030204" pitchFamily="34" charset="0"/>
                <a:cs typeface="Times New Roman" panose="02020603050405020304" pitchFamily="18" charset="0"/>
              </a:rPr>
              <a:t>is generally attributed with initiating the line of case which hold that voluntary post-petition contributions made by above-median debtors to qualified retirement plans can be completely excluded from disposable income.</a:t>
            </a:r>
          </a:p>
          <a:p>
            <a:pPr marL="0" marR="0" indent="0">
              <a:spcBef>
                <a:spcPts val="0"/>
              </a:spcBef>
              <a:spcAft>
                <a:spcPts val="600"/>
              </a:spcAft>
              <a:buNone/>
            </a:pP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p>
            <a:pPr marL="461963" indent="-461963">
              <a:spcBef>
                <a:spcPts val="0"/>
              </a:spcBef>
              <a:spcAft>
                <a:spcPts val="600"/>
              </a:spcAft>
              <a:buFont typeface="Wingdings" panose="05000000000000000000" pitchFamily="2" charset="2"/>
              <a:buChar char="Ø"/>
            </a:pPr>
            <a:r>
              <a:rPr lang="en-US" sz="2000">
                <a:effectLst/>
                <a:latin typeface="Times New Roman" panose="02020603050405020304" pitchFamily="18" charset="0"/>
                <a:ea typeface="Calibri" panose="020F0502020204030204" pitchFamily="34" charset="0"/>
                <a:cs typeface="Times New Roman" panose="02020603050405020304" pitchFamily="18" charset="0"/>
              </a:rPr>
              <a:t>“Debtors may fund 401(k) plans in good faith, so long as their contributions do not exceed the limits legally permitted by their 401(k) plans.” Citing § 541(b)(7)(A) &amp;(B), the court stated, ““[</a:t>
            </a:r>
            <a:r>
              <a:rPr lang="en-US" sz="2000" i="1">
                <a:effectLst/>
                <a:latin typeface="Times New Roman" panose="02020603050405020304" pitchFamily="18" charset="0"/>
                <a:ea typeface="Calibri" panose="020F0502020204030204" pitchFamily="34" charset="0"/>
                <a:cs typeface="Times New Roman" panose="02020603050405020304" pitchFamily="18" charset="0"/>
              </a:rPr>
              <a:t>A</a:t>
            </a:r>
            <a:r>
              <a:rPr lang="en-US" sz="200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i="1">
                <a:effectLst/>
                <a:latin typeface="Times New Roman" panose="02020603050405020304" pitchFamily="18" charset="0"/>
                <a:ea typeface="Calibri" panose="020F0502020204030204" pitchFamily="34" charset="0"/>
                <a:cs typeface="Times New Roman" panose="02020603050405020304" pitchFamily="18" charset="0"/>
              </a:rPr>
              <a:t>ny amount</a:t>
            </a:r>
            <a:r>
              <a:rPr lang="en-US" sz="2000">
                <a:effectLst/>
                <a:latin typeface="Times New Roman" panose="02020603050405020304" pitchFamily="18" charset="0"/>
                <a:ea typeface="Calibri" panose="020F0502020204030204" pitchFamily="34" charset="0"/>
                <a:cs typeface="Times New Roman" panose="02020603050405020304" pitchFamily="18" charset="0"/>
              </a:rPr>
              <a:t>” that is either “withheld by” or “received by” a debtor's employer for qualifying EBPs, deferred compensation plans, tax-deferred annuities, or state-law-regulated health insurance plans “shall not constitute disposable income, as defined in section 1325(b)(2).”</a:t>
            </a:r>
            <a:r>
              <a:rPr lang="en-US" sz="2000">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spcBef>
                <a:spcPts val="0"/>
              </a:spcBef>
              <a:spcAft>
                <a:spcPts val="600"/>
              </a:spcAft>
              <a:buNone/>
            </a:pP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60325" indent="0">
              <a:spcBef>
                <a:spcPts val="0"/>
              </a:spcBef>
              <a:spcAft>
                <a:spcPts val="600"/>
              </a:spcAft>
              <a:buNone/>
            </a:pP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indent="0">
              <a:spcBef>
                <a:spcPts val="0"/>
              </a:spcBef>
              <a:spcAft>
                <a:spcPts val="600"/>
              </a:spcAft>
              <a:buNone/>
            </a:pPr>
            <a:endParaRPr lang="en-US" sz="2000">
              <a:latin typeface="Times New Roman" panose="02020603050405020304" pitchFamily="18"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AB68AA8B-AC8E-4566-8C0A-8516C0868BEE}"/>
              </a:ext>
            </a:extLst>
          </p:cNvPr>
          <p:cNvSpPr>
            <a:spLocks noGrp="1"/>
          </p:cNvSpPr>
          <p:nvPr>
            <p:ph type="sldNum" sz="quarter" idx="12"/>
          </p:nvPr>
        </p:nvSpPr>
        <p:spPr>
          <a:xfrm>
            <a:off x="8610600" y="6492240"/>
            <a:ext cx="2743200" cy="365125"/>
          </a:xfrm>
        </p:spPr>
        <p:txBody>
          <a:bodyPr>
            <a:normAutofit/>
          </a:bodyPr>
          <a:lstStyle/>
          <a:p>
            <a:pPr>
              <a:spcAft>
                <a:spcPts val="600"/>
              </a:spcAft>
            </a:pPr>
            <a:fld id="{1EE9152C-8A13-46BA-A38A-B3658025C777}" type="slidenum">
              <a:rPr lang="en-US" smtClean="0"/>
              <a:pPr>
                <a:spcAft>
                  <a:spcPts val="600"/>
                </a:spcAft>
              </a:pPr>
              <a:t>32</a:t>
            </a:fld>
            <a:endParaRPr lang="en-US"/>
          </a:p>
        </p:txBody>
      </p:sp>
    </p:spTree>
    <p:extLst>
      <p:ext uri="{BB962C8B-B14F-4D97-AF65-F5344CB8AC3E}">
        <p14:creationId xmlns:p14="http://schemas.microsoft.com/office/powerpoint/2010/main" val="1648528272"/>
      </p:ext>
    </p:extLst>
  </p:cSld>
  <p:clrMapOvr>
    <a:masterClrMapping/>
  </p:clrMapOvr>
  <p:transition spd="slow">
    <p:wheel spokes="1"/>
  </p:transition>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C0ABC0BE-1A0F-412D-8C8E-50CF21E4C7E7}"/>
              </a:ext>
            </a:extLst>
          </p:cNvPr>
          <p:cNvSpPr>
            <a:spLocks noGrp="1"/>
          </p:cNvSpPr>
          <p:nvPr>
            <p:ph type="title"/>
          </p:nvPr>
        </p:nvSpPr>
        <p:spPr>
          <a:xfrm>
            <a:off x="808638" y="386930"/>
            <a:ext cx="9236700" cy="1188950"/>
          </a:xfrm>
        </p:spPr>
        <p:txBody>
          <a:bodyPr anchor="b">
            <a:normAutofit fontScale="90000"/>
          </a:bodyPr>
          <a:lstStyle/>
          <a:p>
            <a:br>
              <a:rPr lang="en-US" sz="1400" b="1" cap="small" dirty="0">
                <a:latin typeface="Times New Roman" panose="02020603050405020304" pitchFamily="18" charset="0"/>
                <a:ea typeface="Calibri" panose="020F0502020204030204" pitchFamily="34" charset="0"/>
                <a:cs typeface="Times New Roman" panose="02020603050405020304" pitchFamily="18" charset="0"/>
              </a:rPr>
            </a:br>
            <a:r>
              <a:rPr lang="en-US" sz="2800" b="1" cap="small" dirty="0">
                <a:latin typeface="Times New Roman" panose="02020603050405020304" pitchFamily="18" charset="0"/>
                <a:ea typeface="Calibri" panose="020F0502020204030204" pitchFamily="34" charset="0"/>
                <a:cs typeface="Times New Roman" panose="02020603050405020304" pitchFamily="18" charset="0"/>
              </a:rPr>
              <a:t>Voluntary Retirement Deductions</a:t>
            </a:r>
            <a:br>
              <a:rPr lang="en-US" sz="1400" b="1" cap="small" dirty="0">
                <a:latin typeface="Times New Roman" panose="02020603050405020304" pitchFamily="18" charset="0"/>
                <a:ea typeface="Calibri" panose="020F0502020204030204" pitchFamily="34" charset="0"/>
                <a:cs typeface="Times New Roman" panose="02020603050405020304" pitchFamily="18" charset="0"/>
              </a:rPr>
            </a:br>
            <a:br>
              <a:rPr lang="en-US" sz="1400" b="1" cap="small" dirty="0">
                <a:latin typeface="Times New Roman" panose="02020603050405020304" pitchFamily="18" charset="0"/>
                <a:ea typeface="Calibri" panose="020F0502020204030204" pitchFamily="34" charset="0"/>
                <a:cs typeface="Times New Roman" panose="02020603050405020304" pitchFamily="18" charset="0"/>
              </a:rPr>
            </a:br>
            <a:r>
              <a:rPr lang="en-US" sz="2200" i="1"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In re Garza</a:t>
            </a:r>
            <a:r>
              <a:rPr lang="en-US" sz="22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 575 B.R. 736, 743 (S.D. Tex. 2017)</a:t>
            </a:r>
            <a:br>
              <a:rPr lang="en-US" sz="1400" dirty="0">
                <a:effectLst/>
                <a:latin typeface="Times New Roman" panose="02020603050405020304" pitchFamily="18" charset="0"/>
                <a:ea typeface="Calibri" panose="020F0502020204030204" pitchFamily="34" charset="0"/>
                <a:cs typeface="Times New Roman" panose="02020603050405020304" pitchFamily="18" charset="0"/>
              </a:rPr>
            </a:br>
            <a:endParaRPr lang="en-US" sz="1400" dirty="0">
              <a:highlight>
                <a:srgbClr val="FFFF00"/>
              </a:highlight>
              <a:latin typeface="Times New Roman" panose="02020603050405020304" pitchFamily="18" charset="0"/>
              <a:cs typeface="Times New Roman" panose="02020603050405020304" pitchFamily="18" charset="0"/>
            </a:endParaRPr>
          </a:p>
        </p:txBody>
      </p:sp>
      <p:grpSp>
        <p:nvGrpSpPr>
          <p:cNvPr id="12" name="Group 11">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3" name="Rectangle 12">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4">
            <a:extLst>
              <a:ext uri="{FF2B5EF4-FFF2-40B4-BE49-F238E27FC236}">
                <a16:creationId xmlns:a16="http://schemas.microsoft.com/office/drawing/2014/main" id="{E9AFB935-7E44-4A20-8074-280FCF102080}"/>
              </a:ext>
            </a:extLst>
          </p:cNvPr>
          <p:cNvSpPr>
            <a:spLocks noGrp="1"/>
          </p:cNvSpPr>
          <p:nvPr>
            <p:ph idx="1"/>
          </p:nvPr>
        </p:nvSpPr>
        <p:spPr>
          <a:xfrm>
            <a:off x="793660" y="2599509"/>
            <a:ext cx="10143668" cy="3435531"/>
          </a:xfrm>
        </p:spPr>
        <p:txBody>
          <a:bodyPr anchor="ctr">
            <a:normAutofit/>
          </a:bodyPr>
          <a:lstStyle/>
          <a:p>
            <a:pPr marL="60325" indent="0">
              <a:spcBef>
                <a:spcPts val="0"/>
              </a:spcBef>
              <a:spcAft>
                <a:spcPts val="600"/>
              </a:spcAft>
              <a:buNone/>
            </a:pPr>
            <a:endParaRPr lang="en-US" sz="1700">
              <a:effectLst/>
              <a:latin typeface="Times New Roman" panose="02020603050405020304" pitchFamily="18" charset="0"/>
              <a:ea typeface="Calibri" panose="020F0502020204030204" pitchFamily="34" charset="0"/>
            </a:endParaRPr>
          </a:p>
          <a:p>
            <a:pPr marL="461963" marR="0" indent="-461963">
              <a:spcBef>
                <a:spcPts val="0"/>
              </a:spcBef>
              <a:spcAft>
                <a:spcPts val="600"/>
              </a:spcAft>
              <a:buFont typeface="Wingdings" panose="05000000000000000000" pitchFamily="2" charset="2"/>
              <a:buChar char="Ø"/>
            </a:pPr>
            <a:r>
              <a:rPr lang="en-US" sz="1700">
                <a:effectLst/>
                <a:latin typeface="Times New Roman" panose="02020603050405020304" pitchFamily="18" charset="0"/>
                <a:ea typeface="Calibri" panose="020F0502020204030204" pitchFamily="34" charset="0"/>
                <a:cs typeface="Times New Roman" panose="02020603050405020304" pitchFamily="18" charset="0"/>
              </a:rPr>
              <a:t>The court in </a:t>
            </a:r>
            <a:r>
              <a:rPr lang="en-US" sz="1700" i="1">
                <a:effectLst/>
                <a:latin typeface="Times New Roman" panose="02020603050405020304" pitchFamily="18" charset="0"/>
                <a:ea typeface="Calibri" panose="020F0502020204030204" pitchFamily="34" charset="0"/>
                <a:cs typeface="Times New Roman" panose="02020603050405020304" pitchFamily="18" charset="0"/>
              </a:rPr>
              <a:t>Garza </a:t>
            </a:r>
            <a:r>
              <a:rPr lang="en-US" sz="1700">
                <a:effectLst/>
                <a:latin typeface="Times New Roman" panose="02020603050405020304" pitchFamily="18" charset="0"/>
                <a:ea typeface="Calibri" panose="020F0502020204030204" pitchFamily="34" charset="0"/>
                <a:cs typeface="Times New Roman" panose="02020603050405020304" pitchFamily="18" charset="0"/>
              </a:rPr>
              <a:t>had to determine whether the hanging paragraph functioned to allow 401(k) contributions by above-median debtors despite: </a:t>
            </a:r>
          </a:p>
          <a:p>
            <a:pPr marL="0" marR="0" indent="0">
              <a:spcBef>
                <a:spcPts val="0"/>
              </a:spcBef>
              <a:spcAft>
                <a:spcPts val="600"/>
              </a:spcAft>
              <a:buNone/>
            </a:pPr>
            <a:endParaRPr lang="en-US" sz="1700">
              <a:effectLst/>
              <a:latin typeface="Times New Roman" panose="02020603050405020304" pitchFamily="18" charset="0"/>
              <a:ea typeface="Calibri" panose="020F0502020204030204" pitchFamily="34" charset="0"/>
              <a:cs typeface="Times New Roman" panose="02020603050405020304" pitchFamily="18" charset="0"/>
            </a:endParaRPr>
          </a:p>
          <a:p>
            <a:pPr marL="754571" lvl="1" indent="-461963">
              <a:spcBef>
                <a:spcPts val="0"/>
              </a:spcBef>
              <a:spcAft>
                <a:spcPts val="600"/>
              </a:spcAft>
              <a:buFont typeface="Wingdings" panose="05000000000000000000" pitchFamily="2" charset="2"/>
              <a:buChar char="Ø"/>
            </a:pPr>
            <a:r>
              <a:rPr lang="en-US" sz="1700">
                <a:effectLst/>
                <a:latin typeface="Times New Roman" panose="02020603050405020304" pitchFamily="18" charset="0"/>
                <a:ea typeface="Calibri" panose="020F0502020204030204" pitchFamily="34" charset="0"/>
                <a:cs typeface="Times New Roman" panose="02020603050405020304" pitchFamily="18" charset="0"/>
              </a:rPr>
              <a:t>the omission of 401(k) contributions from the list of necessary expenses under the means test, and </a:t>
            </a:r>
          </a:p>
          <a:p>
            <a:pPr marL="754571" lvl="1" indent="-461963">
              <a:spcBef>
                <a:spcPts val="0"/>
              </a:spcBef>
              <a:spcAft>
                <a:spcPts val="600"/>
              </a:spcAft>
              <a:buFont typeface="Wingdings" panose="05000000000000000000" pitchFamily="2" charset="2"/>
              <a:buChar char="Ø"/>
            </a:pPr>
            <a:r>
              <a:rPr lang="en-US" sz="1700">
                <a:effectLst/>
                <a:latin typeface="Times New Roman" panose="02020603050405020304" pitchFamily="18" charset="0"/>
                <a:ea typeface="Calibri" panose="020F0502020204030204" pitchFamily="34" charset="0"/>
                <a:cs typeface="Times New Roman" panose="02020603050405020304" pitchFamily="18" charset="0"/>
              </a:rPr>
              <a:t>the debtor’s failure to make qualifying retirement contributions prepetition.</a:t>
            </a:r>
          </a:p>
          <a:p>
            <a:pPr marL="754571" lvl="1" indent="-461963">
              <a:spcBef>
                <a:spcPts val="0"/>
              </a:spcBef>
              <a:spcAft>
                <a:spcPts val="600"/>
              </a:spcAft>
              <a:buFont typeface="Wingdings" panose="05000000000000000000" pitchFamily="2" charset="2"/>
              <a:buChar char="Ø"/>
            </a:pPr>
            <a:endParaRPr lang="en-US" sz="1700">
              <a:latin typeface="Times New Roman" panose="02020603050405020304" pitchFamily="18" charset="0"/>
              <a:cs typeface="Times New Roman" panose="02020603050405020304" pitchFamily="18" charset="0"/>
            </a:endParaRPr>
          </a:p>
          <a:p>
            <a:pPr marL="754571" lvl="1" indent="-461963">
              <a:spcBef>
                <a:spcPts val="0"/>
              </a:spcBef>
              <a:spcAft>
                <a:spcPts val="600"/>
              </a:spcAft>
              <a:buFont typeface="Wingdings" panose="05000000000000000000" pitchFamily="2" charset="2"/>
              <a:buChar char="Ø"/>
            </a:pPr>
            <a:r>
              <a:rPr lang="en-US" sz="1700">
                <a:latin typeface="Times New Roman" panose="02020603050405020304" pitchFamily="18" charset="0"/>
                <a:ea typeface="Calibri" panose="020F0502020204030204" pitchFamily="34" charset="0"/>
                <a:cs typeface="Times New Roman" panose="02020603050405020304" pitchFamily="18" charset="0"/>
              </a:rPr>
              <a:t>T</a:t>
            </a:r>
            <a:r>
              <a:rPr lang="en-US" sz="1700">
                <a:effectLst/>
                <a:latin typeface="Times New Roman" panose="02020603050405020304" pitchFamily="18" charset="0"/>
                <a:ea typeface="Calibri" panose="020F0502020204030204" pitchFamily="34" charset="0"/>
                <a:cs typeface="Times New Roman" panose="02020603050405020304" pitchFamily="18" charset="0"/>
              </a:rPr>
              <a:t>he court stated that the awkward language of § 541(b)(7) did not warrant a reading which would obstruct a clear pronouncement that voluntary retirement contributions were excluded from disposable income.</a:t>
            </a:r>
          </a:p>
          <a:p>
            <a:pPr marL="292608" lvl="1" indent="0">
              <a:spcBef>
                <a:spcPts val="0"/>
              </a:spcBef>
              <a:spcAft>
                <a:spcPts val="600"/>
              </a:spcAft>
              <a:buNone/>
            </a:pPr>
            <a:endParaRPr lang="en-US" sz="1700">
              <a:effectLst/>
              <a:latin typeface="Times New Roman" panose="02020603050405020304" pitchFamily="18" charset="0"/>
              <a:ea typeface="Calibri" panose="020F0502020204030204" pitchFamily="34" charset="0"/>
              <a:cs typeface="Times New Roman" panose="02020603050405020304" pitchFamily="18" charset="0"/>
            </a:endParaRPr>
          </a:p>
          <a:p>
            <a:pPr marL="292608" lvl="1" indent="0">
              <a:spcBef>
                <a:spcPts val="0"/>
              </a:spcBef>
              <a:spcAft>
                <a:spcPts val="600"/>
              </a:spcAft>
              <a:buNone/>
            </a:pPr>
            <a:endParaRPr lang="en-US" sz="1700" i="1">
              <a:latin typeface="Arial" panose="020B0604020202020204" pitchFamily="34" charset="0"/>
              <a:cs typeface="Times New Roman" panose="02020603050405020304" pitchFamily="18" charset="0"/>
            </a:endParaRPr>
          </a:p>
          <a:p>
            <a:pPr marL="0" indent="0">
              <a:spcBef>
                <a:spcPts val="0"/>
              </a:spcBef>
              <a:spcAft>
                <a:spcPts val="600"/>
              </a:spcAft>
              <a:buNone/>
            </a:pPr>
            <a:endParaRPr lang="en-US" sz="1700">
              <a:effectLst/>
              <a:latin typeface="Calibri" panose="020F0502020204030204" pitchFamily="34" charset="0"/>
              <a:ea typeface="Calibri" panose="020F0502020204030204" pitchFamily="34" charset="0"/>
              <a:cs typeface="Times New Roman" panose="02020603050405020304" pitchFamily="18" charset="0"/>
            </a:endParaRPr>
          </a:p>
          <a:p>
            <a:pPr marL="60325" indent="0">
              <a:spcBef>
                <a:spcPts val="0"/>
              </a:spcBef>
              <a:spcAft>
                <a:spcPts val="600"/>
              </a:spcAft>
              <a:buNone/>
            </a:pPr>
            <a:endParaRPr lang="en-US" sz="170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indent="0">
              <a:spcBef>
                <a:spcPts val="0"/>
              </a:spcBef>
              <a:spcAft>
                <a:spcPts val="600"/>
              </a:spcAft>
              <a:buNone/>
            </a:pPr>
            <a:endParaRPr lang="en-US" sz="1700">
              <a:latin typeface="Times New Roman" panose="02020603050405020304" pitchFamily="18"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AB68AA8B-AC8E-4566-8C0A-8516C0868BEE}"/>
              </a:ext>
            </a:extLst>
          </p:cNvPr>
          <p:cNvSpPr>
            <a:spLocks noGrp="1"/>
          </p:cNvSpPr>
          <p:nvPr>
            <p:ph type="sldNum" sz="quarter" idx="12"/>
          </p:nvPr>
        </p:nvSpPr>
        <p:spPr>
          <a:xfrm>
            <a:off x="8610600" y="6492240"/>
            <a:ext cx="2743200" cy="365125"/>
          </a:xfrm>
        </p:spPr>
        <p:txBody>
          <a:bodyPr>
            <a:normAutofit/>
          </a:bodyPr>
          <a:lstStyle/>
          <a:p>
            <a:pPr>
              <a:spcAft>
                <a:spcPts val="600"/>
              </a:spcAft>
            </a:pPr>
            <a:fld id="{1EE9152C-8A13-46BA-A38A-B3658025C777}" type="slidenum">
              <a:rPr lang="en-US" smtClean="0"/>
              <a:pPr>
                <a:spcAft>
                  <a:spcPts val="600"/>
                </a:spcAft>
              </a:pPr>
              <a:t>33</a:t>
            </a:fld>
            <a:endParaRPr lang="en-US"/>
          </a:p>
        </p:txBody>
      </p:sp>
    </p:spTree>
    <p:extLst>
      <p:ext uri="{BB962C8B-B14F-4D97-AF65-F5344CB8AC3E}">
        <p14:creationId xmlns:p14="http://schemas.microsoft.com/office/powerpoint/2010/main" val="375536110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C0ABC0BE-1A0F-412D-8C8E-50CF21E4C7E7}"/>
              </a:ext>
            </a:extLst>
          </p:cNvPr>
          <p:cNvSpPr>
            <a:spLocks noGrp="1"/>
          </p:cNvSpPr>
          <p:nvPr>
            <p:ph type="title"/>
          </p:nvPr>
        </p:nvSpPr>
        <p:spPr>
          <a:xfrm>
            <a:off x="808638" y="386930"/>
            <a:ext cx="9236700" cy="1188950"/>
          </a:xfrm>
        </p:spPr>
        <p:txBody>
          <a:bodyPr anchor="b">
            <a:normAutofit fontScale="90000"/>
          </a:bodyPr>
          <a:lstStyle/>
          <a:p>
            <a:br>
              <a:rPr lang="en-US" sz="3100" b="1" cap="small" dirty="0">
                <a:latin typeface="Times New Roman" panose="02020603050405020304" pitchFamily="18" charset="0"/>
                <a:ea typeface="Calibri" panose="020F0502020204030204" pitchFamily="34" charset="0"/>
                <a:cs typeface="Times New Roman" panose="02020603050405020304" pitchFamily="18" charset="0"/>
              </a:rPr>
            </a:br>
            <a:r>
              <a:rPr lang="en-US" sz="3100" b="1" cap="small" dirty="0">
                <a:latin typeface="Times New Roman" panose="02020603050405020304" pitchFamily="18" charset="0"/>
                <a:ea typeface="Calibri" panose="020F0502020204030204" pitchFamily="34" charset="0"/>
                <a:cs typeface="Times New Roman" panose="02020603050405020304" pitchFamily="18" charset="0"/>
              </a:rPr>
              <a:t>Voluntary Retirement Deductions</a:t>
            </a:r>
            <a:br>
              <a:rPr lang="en-US" sz="1400" b="1" cap="small" dirty="0">
                <a:latin typeface="Times New Roman" panose="02020603050405020304" pitchFamily="18" charset="0"/>
                <a:ea typeface="Calibri" panose="020F0502020204030204" pitchFamily="34" charset="0"/>
                <a:cs typeface="Times New Roman" panose="02020603050405020304" pitchFamily="18" charset="0"/>
              </a:rPr>
            </a:br>
            <a:br>
              <a:rPr lang="en-US" sz="1400" b="1" cap="small" dirty="0">
                <a:latin typeface="Times New Roman" panose="02020603050405020304" pitchFamily="18" charset="0"/>
                <a:ea typeface="Calibri" panose="020F0502020204030204" pitchFamily="34" charset="0"/>
                <a:cs typeface="Times New Roman" panose="02020603050405020304" pitchFamily="18" charset="0"/>
              </a:rPr>
            </a:br>
            <a:r>
              <a:rPr lang="en-US" sz="2200" i="1"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In re Garza</a:t>
            </a:r>
            <a:r>
              <a:rPr lang="en-US" sz="22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 575 B.R. 736, 743 (S.D. Tex. 2017)</a:t>
            </a:r>
            <a:br>
              <a:rPr lang="en-US" sz="1400" dirty="0">
                <a:effectLst/>
                <a:latin typeface="Times New Roman" panose="02020603050405020304" pitchFamily="18" charset="0"/>
                <a:ea typeface="Calibri" panose="020F0502020204030204" pitchFamily="34" charset="0"/>
                <a:cs typeface="Times New Roman" panose="02020603050405020304" pitchFamily="18" charset="0"/>
              </a:rPr>
            </a:br>
            <a:endParaRPr lang="en-US" sz="1400" dirty="0">
              <a:highlight>
                <a:srgbClr val="FFFF00"/>
              </a:highlight>
              <a:latin typeface="Times New Roman" panose="02020603050405020304" pitchFamily="18" charset="0"/>
              <a:cs typeface="Times New Roman" panose="02020603050405020304" pitchFamily="18" charset="0"/>
            </a:endParaRPr>
          </a:p>
        </p:txBody>
      </p:sp>
      <p:grpSp>
        <p:nvGrpSpPr>
          <p:cNvPr id="12" name="Group 11">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3" name="Rectangle 12">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4">
            <a:extLst>
              <a:ext uri="{FF2B5EF4-FFF2-40B4-BE49-F238E27FC236}">
                <a16:creationId xmlns:a16="http://schemas.microsoft.com/office/drawing/2014/main" id="{E9AFB935-7E44-4A20-8074-280FCF102080}"/>
              </a:ext>
            </a:extLst>
          </p:cNvPr>
          <p:cNvSpPr>
            <a:spLocks noGrp="1"/>
          </p:cNvSpPr>
          <p:nvPr>
            <p:ph idx="1"/>
          </p:nvPr>
        </p:nvSpPr>
        <p:spPr>
          <a:xfrm>
            <a:off x="793660" y="2599509"/>
            <a:ext cx="10143668" cy="3435531"/>
          </a:xfrm>
        </p:spPr>
        <p:txBody>
          <a:bodyPr anchor="ctr">
            <a:normAutofit/>
          </a:bodyPr>
          <a:lstStyle/>
          <a:p>
            <a:pPr marL="60325" indent="0">
              <a:spcBef>
                <a:spcPts val="0"/>
              </a:spcBef>
              <a:spcAft>
                <a:spcPts val="600"/>
              </a:spcAft>
              <a:buNone/>
            </a:pPr>
            <a:endParaRPr lang="en-US" sz="2000">
              <a:effectLst/>
              <a:latin typeface="Times New Roman" panose="02020603050405020304" pitchFamily="18" charset="0"/>
              <a:ea typeface="Calibri" panose="020F0502020204030204" pitchFamily="34" charset="0"/>
            </a:endParaRPr>
          </a:p>
          <a:p>
            <a:pPr marL="292608" lvl="1" indent="0">
              <a:spcBef>
                <a:spcPts val="0"/>
              </a:spcBef>
              <a:spcAft>
                <a:spcPts val="600"/>
              </a:spcAft>
              <a:buNone/>
            </a:pP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p>
            <a:pPr marL="461963" lvl="1" indent="-461963">
              <a:spcBef>
                <a:spcPts val="0"/>
              </a:spcBef>
              <a:spcAft>
                <a:spcPts val="600"/>
              </a:spcAft>
              <a:buFont typeface="Wingdings" panose="05000000000000000000" pitchFamily="2" charset="2"/>
              <a:buChar char="Ø"/>
            </a:pPr>
            <a:r>
              <a:rPr lang="en-US" sz="2000">
                <a:effectLst/>
                <a:latin typeface="Times New Roman" panose="02020603050405020304" pitchFamily="18" charset="0"/>
                <a:ea typeface="Calibri" panose="020F0502020204030204" pitchFamily="34" charset="0"/>
                <a:cs typeface="Times New Roman" panose="02020603050405020304" pitchFamily="18" charset="0"/>
              </a:rPr>
              <a:t>The court did not accept the argument that § 541(a) and § 541(b) should be read together and therefore found that § 541(a)’s definition of the estate at a fixed point in time, “at the commencement of the case,” did not limit § 541(b)’s list of exclusions from the estate. </a:t>
            </a:r>
          </a:p>
          <a:p>
            <a:pPr marL="461963" lvl="1" indent="-461963">
              <a:spcBef>
                <a:spcPts val="0"/>
              </a:spcBef>
              <a:spcAft>
                <a:spcPts val="600"/>
              </a:spcAft>
              <a:buFont typeface="Wingdings" panose="05000000000000000000" pitchFamily="2" charset="2"/>
              <a:buChar char="Ø"/>
            </a:pPr>
            <a:endParaRPr lang="en-US" sz="2000">
              <a:latin typeface="Times New Roman" panose="02020603050405020304" pitchFamily="18" charset="0"/>
              <a:ea typeface="Calibri" panose="020F0502020204030204" pitchFamily="34" charset="0"/>
              <a:cs typeface="Times New Roman" panose="02020603050405020304" pitchFamily="18" charset="0"/>
            </a:endParaRPr>
          </a:p>
          <a:p>
            <a:pPr marL="461963" lvl="1" indent="-461963">
              <a:spcBef>
                <a:spcPts val="0"/>
              </a:spcBef>
              <a:spcAft>
                <a:spcPts val="600"/>
              </a:spcAft>
              <a:buFont typeface="Wingdings" panose="05000000000000000000" pitchFamily="2" charset="2"/>
              <a:buChar char="Ø"/>
            </a:pPr>
            <a:r>
              <a:rPr lang="en-US" sz="2000">
                <a:effectLst/>
                <a:latin typeface="Times New Roman" panose="02020603050405020304" pitchFamily="18" charset="0"/>
                <a:ea typeface="Calibri" panose="020F0502020204030204" pitchFamily="34" charset="0"/>
                <a:cs typeface="Times New Roman" panose="02020603050405020304" pitchFamily="18" charset="0"/>
              </a:rPr>
              <a:t>The court bolstered its reasoning by reference to § 541(b)(7)’s use of the phrase “any amount withheld” which did not place a temporal limitation on the exclusion from the estate and to § 1306 which has language designed to expand the estate established by § 541 in its entirety, but not supersede its initial prescriptions.</a:t>
            </a:r>
            <a:r>
              <a:rPr lang="en-US" sz="2000">
                <a:effectLst/>
                <a:latin typeface="Times New Roman" panose="02020603050405020304" pitchFamily="18" charset="0"/>
                <a:cs typeface="Times New Roman" panose="02020603050405020304" pitchFamily="18" charset="0"/>
              </a:rPr>
              <a:t> </a:t>
            </a:r>
          </a:p>
          <a:p>
            <a:pPr marL="292608" lvl="1" indent="0">
              <a:spcBef>
                <a:spcPts val="0"/>
              </a:spcBef>
              <a:spcAft>
                <a:spcPts val="600"/>
              </a:spcAft>
              <a:buNone/>
            </a:pPr>
            <a:endParaRPr lang="en-US" sz="2000" i="1">
              <a:latin typeface="Arial" panose="020B0604020202020204" pitchFamily="34" charset="0"/>
              <a:cs typeface="Times New Roman" panose="02020603050405020304" pitchFamily="18" charset="0"/>
            </a:endParaRPr>
          </a:p>
          <a:p>
            <a:pPr marL="0" indent="0">
              <a:spcBef>
                <a:spcPts val="0"/>
              </a:spcBef>
              <a:spcAft>
                <a:spcPts val="600"/>
              </a:spcAft>
              <a:buNone/>
            </a:pP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60325" indent="0">
              <a:spcBef>
                <a:spcPts val="0"/>
              </a:spcBef>
              <a:spcAft>
                <a:spcPts val="600"/>
              </a:spcAft>
              <a:buNone/>
            </a:pP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indent="0">
              <a:spcBef>
                <a:spcPts val="0"/>
              </a:spcBef>
              <a:spcAft>
                <a:spcPts val="600"/>
              </a:spcAft>
              <a:buNone/>
            </a:pPr>
            <a:endParaRPr lang="en-US" sz="2000">
              <a:latin typeface="Times New Roman" panose="02020603050405020304" pitchFamily="18"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AB68AA8B-AC8E-4566-8C0A-8516C0868BEE}"/>
              </a:ext>
            </a:extLst>
          </p:cNvPr>
          <p:cNvSpPr>
            <a:spLocks noGrp="1"/>
          </p:cNvSpPr>
          <p:nvPr>
            <p:ph type="sldNum" sz="quarter" idx="12"/>
          </p:nvPr>
        </p:nvSpPr>
        <p:spPr>
          <a:xfrm>
            <a:off x="8610600" y="6492240"/>
            <a:ext cx="2743200" cy="365125"/>
          </a:xfrm>
        </p:spPr>
        <p:txBody>
          <a:bodyPr>
            <a:normAutofit/>
          </a:bodyPr>
          <a:lstStyle/>
          <a:p>
            <a:pPr>
              <a:spcAft>
                <a:spcPts val="600"/>
              </a:spcAft>
            </a:pPr>
            <a:fld id="{1EE9152C-8A13-46BA-A38A-B3658025C777}" type="slidenum">
              <a:rPr lang="en-US" smtClean="0"/>
              <a:pPr>
                <a:spcAft>
                  <a:spcPts val="600"/>
                </a:spcAft>
              </a:pPr>
              <a:t>34</a:t>
            </a:fld>
            <a:endParaRPr lang="en-US"/>
          </a:p>
        </p:txBody>
      </p:sp>
    </p:spTree>
    <p:extLst>
      <p:ext uri="{BB962C8B-B14F-4D97-AF65-F5344CB8AC3E}">
        <p14:creationId xmlns:p14="http://schemas.microsoft.com/office/powerpoint/2010/main" val="3025023664"/>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C0ABC0BE-1A0F-412D-8C8E-50CF21E4C7E7}"/>
              </a:ext>
            </a:extLst>
          </p:cNvPr>
          <p:cNvSpPr>
            <a:spLocks noGrp="1"/>
          </p:cNvSpPr>
          <p:nvPr>
            <p:ph type="title"/>
          </p:nvPr>
        </p:nvSpPr>
        <p:spPr>
          <a:xfrm>
            <a:off x="808638" y="386930"/>
            <a:ext cx="9236700" cy="1188950"/>
          </a:xfrm>
        </p:spPr>
        <p:txBody>
          <a:bodyPr anchor="b">
            <a:normAutofit fontScale="90000"/>
          </a:bodyPr>
          <a:lstStyle/>
          <a:p>
            <a:br>
              <a:rPr lang="en-US" sz="3100" b="1" cap="small" dirty="0">
                <a:latin typeface="Times New Roman" panose="02020603050405020304" pitchFamily="18" charset="0"/>
                <a:ea typeface="Calibri" panose="020F0502020204030204" pitchFamily="34" charset="0"/>
                <a:cs typeface="Times New Roman" panose="02020603050405020304" pitchFamily="18" charset="0"/>
              </a:rPr>
            </a:br>
            <a:r>
              <a:rPr lang="en-US" sz="3100" b="1" cap="small" dirty="0">
                <a:latin typeface="Times New Roman" panose="02020603050405020304" pitchFamily="18" charset="0"/>
                <a:ea typeface="Calibri" panose="020F0502020204030204" pitchFamily="34" charset="0"/>
                <a:cs typeface="Times New Roman" panose="02020603050405020304" pitchFamily="18" charset="0"/>
              </a:rPr>
              <a:t>Voluntary Retirement Deductions</a:t>
            </a:r>
            <a:br>
              <a:rPr lang="en-US" sz="1400" b="1" cap="small" dirty="0">
                <a:latin typeface="Times New Roman" panose="02020603050405020304" pitchFamily="18" charset="0"/>
                <a:ea typeface="Calibri" panose="020F0502020204030204" pitchFamily="34" charset="0"/>
                <a:cs typeface="Times New Roman" panose="02020603050405020304" pitchFamily="18" charset="0"/>
              </a:rPr>
            </a:br>
            <a:br>
              <a:rPr lang="en-US" sz="1400" b="1" cap="small" dirty="0">
                <a:latin typeface="Times New Roman" panose="02020603050405020304" pitchFamily="18" charset="0"/>
                <a:ea typeface="Calibri" panose="020F0502020204030204" pitchFamily="34" charset="0"/>
                <a:cs typeface="Times New Roman" panose="02020603050405020304" pitchFamily="18" charset="0"/>
              </a:rPr>
            </a:br>
            <a:r>
              <a:rPr lang="en-US" sz="2200" i="1"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In re Prigge</a:t>
            </a:r>
            <a:r>
              <a:rPr lang="en-US" sz="22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 441 B.R. 667, 676-677 (Bankr. D. Mont. 2010)</a:t>
            </a:r>
            <a:br>
              <a:rPr lang="en-US" sz="1400" dirty="0">
                <a:effectLst/>
                <a:latin typeface="Times New Roman" panose="02020603050405020304" pitchFamily="18" charset="0"/>
                <a:ea typeface="Calibri" panose="020F0502020204030204" pitchFamily="34" charset="0"/>
                <a:cs typeface="Times New Roman" panose="02020603050405020304" pitchFamily="18" charset="0"/>
              </a:rPr>
            </a:br>
            <a:br>
              <a:rPr lang="en-US" sz="1400" dirty="0">
                <a:effectLst/>
                <a:latin typeface="Times New Roman" panose="02020603050405020304" pitchFamily="18" charset="0"/>
                <a:ea typeface="Calibri" panose="020F0502020204030204" pitchFamily="34" charset="0"/>
                <a:cs typeface="Times New Roman" panose="02020603050405020304" pitchFamily="18" charset="0"/>
              </a:rPr>
            </a:br>
            <a:endParaRPr lang="en-US" sz="1400" dirty="0">
              <a:highlight>
                <a:srgbClr val="FFFF00"/>
              </a:highlight>
              <a:latin typeface="Times New Roman" panose="02020603050405020304" pitchFamily="18" charset="0"/>
              <a:cs typeface="Times New Roman" panose="02020603050405020304" pitchFamily="18" charset="0"/>
            </a:endParaRPr>
          </a:p>
        </p:txBody>
      </p:sp>
      <p:grpSp>
        <p:nvGrpSpPr>
          <p:cNvPr id="12" name="Group 11">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3" name="Rectangle 12">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4">
            <a:extLst>
              <a:ext uri="{FF2B5EF4-FFF2-40B4-BE49-F238E27FC236}">
                <a16:creationId xmlns:a16="http://schemas.microsoft.com/office/drawing/2014/main" id="{E9AFB935-7E44-4A20-8074-280FCF102080}"/>
              </a:ext>
            </a:extLst>
          </p:cNvPr>
          <p:cNvSpPr>
            <a:spLocks noGrp="1"/>
          </p:cNvSpPr>
          <p:nvPr>
            <p:ph idx="1"/>
          </p:nvPr>
        </p:nvSpPr>
        <p:spPr>
          <a:xfrm>
            <a:off x="793660" y="2599509"/>
            <a:ext cx="10143668" cy="3435531"/>
          </a:xfrm>
        </p:spPr>
        <p:txBody>
          <a:bodyPr anchor="ctr">
            <a:normAutofit/>
          </a:bodyPr>
          <a:lstStyle/>
          <a:p>
            <a:pPr marL="60325" indent="0">
              <a:spcBef>
                <a:spcPts val="0"/>
              </a:spcBef>
              <a:spcAft>
                <a:spcPts val="600"/>
              </a:spcAft>
              <a:buNone/>
            </a:pPr>
            <a:endParaRPr lang="en-US" sz="2000" dirty="0">
              <a:effectLst/>
              <a:latin typeface="Times New Roman" panose="02020603050405020304" pitchFamily="18" charset="0"/>
              <a:ea typeface="Calibri" panose="020F0502020204030204" pitchFamily="34" charset="0"/>
            </a:endParaRPr>
          </a:p>
          <a:p>
            <a:pPr marL="292608" lvl="1" indent="0">
              <a:spcBef>
                <a:spcPts val="0"/>
              </a:spcBef>
              <a:spcAft>
                <a:spcPts val="600"/>
              </a:spcAft>
              <a:buNone/>
            </a:pP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461963" marR="0" indent="-461963">
              <a:spcBef>
                <a:spcPts val="0"/>
              </a:spcBef>
              <a:spcAft>
                <a:spcPts val="600"/>
              </a:spcAft>
              <a:buFont typeface="Wingdings" panose="05000000000000000000" pitchFamily="2" charset="2"/>
              <a:buChar char="Ø"/>
            </a:pPr>
            <a:r>
              <a:rPr lang="en-US" sz="2000" dirty="0">
                <a:effectLst/>
                <a:latin typeface="Times New Roman" panose="02020603050405020304" pitchFamily="18" charset="0"/>
                <a:ea typeface="Calibri" panose="020F0502020204030204" pitchFamily="34" charset="0"/>
              </a:rPr>
              <a:t>Many courts in the Ninth Circuit have adopted the reasoning of </a:t>
            </a:r>
            <a:r>
              <a:rPr lang="en-US" sz="2000" i="1" dirty="0">
                <a:effectLst/>
                <a:latin typeface="Times New Roman" panose="02020603050405020304" pitchFamily="18" charset="0"/>
                <a:ea typeface="Calibri" panose="020F0502020204030204" pitchFamily="34" charset="0"/>
              </a:rPr>
              <a:t>Prigge</a:t>
            </a:r>
            <a:r>
              <a:rPr lang="en-US" sz="2000" dirty="0">
                <a:effectLst/>
                <a:latin typeface="Times New Roman" panose="02020603050405020304" pitchFamily="18" charset="0"/>
                <a:ea typeface="Calibri" panose="020F0502020204030204" pitchFamily="34" charset="0"/>
              </a:rPr>
              <a:t> and held that voluntary 401(k) contributions are always disposable income under § 1325(b).</a:t>
            </a:r>
          </a:p>
          <a:p>
            <a:pPr marL="461963" marR="0" indent="-461963">
              <a:spcBef>
                <a:spcPts val="0"/>
              </a:spcBef>
              <a:spcAft>
                <a:spcPts val="600"/>
              </a:spcAft>
              <a:buFont typeface="Wingdings" panose="05000000000000000000" pitchFamily="2" charset="2"/>
              <a:buChar char="Ø"/>
            </a:pPr>
            <a:endParaRPr lang="en-US" sz="2000" dirty="0">
              <a:effectLst/>
              <a:latin typeface="Times New Roman" panose="02020603050405020304" pitchFamily="18" charset="0"/>
              <a:ea typeface="Calibri" panose="020F0502020204030204" pitchFamily="34" charset="0"/>
            </a:endParaRPr>
          </a:p>
          <a:p>
            <a:pPr marL="461963" marR="0" indent="-461963">
              <a:spcBef>
                <a:spcPts val="0"/>
              </a:spcBef>
              <a:spcAft>
                <a:spcPts val="600"/>
              </a:spcAft>
              <a:buFont typeface="Wingdings" panose="05000000000000000000" pitchFamily="2" charset="2"/>
              <a:buChar char="Ø"/>
            </a:pPr>
            <a:r>
              <a:rPr lang="en-US" sz="2000" i="1" dirty="0">
                <a:effectLst/>
                <a:latin typeface="Times New Roman" panose="02020603050405020304" pitchFamily="18" charset="0"/>
                <a:ea typeface="Calibri" panose="020F0502020204030204" pitchFamily="34" charset="0"/>
              </a:rPr>
              <a:t>Prigge</a:t>
            </a:r>
            <a:r>
              <a:rPr lang="en-US" sz="2000" dirty="0">
                <a:effectLst/>
                <a:latin typeface="Times New Roman" panose="02020603050405020304" pitchFamily="18" charset="0"/>
                <a:ea typeface="Calibri" panose="020F0502020204030204" pitchFamily="34" charset="0"/>
              </a:rPr>
              <a:t> focused on § 1325(b)(2) which defines disposable income as current monthly income received by the debtor less amounts reasonably necessary to be expended for the maintenance and support of the debtor and § 1325(b)(3) which requires that for above-median debtors amounts reasonably necessary to be expended shall be determined under the means test of § 707(b)(2). </a:t>
            </a:r>
          </a:p>
          <a:p>
            <a:pPr marL="461963" marR="0" indent="-461963">
              <a:spcBef>
                <a:spcPts val="0"/>
              </a:spcBef>
              <a:spcAft>
                <a:spcPts val="600"/>
              </a:spcAft>
              <a:buFont typeface="Wingdings" panose="05000000000000000000" pitchFamily="2" charset="2"/>
              <a:buChar char="Ø"/>
            </a:pP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marL="292608" lvl="1" indent="0">
              <a:spcBef>
                <a:spcPts val="0"/>
              </a:spcBef>
              <a:spcAft>
                <a:spcPts val="600"/>
              </a:spcAft>
              <a:buNone/>
            </a:pPr>
            <a:endParaRPr lang="en-US" sz="2000" i="1" dirty="0">
              <a:latin typeface="Arial" panose="020B0604020202020204" pitchFamily="34" charset="0"/>
              <a:cs typeface="Times New Roman" panose="02020603050405020304" pitchFamily="18" charset="0"/>
            </a:endParaRPr>
          </a:p>
          <a:p>
            <a:pPr marL="0" indent="0">
              <a:spcBef>
                <a:spcPts val="0"/>
              </a:spcBef>
              <a:spcAft>
                <a:spcPts val="600"/>
              </a:spcAft>
              <a:buNone/>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60325" indent="0">
              <a:spcBef>
                <a:spcPts val="0"/>
              </a:spcBef>
              <a:spcAft>
                <a:spcPts val="600"/>
              </a:spcAft>
              <a:buNone/>
            </a:pP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indent="0">
              <a:spcBef>
                <a:spcPts val="0"/>
              </a:spcBef>
              <a:spcAft>
                <a:spcPts val="600"/>
              </a:spcAft>
              <a:buNone/>
            </a:pPr>
            <a:endParaRPr lang="en-US" sz="2000" dirty="0">
              <a:latin typeface="Times New Roman" panose="02020603050405020304" pitchFamily="18"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AB68AA8B-AC8E-4566-8C0A-8516C0868BEE}"/>
              </a:ext>
            </a:extLst>
          </p:cNvPr>
          <p:cNvSpPr>
            <a:spLocks noGrp="1"/>
          </p:cNvSpPr>
          <p:nvPr>
            <p:ph type="sldNum" sz="quarter" idx="12"/>
          </p:nvPr>
        </p:nvSpPr>
        <p:spPr>
          <a:xfrm>
            <a:off x="8610600" y="6492240"/>
            <a:ext cx="2743200" cy="365125"/>
          </a:xfrm>
        </p:spPr>
        <p:txBody>
          <a:bodyPr>
            <a:normAutofit/>
          </a:bodyPr>
          <a:lstStyle/>
          <a:p>
            <a:pPr>
              <a:spcAft>
                <a:spcPts val="600"/>
              </a:spcAft>
            </a:pPr>
            <a:fld id="{1EE9152C-8A13-46BA-A38A-B3658025C777}" type="slidenum">
              <a:rPr lang="en-US" smtClean="0"/>
              <a:pPr>
                <a:spcAft>
                  <a:spcPts val="600"/>
                </a:spcAft>
              </a:pPr>
              <a:t>35</a:t>
            </a:fld>
            <a:endParaRPr lang="en-US"/>
          </a:p>
        </p:txBody>
      </p:sp>
    </p:spTree>
    <p:extLst>
      <p:ext uri="{BB962C8B-B14F-4D97-AF65-F5344CB8AC3E}">
        <p14:creationId xmlns:p14="http://schemas.microsoft.com/office/powerpoint/2010/main" val="3731728917"/>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C0ABC0BE-1A0F-412D-8C8E-50CF21E4C7E7}"/>
              </a:ext>
            </a:extLst>
          </p:cNvPr>
          <p:cNvSpPr>
            <a:spLocks noGrp="1"/>
          </p:cNvSpPr>
          <p:nvPr>
            <p:ph type="title"/>
          </p:nvPr>
        </p:nvSpPr>
        <p:spPr>
          <a:xfrm>
            <a:off x="808638" y="386930"/>
            <a:ext cx="9236700" cy="1188950"/>
          </a:xfrm>
        </p:spPr>
        <p:txBody>
          <a:bodyPr anchor="b">
            <a:normAutofit fontScale="90000"/>
          </a:bodyPr>
          <a:lstStyle/>
          <a:p>
            <a:br>
              <a:rPr lang="en-US" sz="1400" b="1" cap="small" dirty="0">
                <a:latin typeface="Times New Roman" panose="02020603050405020304" pitchFamily="18" charset="0"/>
                <a:ea typeface="Calibri" panose="020F0502020204030204" pitchFamily="34" charset="0"/>
                <a:cs typeface="Times New Roman" panose="02020603050405020304" pitchFamily="18" charset="0"/>
              </a:rPr>
            </a:br>
            <a:r>
              <a:rPr lang="en-US" sz="3100" b="1" cap="small" dirty="0">
                <a:latin typeface="Times New Roman" panose="02020603050405020304" pitchFamily="18" charset="0"/>
                <a:ea typeface="Calibri" panose="020F0502020204030204" pitchFamily="34" charset="0"/>
                <a:cs typeface="Times New Roman" panose="02020603050405020304" pitchFamily="18" charset="0"/>
              </a:rPr>
              <a:t>Voluntary Retirement Deductions</a:t>
            </a:r>
            <a:br>
              <a:rPr lang="en-US" sz="1400" b="1" cap="small" dirty="0">
                <a:latin typeface="Times New Roman" panose="02020603050405020304" pitchFamily="18" charset="0"/>
                <a:ea typeface="Calibri" panose="020F0502020204030204" pitchFamily="34" charset="0"/>
                <a:cs typeface="Times New Roman" panose="02020603050405020304" pitchFamily="18" charset="0"/>
              </a:rPr>
            </a:br>
            <a:br>
              <a:rPr lang="en-US" sz="1400" b="1" cap="small" dirty="0">
                <a:latin typeface="Times New Roman" panose="02020603050405020304" pitchFamily="18" charset="0"/>
                <a:ea typeface="Calibri" panose="020F0502020204030204" pitchFamily="34" charset="0"/>
                <a:cs typeface="Times New Roman" panose="02020603050405020304" pitchFamily="18" charset="0"/>
              </a:rPr>
            </a:b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i="1"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Seafort v. Burden</a:t>
            </a:r>
            <a:r>
              <a:rPr lang="en-US" sz="22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 </a:t>
            </a:r>
            <a:r>
              <a:rPr lang="en-US" sz="2200" i="1"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(In re Seafort)</a:t>
            </a:r>
            <a:r>
              <a:rPr lang="en-US" sz="22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 669 F.3d 662, 663 (6</a:t>
            </a:r>
            <a:r>
              <a:rPr lang="en-US" sz="2200" baseline="300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th</a:t>
            </a:r>
            <a:r>
              <a:rPr lang="en-US" sz="22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 Cir. 2012)</a:t>
            </a:r>
            <a:br>
              <a:rPr lang="en-US" sz="1400" dirty="0">
                <a:effectLst/>
                <a:latin typeface="Times New Roman" panose="02020603050405020304" pitchFamily="18" charset="0"/>
                <a:ea typeface="Calibri" panose="020F0502020204030204" pitchFamily="34" charset="0"/>
                <a:cs typeface="Times New Roman" panose="02020603050405020304" pitchFamily="18" charset="0"/>
              </a:rPr>
            </a:br>
            <a:br>
              <a:rPr lang="en-US" sz="1400" dirty="0">
                <a:effectLst/>
                <a:latin typeface="Times New Roman" panose="02020603050405020304" pitchFamily="18" charset="0"/>
                <a:ea typeface="Calibri" panose="020F0502020204030204" pitchFamily="34" charset="0"/>
                <a:cs typeface="Times New Roman" panose="02020603050405020304" pitchFamily="18" charset="0"/>
              </a:rPr>
            </a:br>
            <a:endParaRPr lang="en-US" sz="1400" dirty="0">
              <a:highlight>
                <a:srgbClr val="FFFF00"/>
              </a:highlight>
              <a:latin typeface="Times New Roman" panose="02020603050405020304" pitchFamily="18" charset="0"/>
              <a:cs typeface="Times New Roman" panose="02020603050405020304" pitchFamily="18" charset="0"/>
            </a:endParaRPr>
          </a:p>
        </p:txBody>
      </p:sp>
      <p:grpSp>
        <p:nvGrpSpPr>
          <p:cNvPr id="12" name="Group 11">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3" name="Rectangle 12">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4">
            <a:extLst>
              <a:ext uri="{FF2B5EF4-FFF2-40B4-BE49-F238E27FC236}">
                <a16:creationId xmlns:a16="http://schemas.microsoft.com/office/drawing/2014/main" id="{E9AFB935-7E44-4A20-8074-280FCF102080}"/>
              </a:ext>
            </a:extLst>
          </p:cNvPr>
          <p:cNvSpPr>
            <a:spLocks noGrp="1"/>
          </p:cNvSpPr>
          <p:nvPr>
            <p:ph idx="1"/>
          </p:nvPr>
        </p:nvSpPr>
        <p:spPr>
          <a:xfrm>
            <a:off x="793660" y="2599509"/>
            <a:ext cx="10143668" cy="3435531"/>
          </a:xfrm>
        </p:spPr>
        <p:txBody>
          <a:bodyPr anchor="ctr">
            <a:normAutofit/>
          </a:bodyPr>
          <a:lstStyle/>
          <a:p>
            <a:pPr marL="60325" indent="0">
              <a:spcBef>
                <a:spcPts val="0"/>
              </a:spcBef>
              <a:spcAft>
                <a:spcPts val="600"/>
              </a:spcAft>
              <a:buNone/>
            </a:pPr>
            <a:endParaRPr lang="en-US" sz="1900" dirty="0">
              <a:effectLst/>
              <a:latin typeface="Times New Roman" panose="02020603050405020304" pitchFamily="18" charset="0"/>
              <a:ea typeface="Calibri" panose="020F0502020204030204" pitchFamily="34" charset="0"/>
            </a:endParaRPr>
          </a:p>
          <a:p>
            <a:pPr marL="292608" lvl="1" indent="0">
              <a:spcBef>
                <a:spcPts val="0"/>
              </a:spcBef>
              <a:spcAft>
                <a:spcPts val="600"/>
              </a:spcAft>
              <a:buNone/>
            </a:pPr>
            <a:endParaRPr lang="en-US" sz="1900" dirty="0">
              <a:effectLst/>
              <a:latin typeface="Times New Roman" panose="02020603050405020304" pitchFamily="18" charset="0"/>
              <a:ea typeface="Calibri" panose="020F0502020204030204" pitchFamily="34" charset="0"/>
              <a:cs typeface="Times New Roman" panose="02020603050405020304" pitchFamily="18" charset="0"/>
            </a:endParaRPr>
          </a:p>
          <a:p>
            <a:pPr marL="461963" indent="-461963">
              <a:spcBef>
                <a:spcPts val="0"/>
              </a:spcBef>
              <a:spcAft>
                <a:spcPts val="600"/>
              </a:spcAft>
              <a:buFont typeface="Wingdings" panose="05000000000000000000" pitchFamily="2" charset="2"/>
              <a:buChar char="Ø"/>
            </a:pPr>
            <a:r>
              <a:rPr lang="en-US" sz="1900" dirty="0">
                <a:effectLst/>
                <a:latin typeface="Times New Roman" panose="02020603050405020304" pitchFamily="18" charset="0"/>
                <a:ea typeface="Calibri" panose="020F0502020204030204" pitchFamily="34" charset="0"/>
              </a:rPr>
              <a:t>In </a:t>
            </a:r>
            <a:r>
              <a:rPr lang="en-US" sz="1900" i="1" dirty="0">
                <a:effectLst/>
                <a:latin typeface="Times New Roman" panose="02020603050405020304" pitchFamily="18" charset="0"/>
                <a:ea typeface="Calibri" panose="020F0502020204030204" pitchFamily="34" charset="0"/>
              </a:rPr>
              <a:t>Seafort</a:t>
            </a:r>
            <a:r>
              <a:rPr lang="en-US" sz="1900" dirty="0">
                <a:effectLst/>
                <a:latin typeface="Times New Roman" panose="02020603050405020304" pitchFamily="18" charset="0"/>
                <a:ea typeface="Calibri" panose="020F0502020204030204" pitchFamily="34" charset="0"/>
              </a:rPr>
              <a:t>, the Sixth Circuit Court of Appeals was tasked with determining whether the income that </a:t>
            </a:r>
            <a:r>
              <a:rPr lang="en-US" sz="1900" dirty="0">
                <a:effectLst/>
                <a:latin typeface="Times New Roman" panose="02020603050405020304" pitchFamily="18" charset="0"/>
                <a:ea typeface="Calibri" panose="020F0502020204030204" pitchFamily="34" charset="0"/>
                <a:cs typeface="Times New Roman" panose="02020603050405020304" pitchFamily="18" charset="0"/>
              </a:rPr>
              <a:t>became available after a debtor completed paying 401(k) loans was projected disposable income or whether that income could be used to begin making voluntary contributions to the debtor’s 401(k) plan because it was excludable from disposable income and property of the estate under § 541(a)(1) and (b)(7). </a:t>
            </a:r>
          </a:p>
          <a:p>
            <a:pPr marL="0" indent="0">
              <a:spcBef>
                <a:spcPts val="0"/>
              </a:spcBef>
              <a:spcAft>
                <a:spcPts val="600"/>
              </a:spcAft>
              <a:buNone/>
            </a:pPr>
            <a:endParaRPr lang="en-US" sz="1900" dirty="0">
              <a:effectLst/>
              <a:latin typeface="Times New Roman" panose="02020603050405020304" pitchFamily="18" charset="0"/>
              <a:ea typeface="Calibri" panose="020F0502020204030204" pitchFamily="34" charset="0"/>
              <a:cs typeface="Times New Roman" panose="02020603050405020304" pitchFamily="18" charset="0"/>
            </a:endParaRPr>
          </a:p>
          <a:p>
            <a:pPr marL="461963" marR="0" indent="-461963">
              <a:spcBef>
                <a:spcPts val="0"/>
              </a:spcBef>
              <a:spcAft>
                <a:spcPts val="600"/>
              </a:spcAft>
              <a:buFont typeface="Wingdings" panose="05000000000000000000" pitchFamily="2" charset="2"/>
              <a:buChar char="Ø"/>
            </a:pPr>
            <a:r>
              <a:rPr lang="en-US" sz="1900" dirty="0">
                <a:effectLst/>
                <a:latin typeface="Times New Roman" panose="02020603050405020304" pitchFamily="18" charset="0"/>
                <a:ea typeface="Calibri" panose="020F0502020204030204" pitchFamily="34" charset="0"/>
                <a:cs typeface="Times New Roman" panose="02020603050405020304" pitchFamily="18" charset="0"/>
              </a:rPr>
              <a:t>By reading § 541 and § 1306 together the court concluded that § 541 fixed property of the estate as of the date of filing while § 1306 added to the property of the estate those interests which arise post-petition.</a:t>
            </a:r>
          </a:p>
          <a:p>
            <a:pPr marL="461963" marR="0" indent="-461963">
              <a:spcBef>
                <a:spcPts val="0"/>
              </a:spcBef>
              <a:spcAft>
                <a:spcPts val="600"/>
              </a:spcAft>
              <a:buFont typeface="Wingdings" panose="05000000000000000000" pitchFamily="2" charset="2"/>
              <a:buChar char="Ø"/>
            </a:pPr>
            <a:endParaRPr lang="en-US" sz="1900" i="1"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spcBef>
                <a:spcPts val="0"/>
              </a:spcBef>
              <a:spcAft>
                <a:spcPts val="600"/>
              </a:spcAft>
              <a:buNone/>
            </a:pPr>
            <a:endParaRPr lang="en-US" sz="1900" dirty="0">
              <a:latin typeface="Times New Roman" panose="02020603050405020304" pitchFamily="18" charset="0"/>
              <a:ea typeface="Calibri" panose="020F0502020204030204" pitchFamily="34" charset="0"/>
              <a:cs typeface="Times New Roman" panose="02020603050405020304" pitchFamily="18" charset="0"/>
            </a:endParaRPr>
          </a:p>
          <a:p>
            <a:pPr marL="292608" lvl="1" indent="0">
              <a:spcBef>
                <a:spcPts val="0"/>
              </a:spcBef>
              <a:spcAft>
                <a:spcPts val="600"/>
              </a:spcAft>
              <a:buNone/>
            </a:pPr>
            <a:endParaRPr lang="en-US" sz="1900" i="1" dirty="0">
              <a:latin typeface="Arial" panose="020B0604020202020204" pitchFamily="34" charset="0"/>
              <a:cs typeface="Times New Roman" panose="02020603050405020304" pitchFamily="18" charset="0"/>
            </a:endParaRPr>
          </a:p>
          <a:p>
            <a:pPr marL="0" indent="0">
              <a:spcBef>
                <a:spcPts val="0"/>
              </a:spcBef>
              <a:spcAft>
                <a:spcPts val="600"/>
              </a:spcAft>
              <a:buNone/>
            </a:pP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p>
            <a:pPr marL="60325" indent="0">
              <a:spcBef>
                <a:spcPts val="0"/>
              </a:spcBef>
              <a:spcAft>
                <a:spcPts val="600"/>
              </a:spcAft>
              <a:buNone/>
            </a:pPr>
            <a:endParaRPr lang="en-US" sz="1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indent="0">
              <a:spcBef>
                <a:spcPts val="0"/>
              </a:spcBef>
              <a:spcAft>
                <a:spcPts val="600"/>
              </a:spcAft>
              <a:buNone/>
            </a:pPr>
            <a:endParaRPr lang="en-US" sz="1900" dirty="0">
              <a:latin typeface="Times New Roman" panose="02020603050405020304" pitchFamily="18"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AB68AA8B-AC8E-4566-8C0A-8516C0868BEE}"/>
              </a:ext>
            </a:extLst>
          </p:cNvPr>
          <p:cNvSpPr>
            <a:spLocks noGrp="1"/>
          </p:cNvSpPr>
          <p:nvPr>
            <p:ph type="sldNum" sz="quarter" idx="12"/>
          </p:nvPr>
        </p:nvSpPr>
        <p:spPr>
          <a:xfrm>
            <a:off x="8610600" y="6492240"/>
            <a:ext cx="2743200" cy="365125"/>
          </a:xfrm>
        </p:spPr>
        <p:txBody>
          <a:bodyPr>
            <a:normAutofit/>
          </a:bodyPr>
          <a:lstStyle/>
          <a:p>
            <a:pPr>
              <a:spcAft>
                <a:spcPts val="600"/>
              </a:spcAft>
            </a:pPr>
            <a:fld id="{1EE9152C-8A13-46BA-A38A-B3658025C777}" type="slidenum">
              <a:rPr lang="en-US" smtClean="0"/>
              <a:pPr>
                <a:spcAft>
                  <a:spcPts val="600"/>
                </a:spcAft>
              </a:pPr>
              <a:t>36</a:t>
            </a:fld>
            <a:endParaRPr lang="en-US"/>
          </a:p>
        </p:txBody>
      </p:sp>
    </p:spTree>
    <p:extLst>
      <p:ext uri="{BB962C8B-B14F-4D97-AF65-F5344CB8AC3E}">
        <p14:creationId xmlns:p14="http://schemas.microsoft.com/office/powerpoint/2010/main" val="184595034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C0ABC0BE-1A0F-412D-8C8E-50CF21E4C7E7}"/>
              </a:ext>
            </a:extLst>
          </p:cNvPr>
          <p:cNvSpPr>
            <a:spLocks noGrp="1"/>
          </p:cNvSpPr>
          <p:nvPr>
            <p:ph type="title"/>
          </p:nvPr>
        </p:nvSpPr>
        <p:spPr>
          <a:xfrm>
            <a:off x="808638" y="386930"/>
            <a:ext cx="9236700" cy="1188950"/>
          </a:xfrm>
        </p:spPr>
        <p:txBody>
          <a:bodyPr anchor="b">
            <a:normAutofit fontScale="90000"/>
          </a:bodyPr>
          <a:lstStyle/>
          <a:p>
            <a:br>
              <a:rPr lang="en-US" sz="1400" b="1" cap="small" dirty="0">
                <a:latin typeface="Times New Roman" panose="02020603050405020304" pitchFamily="18" charset="0"/>
                <a:ea typeface="Calibri" panose="020F0502020204030204" pitchFamily="34" charset="0"/>
                <a:cs typeface="Times New Roman" panose="02020603050405020304" pitchFamily="18" charset="0"/>
              </a:rPr>
            </a:br>
            <a:r>
              <a:rPr lang="en-US" sz="3100" b="1" cap="small" dirty="0">
                <a:latin typeface="Times New Roman" panose="02020603050405020304" pitchFamily="18" charset="0"/>
                <a:ea typeface="Calibri" panose="020F0502020204030204" pitchFamily="34" charset="0"/>
                <a:cs typeface="Times New Roman" panose="02020603050405020304" pitchFamily="18" charset="0"/>
              </a:rPr>
              <a:t>Voluntary Retirement Deductions</a:t>
            </a:r>
            <a:br>
              <a:rPr lang="en-US" sz="1400" b="1" cap="small" dirty="0">
                <a:latin typeface="Times New Roman" panose="02020603050405020304" pitchFamily="18" charset="0"/>
                <a:ea typeface="Calibri" panose="020F0502020204030204" pitchFamily="34" charset="0"/>
                <a:cs typeface="Times New Roman" panose="02020603050405020304" pitchFamily="18" charset="0"/>
              </a:rPr>
            </a:br>
            <a:br>
              <a:rPr lang="en-US" sz="1400" b="1" cap="small" dirty="0">
                <a:latin typeface="Times New Roman" panose="02020603050405020304" pitchFamily="18" charset="0"/>
                <a:ea typeface="Calibri" panose="020F0502020204030204" pitchFamily="34" charset="0"/>
                <a:cs typeface="Times New Roman" panose="02020603050405020304" pitchFamily="18" charset="0"/>
              </a:rPr>
            </a:b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i="1"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Seafort v. Burden</a:t>
            </a:r>
            <a:r>
              <a:rPr lang="en-US" sz="22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 </a:t>
            </a:r>
            <a:r>
              <a:rPr lang="en-US" sz="2200" i="1"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(In re Seafort)</a:t>
            </a:r>
            <a:r>
              <a:rPr lang="en-US" sz="22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 669 F.3d 662, 663 (6</a:t>
            </a:r>
            <a:r>
              <a:rPr lang="en-US" sz="2200" baseline="300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th</a:t>
            </a:r>
            <a:r>
              <a:rPr lang="en-US" sz="22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 Cir. 2012)</a:t>
            </a:r>
            <a:br>
              <a:rPr lang="en-US" sz="1400" dirty="0">
                <a:effectLst/>
                <a:latin typeface="Times New Roman" panose="02020603050405020304" pitchFamily="18" charset="0"/>
                <a:ea typeface="Calibri" panose="020F0502020204030204" pitchFamily="34" charset="0"/>
                <a:cs typeface="Times New Roman" panose="02020603050405020304" pitchFamily="18" charset="0"/>
              </a:rPr>
            </a:br>
            <a:br>
              <a:rPr lang="en-US" sz="1400" dirty="0">
                <a:effectLst/>
                <a:latin typeface="Times New Roman" panose="02020603050405020304" pitchFamily="18" charset="0"/>
                <a:ea typeface="Calibri" panose="020F0502020204030204" pitchFamily="34" charset="0"/>
                <a:cs typeface="Times New Roman" panose="02020603050405020304" pitchFamily="18" charset="0"/>
              </a:rPr>
            </a:br>
            <a:endParaRPr lang="en-US" sz="1400" dirty="0">
              <a:highlight>
                <a:srgbClr val="FFFF00"/>
              </a:highlight>
              <a:latin typeface="Times New Roman" panose="02020603050405020304" pitchFamily="18" charset="0"/>
              <a:cs typeface="Times New Roman" panose="02020603050405020304" pitchFamily="18" charset="0"/>
            </a:endParaRPr>
          </a:p>
        </p:txBody>
      </p:sp>
      <p:grpSp>
        <p:nvGrpSpPr>
          <p:cNvPr id="12" name="Group 11">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3" name="Rectangle 12">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4">
            <a:extLst>
              <a:ext uri="{FF2B5EF4-FFF2-40B4-BE49-F238E27FC236}">
                <a16:creationId xmlns:a16="http://schemas.microsoft.com/office/drawing/2014/main" id="{E9AFB935-7E44-4A20-8074-280FCF102080}"/>
              </a:ext>
            </a:extLst>
          </p:cNvPr>
          <p:cNvSpPr>
            <a:spLocks noGrp="1"/>
          </p:cNvSpPr>
          <p:nvPr>
            <p:ph idx="1"/>
          </p:nvPr>
        </p:nvSpPr>
        <p:spPr>
          <a:xfrm>
            <a:off x="793660" y="2599509"/>
            <a:ext cx="10143668" cy="3435531"/>
          </a:xfrm>
        </p:spPr>
        <p:txBody>
          <a:bodyPr anchor="ctr">
            <a:normAutofit/>
          </a:bodyPr>
          <a:lstStyle/>
          <a:p>
            <a:pPr marL="60325" indent="0">
              <a:spcBef>
                <a:spcPts val="0"/>
              </a:spcBef>
              <a:spcAft>
                <a:spcPts val="600"/>
              </a:spcAft>
              <a:buNone/>
            </a:pPr>
            <a:endParaRPr lang="en-US" sz="1900" dirty="0">
              <a:effectLst/>
              <a:latin typeface="Times New Roman" panose="02020603050405020304" pitchFamily="18" charset="0"/>
              <a:ea typeface="Calibri" panose="020F0502020204030204" pitchFamily="34" charset="0"/>
            </a:endParaRPr>
          </a:p>
          <a:p>
            <a:pPr marL="461963" marR="0" indent="-461963">
              <a:spcBef>
                <a:spcPts val="0"/>
              </a:spcBef>
              <a:spcAft>
                <a:spcPts val="600"/>
              </a:spcAft>
              <a:buFont typeface="Wingdings" panose="05000000000000000000" pitchFamily="2" charset="2"/>
              <a:buChar char="Ø"/>
            </a:pPr>
            <a:endParaRPr lang="en-US" sz="1900" i="1" dirty="0">
              <a:latin typeface="Times New Roman" panose="02020603050405020304" pitchFamily="18" charset="0"/>
              <a:ea typeface="Calibri" panose="020F0502020204030204" pitchFamily="34" charset="0"/>
              <a:cs typeface="Times New Roman" panose="02020603050405020304" pitchFamily="18" charset="0"/>
            </a:endParaRPr>
          </a:p>
          <a:p>
            <a:pPr marL="461963" marR="0" indent="-461963">
              <a:spcBef>
                <a:spcPts val="0"/>
              </a:spcBef>
              <a:spcAft>
                <a:spcPts val="600"/>
              </a:spcAft>
              <a:buFont typeface="Wingdings" panose="05000000000000000000" pitchFamily="2" charset="2"/>
              <a:buChar char="Ø"/>
            </a:pPr>
            <a:r>
              <a:rPr lang="en-US" sz="1900" i="1" dirty="0">
                <a:effectLst/>
                <a:latin typeface="Times New Roman" panose="02020603050405020304" pitchFamily="18" charset="0"/>
                <a:ea typeface="Calibri" panose="020F0502020204030204" pitchFamily="34" charset="0"/>
                <a:cs typeface="Times New Roman" panose="02020603050405020304" pitchFamily="18" charset="0"/>
              </a:rPr>
              <a:t>Seafort</a:t>
            </a:r>
            <a:r>
              <a:rPr lang="en-US" sz="1900" dirty="0">
                <a:effectLst/>
                <a:latin typeface="Times New Roman" panose="02020603050405020304" pitchFamily="18" charset="0"/>
                <a:ea typeface="Calibri" panose="020F0502020204030204" pitchFamily="34" charset="0"/>
                <a:cs typeface="Times New Roman" panose="02020603050405020304" pitchFamily="18" charset="0"/>
              </a:rPr>
              <a:t> generally agreed with </a:t>
            </a:r>
            <a:r>
              <a:rPr lang="en-US" sz="1900" i="1" dirty="0">
                <a:effectLst/>
                <a:latin typeface="Times New Roman" panose="02020603050405020304" pitchFamily="18" charset="0"/>
                <a:ea typeface="Calibri" panose="020F0502020204030204" pitchFamily="34" charset="0"/>
                <a:cs typeface="Times New Roman" panose="02020603050405020304" pitchFamily="18" charset="0"/>
              </a:rPr>
              <a:t>Prigge</a:t>
            </a:r>
            <a:r>
              <a:rPr lang="en-US" sz="1900" dirty="0">
                <a:effectLst/>
                <a:latin typeface="Times New Roman" panose="02020603050405020304" pitchFamily="18" charset="0"/>
                <a:ea typeface="Calibri" panose="020F0502020204030204" pitchFamily="34" charset="0"/>
                <a:cs typeface="Times New Roman" panose="02020603050405020304" pitchFamily="18" charset="0"/>
              </a:rPr>
              <a:t> and reasoned that Congress’s placement of the 401(k) loan repayments within chapter 13 and the placement of the exclusion of voluntary retirement contributions elsewhere was deliberate.  </a:t>
            </a:r>
          </a:p>
          <a:p>
            <a:pPr marL="461963" marR="0" indent="-461963">
              <a:spcBef>
                <a:spcPts val="0"/>
              </a:spcBef>
              <a:spcAft>
                <a:spcPts val="600"/>
              </a:spcAft>
              <a:buFont typeface="Wingdings" panose="05000000000000000000" pitchFamily="2" charset="2"/>
              <a:buChar char="Ø"/>
            </a:pPr>
            <a:endParaRPr lang="en-US" sz="1900" dirty="0">
              <a:latin typeface="Times New Roman" panose="02020603050405020304" pitchFamily="18" charset="0"/>
              <a:ea typeface="Calibri" panose="020F0502020204030204" pitchFamily="34" charset="0"/>
              <a:cs typeface="Times New Roman" panose="02020603050405020304" pitchFamily="18" charset="0"/>
            </a:endParaRPr>
          </a:p>
          <a:p>
            <a:pPr marL="461963" marR="0" indent="-461963">
              <a:spcBef>
                <a:spcPts val="0"/>
              </a:spcBef>
              <a:spcAft>
                <a:spcPts val="600"/>
              </a:spcAft>
              <a:buFont typeface="Wingdings" panose="05000000000000000000" pitchFamily="2" charset="2"/>
              <a:buChar char="Ø"/>
            </a:pPr>
            <a:r>
              <a:rPr lang="en-US" sz="1900" dirty="0">
                <a:effectLst/>
                <a:latin typeface="Times New Roman" panose="02020603050405020304" pitchFamily="18" charset="0"/>
                <a:ea typeface="Calibri" panose="020F0502020204030204" pitchFamily="34" charset="0"/>
                <a:cs typeface="Times New Roman" panose="02020603050405020304" pitchFamily="18" charset="0"/>
              </a:rPr>
              <a:t>It also concluded that voluntary contributions are not reasonable and necessary under § 1325(b)(3) because they are expressly excluded from § 707(b)(2)(A) &amp; (B) which is the method for determining disposable income for above-median debtors. § 541(b)(7) and its reference to § 1325(b)(2) therefore could only be applied to protect voluntary contributions made prior to the petition date</a:t>
            </a:r>
            <a:r>
              <a:rPr lang="en-US" sz="1900" dirty="0">
                <a:latin typeface="Times New Roman" panose="02020603050405020304" pitchFamily="18" charset="0"/>
                <a:ea typeface="Calibri" panose="020F0502020204030204" pitchFamily="34" charset="0"/>
                <a:cs typeface="Times New Roman" panose="02020603050405020304" pitchFamily="18" charset="0"/>
              </a:rPr>
              <a:t>.</a:t>
            </a:r>
            <a:endParaRPr lang="en-US" sz="1900" dirty="0">
              <a:effectLst/>
              <a:latin typeface="Times New Roman" panose="02020603050405020304" pitchFamily="18" charset="0"/>
              <a:ea typeface="Calibri" panose="020F0502020204030204" pitchFamily="34" charset="0"/>
              <a:cs typeface="Times New Roman" panose="02020603050405020304" pitchFamily="18" charset="0"/>
            </a:endParaRPr>
          </a:p>
          <a:p>
            <a:pPr marL="461963" marR="0" indent="-461963">
              <a:spcBef>
                <a:spcPts val="0"/>
              </a:spcBef>
              <a:spcAft>
                <a:spcPts val="600"/>
              </a:spcAft>
              <a:buFont typeface="Wingdings" panose="05000000000000000000" pitchFamily="2" charset="2"/>
              <a:buChar char="Ø"/>
            </a:pPr>
            <a:endParaRPr lang="en-US" sz="1900" dirty="0">
              <a:latin typeface="Times New Roman" panose="02020603050405020304" pitchFamily="18" charset="0"/>
              <a:ea typeface="Calibri" panose="020F0502020204030204" pitchFamily="34" charset="0"/>
              <a:cs typeface="Times New Roman" panose="02020603050405020304" pitchFamily="18" charset="0"/>
            </a:endParaRPr>
          </a:p>
          <a:p>
            <a:pPr marL="292608" lvl="1" indent="0">
              <a:spcBef>
                <a:spcPts val="0"/>
              </a:spcBef>
              <a:spcAft>
                <a:spcPts val="600"/>
              </a:spcAft>
              <a:buNone/>
            </a:pPr>
            <a:endParaRPr lang="en-US" sz="1900" i="1" dirty="0">
              <a:latin typeface="Arial" panose="020B0604020202020204" pitchFamily="34" charset="0"/>
              <a:cs typeface="Times New Roman" panose="02020603050405020304" pitchFamily="18" charset="0"/>
            </a:endParaRPr>
          </a:p>
          <a:p>
            <a:pPr marL="0" indent="0">
              <a:spcBef>
                <a:spcPts val="0"/>
              </a:spcBef>
              <a:spcAft>
                <a:spcPts val="600"/>
              </a:spcAft>
              <a:buNone/>
            </a:pP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p>
            <a:pPr marL="60325" indent="0">
              <a:spcBef>
                <a:spcPts val="0"/>
              </a:spcBef>
              <a:spcAft>
                <a:spcPts val="600"/>
              </a:spcAft>
              <a:buNone/>
            </a:pPr>
            <a:endParaRPr lang="en-US" sz="1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indent="0">
              <a:spcBef>
                <a:spcPts val="0"/>
              </a:spcBef>
              <a:spcAft>
                <a:spcPts val="600"/>
              </a:spcAft>
              <a:buNone/>
            </a:pPr>
            <a:endParaRPr lang="en-US" sz="1900" dirty="0">
              <a:latin typeface="Times New Roman" panose="02020603050405020304" pitchFamily="18"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AB68AA8B-AC8E-4566-8C0A-8516C0868BEE}"/>
              </a:ext>
            </a:extLst>
          </p:cNvPr>
          <p:cNvSpPr>
            <a:spLocks noGrp="1"/>
          </p:cNvSpPr>
          <p:nvPr>
            <p:ph type="sldNum" sz="quarter" idx="12"/>
          </p:nvPr>
        </p:nvSpPr>
        <p:spPr>
          <a:xfrm>
            <a:off x="8610600" y="6492240"/>
            <a:ext cx="2743200" cy="365125"/>
          </a:xfrm>
        </p:spPr>
        <p:txBody>
          <a:bodyPr>
            <a:normAutofit/>
          </a:bodyPr>
          <a:lstStyle/>
          <a:p>
            <a:pPr>
              <a:spcAft>
                <a:spcPts val="600"/>
              </a:spcAft>
            </a:pPr>
            <a:fld id="{1EE9152C-8A13-46BA-A38A-B3658025C777}" type="slidenum">
              <a:rPr lang="en-US" smtClean="0"/>
              <a:pPr>
                <a:spcAft>
                  <a:spcPts val="600"/>
                </a:spcAft>
              </a:pPr>
              <a:t>37</a:t>
            </a:fld>
            <a:endParaRPr lang="en-US"/>
          </a:p>
        </p:txBody>
      </p:sp>
    </p:spTree>
    <p:extLst>
      <p:ext uri="{BB962C8B-B14F-4D97-AF65-F5344CB8AC3E}">
        <p14:creationId xmlns:p14="http://schemas.microsoft.com/office/powerpoint/2010/main" val="2610854490"/>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C0ABC0BE-1A0F-412D-8C8E-50CF21E4C7E7}"/>
              </a:ext>
            </a:extLst>
          </p:cNvPr>
          <p:cNvSpPr>
            <a:spLocks noGrp="1"/>
          </p:cNvSpPr>
          <p:nvPr>
            <p:ph type="title"/>
          </p:nvPr>
        </p:nvSpPr>
        <p:spPr>
          <a:xfrm>
            <a:off x="808638" y="386930"/>
            <a:ext cx="9236700" cy="1188950"/>
          </a:xfrm>
        </p:spPr>
        <p:txBody>
          <a:bodyPr anchor="b">
            <a:normAutofit fontScale="90000"/>
          </a:bodyPr>
          <a:lstStyle/>
          <a:p>
            <a:br>
              <a:rPr lang="en-US" sz="3100" b="1" cap="small" dirty="0">
                <a:latin typeface="Times New Roman" panose="02020603050405020304" pitchFamily="18" charset="0"/>
                <a:ea typeface="Calibri" panose="020F0502020204030204" pitchFamily="34" charset="0"/>
                <a:cs typeface="Times New Roman" panose="02020603050405020304" pitchFamily="18" charset="0"/>
              </a:rPr>
            </a:br>
            <a:r>
              <a:rPr lang="en-US" sz="3100" b="1" cap="small" dirty="0">
                <a:latin typeface="Times New Roman" panose="02020603050405020304" pitchFamily="18" charset="0"/>
                <a:ea typeface="Calibri" panose="020F0502020204030204" pitchFamily="34" charset="0"/>
                <a:cs typeface="Times New Roman" panose="02020603050405020304" pitchFamily="18" charset="0"/>
              </a:rPr>
              <a:t>Voluntary Retirement Deductions</a:t>
            </a:r>
            <a:br>
              <a:rPr lang="en-US" sz="1400" b="1" cap="small" dirty="0">
                <a:latin typeface="Times New Roman" panose="02020603050405020304" pitchFamily="18" charset="0"/>
                <a:ea typeface="Calibri" panose="020F0502020204030204" pitchFamily="34" charset="0"/>
                <a:cs typeface="Times New Roman" panose="02020603050405020304" pitchFamily="18" charset="0"/>
              </a:rPr>
            </a:br>
            <a:br>
              <a:rPr lang="en-US" sz="1400" b="1" cap="small" dirty="0">
                <a:latin typeface="Times New Roman" panose="02020603050405020304" pitchFamily="18" charset="0"/>
                <a:ea typeface="Calibri" panose="020F0502020204030204" pitchFamily="34" charset="0"/>
                <a:cs typeface="Times New Roman" panose="02020603050405020304" pitchFamily="18" charset="0"/>
              </a:rPr>
            </a:b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i="1"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Davis v. </a:t>
            </a:r>
            <a:r>
              <a:rPr lang="en-US" sz="2200" i="1" dirty="0" err="1">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Helbling</a:t>
            </a:r>
            <a:r>
              <a:rPr lang="en-US" sz="2200" i="1"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 (In re Davis)</a:t>
            </a:r>
            <a:r>
              <a:rPr lang="en-US" sz="22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 960 F.3d 346 (6th Cir. 2020)</a:t>
            </a:r>
            <a:br>
              <a:rPr lang="en-US" sz="1400" dirty="0">
                <a:effectLst/>
                <a:latin typeface="Times New Roman" panose="02020603050405020304" pitchFamily="18" charset="0"/>
                <a:ea typeface="Calibri" panose="020F0502020204030204" pitchFamily="34" charset="0"/>
                <a:cs typeface="Times New Roman" panose="02020603050405020304" pitchFamily="18" charset="0"/>
              </a:rPr>
            </a:br>
            <a:br>
              <a:rPr lang="en-US" sz="1400" dirty="0">
                <a:effectLst/>
                <a:latin typeface="Times New Roman" panose="02020603050405020304" pitchFamily="18" charset="0"/>
                <a:ea typeface="Calibri" panose="020F0502020204030204" pitchFamily="34" charset="0"/>
                <a:cs typeface="Times New Roman" panose="02020603050405020304" pitchFamily="18" charset="0"/>
              </a:rPr>
            </a:br>
            <a:endParaRPr lang="en-US" sz="1400" dirty="0">
              <a:highlight>
                <a:srgbClr val="FFFF00"/>
              </a:highlight>
              <a:latin typeface="Times New Roman" panose="02020603050405020304" pitchFamily="18" charset="0"/>
              <a:cs typeface="Times New Roman" panose="02020603050405020304" pitchFamily="18" charset="0"/>
            </a:endParaRPr>
          </a:p>
        </p:txBody>
      </p:sp>
      <p:grpSp>
        <p:nvGrpSpPr>
          <p:cNvPr id="12" name="Group 11">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3" name="Rectangle 12">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4">
            <a:extLst>
              <a:ext uri="{FF2B5EF4-FFF2-40B4-BE49-F238E27FC236}">
                <a16:creationId xmlns:a16="http://schemas.microsoft.com/office/drawing/2014/main" id="{E9AFB935-7E44-4A20-8074-280FCF102080}"/>
              </a:ext>
            </a:extLst>
          </p:cNvPr>
          <p:cNvSpPr>
            <a:spLocks noGrp="1"/>
          </p:cNvSpPr>
          <p:nvPr>
            <p:ph idx="1"/>
          </p:nvPr>
        </p:nvSpPr>
        <p:spPr>
          <a:xfrm>
            <a:off x="793660" y="2599509"/>
            <a:ext cx="10143668" cy="3435531"/>
          </a:xfrm>
        </p:spPr>
        <p:txBody>
          <a:bodyPr anchor="ctr">
            <a:normAutofit/>
          </a:bodyPr>
          <a:lstStyle/>
          <a:p>
            <a:pPr marL="292608" lvl="1" indent="0">
              <a:spcBef>
                <a:spcPts val="0"/>
              </a:spcBef>
              <a:spcAft>
                <a:spcPts val="0"/>
              </a:spcAft>
              <a:buNone/>
            </a:pPr>
            <a:endParaRPr lang="en-US">
              <a:effectLst/>
              <a:latin typeface="Times New Roman" panose="02020603050405020304" pitchFamily="18" charset="0"/>
              <a:ea typeface="Calibri" panose="020F0502020204030204" pitchFamily="34" charset="0"/>
              <a:cs typeface="Times New Roman" panose="02020603050405020304" pitchFamily="18" charset="0"/>
            </a:endParaRPr>
          </a:p>
          <a:p>
            <a:pPr marL="461963" indent="-461963">
              <a:buFont typeface="Wingdings" panose="05000000000000000000" pitchFamily="2" charset="2"/>
              <a:buChar char="Ø"/>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Davis</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the continuing contributions issue (which was not before it in </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Seafort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reached the Sixth Circuit.</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endParaRPr lang="en-US" sz="240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754571" lvl="1" indent="-461963">
              <a:buFont typeface="Wingdings" panose="05000000000000000000" pitchFamily="2" charset="2"/>
              <a:buChar char="Ø"/>
            </a:pPr>
            <a:r>
              <a:rPr lang="en-US" dirty="0">
                <a:effectLst/>
                <a:latin typeface="Times New Roman" panose="02020603050405020304" pitchFamily="18" charset="0"/>
                <a:ea typeface="Calibri" panose="020F0502020204030204" pitchFamily="34" charset="0"/>
                <a:cs typeface="Times New Roman" panose="02020603050405020304" pitchFamily="18" charset="0"/>
              </a:rPr>
              <a:t>Concluded the hanging paragraph was best read to exclude from disposable income the monthly 401(k) contributions that the debtor’s employer withheld prior to bankruptcy. ($220.00 monthly)</a:t>
            </a:r>
            <a:endParaRPr lang="en-US">
              <a:effectLst/>
              <a:latin typeface="Times New Roman" panose="02020603050405020304" pitchFamily="18" charset="0"/>
              <a:ea typeface="Calibri" panose="020F0502020204030204" pitchFamily="34" charset="0"/>
              <a:cs typeface="Times New Roman" panose="02020603050405020304" pitchFamily="18" charset="0"/>
            </a:endParaRPr>
          </a:p>
          <a:p>
            <a:pPr marL="292608" lvl="1" indent="0">
              <a:buNone/>
            </a:pP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lvl="2" indent="0">
              <a:buNone/>
            </a:pPr>
            <a:endParaRPr lang="en-US" sz="2400" i="1">
              <a:latin typeface="Times New Roman" panose="02020603050405020304" pitchFamily="18" charset="0"/>
              <a:ea typeface="Calibri" panose="020F0502020204030204" pitchFamily="34" charset="0"/>
              <a:cs typeface="Times New Roman" panose="02020603050405020304" pitchFamily="18" charset="0"/>
            </a:endParaRPr>
          </a:p>
          <a:p>
            <a:pPr marL="461963" marR="0" indent="-461963">
              <a:spcBef>
                <a:spcPts val="0"/>
              </a:spcBef>
              <a:spcAft>
                <a:spcPts val="0"/>
              </a:spcAft>
              <a:buFont typeface="Wingdings" panose="05000000000000000000" pitchFamily="2" charset="2"/>
              <a:buChar char="Ø"/>
            </a:pPr>
            <a:endParaRPr lang="en-US" sz="2400">
              <a:latin typeface="Times New Roman" panose="02020603050405020304" pitchFamily="18" charset="0"/>
              <a:ea typeface="Calibri" panose="020F0502020204030204" pitchFamily="34" charset="0"/>
              <a:cs typeface="Times New Roman" panose="02020603050405020304" pitchFamily="18" charset="0"/>
            </a:endParaRPr>
          </a:p>
          <a:p>
            <a:pPr marL="292608" lvl="1" indent="0">
              <a:spcBef>
                <a:spcPts val="0"/>
              </a:spcBef>
              <a:spcAft>
                <a:spcPts val="0"/>
              </a:spcAft>
              <a:buNone/>
            </a:pPr>
            <a:endParaRPr lang="en-US" i="1">
              <a:latin typeface="Arial" panose="020B0604020202020204" pitchFamily="34" charset="0"/>
              <a:cs typeface="Times New Roman" panose="02020603050405020304" pitchFamily="18" charset="0"/>
            </a:endParaRPr>
          </a:p>
          <a:p>
            <a:pPr marL="0" indent="0">
              <a:spcBef>
                <a:spcPts val="0"/>
              </a:spcBef>
              <a:spcAft>
                <a:spcPts val="0"/>
              </a:spcAft>
              <a:buNone/>
            </a:pP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60325" indent="0">
              <a:spcBef>
                <a:spcPts val="0"/>
              </a:spcBef>
              <a:spcAft>
                <a:spcPts val="0"/>
              </a:spcAft>
              <a:buNone/>
            </a:pP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endParaRPr lang="en-US" sz="2400">
              <a:latin typeface="Times New Roman" panose="02020603050405020304" pitchFamily="18"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AB68AA8B-AC8E-4566-8C0A-8516C0868BEE}"/>
              </a:ext>
            </a:extLst>
          </p:cNvPr>
          <p:cNvSpPr>
            <a:spLocks noGrp="1"/>
          </p:cNvSpPr>
          <p:nvPr>
            <p:ph type="sldNum" sz="quarter" idx="12"/>
          </p:nvPr>
        </p:nvSpPr>
        <p:spPr>
          <a:xfrm>
            <a:off x="8610600" y="6492240"/>
            <a:ext cx="2743200" cy="365125"/>
          </a:xfrm>
        </p:spPr>
        <p:txBody>
          <a:bodyPr>
            <a:normAutofit/>
          </a:bodyPr>
          <a:lstStyle/>
          <a:p>
            <a:pPr>
              <a:spcAft>
                <a:spcPts val="600"/>
              </a:spcAft>
            </a:pPr>
            <a:fld id="{1EE9152C-8A13-46BA-A38A-B3658025C777}" type="slidenum">
              <a:rPr lang="en-US" smtClean="0"/>
              <a:pPr>
                <a:spcAft>
                  <a:spcPts val="600"/>
                </a:spcAft>
              </a:pPr>
              <a:t>38</a:t>
            </a:fld>
            <a:endParaRPr lang="en-US"/>
          </a:p>
        </p:txBody>
      </p:sp>
    </p:spTree>
    <p:extLst>
      <p:ext uri="{BB962C8B-B14F-4D97-AF65-F5344CB8AC3E}">
        <p14:creationId xmlns:p14="http://schemas.microsoft.com/office/powerpoint/2010/main" val="1485379124"/>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C0ABC0BE-1A0F-412D-8C8E-50CF21E4C7E7}"/>
              </a:ext>
            </a:extLst>
          </p:cNvPr>
          <p:cNvSpPr>
            <a:spLocks noGrp="1"/>
          </p:cNvSpPr>
          <p:nvPr>
            <p:ph type="title"/>
          </p:nvPr>
        </p:nvSpPr>
        <p:spPr>
          <a:xfrm>
            <a:off x="808638" y="386930"/>
            <a:ext cx="9236700" cy="1188950"/>
          </a:xfrm>
        </p:spPr>
        <p:txBody>
          <a:bodyPr anchor="b">
            <a:normAutofit fontScale="90000"/>
          </a:bodyPr>
          <a:lstStyle/>
          <a:p>
            <a:br>
              <a:rPr lang="en-US" sz="3100" b="1" cap="small" dirty="0">
                <a:latin typeface="Times New Roman" panose="02020603050405020304" pitchFamily="18" charset="0"/>
                <a:ea typeface="Calibri" panose="020F0502020204030204" pitchFamily="34" charset="0"/>
                <a:cs typeface="Times New Roman" panose="02020603050405020304" pitchFamily="18" charset="0"/>
              </a:rPr>
            </a:br>
            <a:r>
              <a:rPr lang="en-US" sz="3100" b="1" cap="small" dirty="0">
                <a:latin typeface="Times New Roman" panose="02020603050405020304" pitchFamily="18" charset="0"/>
                <a:ea typeface="Calibri" panose="020F0502020204030204" pitchFamily="34" charset="0"/>
                <a:cs typeface="Times New Roman" panose="02020603050405020304" pitchFamily="18" charset="0"/>
              </a:rPr>
              <a:t>Voluntary Retirement Deductions</a:t>
            </a:r>
            <a:br>
              <a:rPr lang="en-US" sz="1400" b="1" cap="small" dirty="0">
                <a:latin typeface="Times New Roman" panose="02020603050405020304" pitchFamily="18" charset="0"/>
                <a:ea typeface="Calibri" panose="020F0502020204030204" pitchFamily="34" charset="0"/>
                <a:cs typeface="Times New Roman" panose="02020603050405020304" pitchFamily="18" charset="0"/>
              </a:rPr>
            </a:br>
            <a:br>
              <a:rPr lang="en-US" sz="1400" b="1" cap="small" dirty="0">
                <a:latin typeface="Times New Roman" panose="02020603050405020304" pitchFamily="18" charset="0"/>
                <a:ea typeface="Calibri" panose="020F0502020204030204" pitchFamily="34" charset="0"/>
                <a:cs typeface="Times New Roman" panose="02020603050405020304" pitchFamily="18" charset="0"/>
              </a:rPr>
            </a:b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i="1"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Davis v. </a:t>
            </a:r>
            <a:r>
              <a:rPr lang="en-US" sz="2200" i="1" dirty="0" err="1">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Helbling</a:t>
            </a:r>
            <a:r>
              <a:rPr lang="en-US" sz="2200" i="1"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 (In re Davis)</a:t>
            </a:r>
            <a:r>
              <a:rPr lang="en-US" sz="22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 960 F.3d 346 (6th Cir. 2020)</a:t>
            </a:r>
            <a:br>
              <a:rPr lang="en-US" sz="1400" dirty="0">
                <a:effectLst/>
                <a:latin typeface="Times New Roman" panose="02020603050405020304" pitchFamily="18" charset="0"/>
                <a:ea typeface="Calibri" panose="020F0502020204030204" pitchFamily="34" charset="0"/>
                <a:cs typeface="Times New Roman" panose="02020603050405020304" pitchFamily="18" charset="0"/>
              </a:rPr>
            </a:br>
            <a:br>
              <a:rPr lang="en-US" sz="1400" dirty="0">
                <a:effectLst/>
                <a:latin typeface="Times New Roman" panose="02020603050405020304" pitchFamily="18" charset="0"/>
                <a:ea typeface="Calibri" panose="020F0502020204030204" pitchFamily="34" charset="0"/>
                <a:cs typeface="Times New Roman" panose="02020603050405020304" pitchFamily="18" charset="0"/>
              </a:rPr>
            </a:br>
            <a:endParaRPr lang="en-US" sz="1400" dirty="0">
              <a:highlight>
                <a:srgbClr val="FFFF00"/>
              </a:highlight>
              <a:latin typeface="Times New Roman" panose="02020603050405020304" pitchFamily="18" charset="0"/>
              <a:cs typeface="Times New Roman" panose="02020603050405020304" pitchFamily="18" charset="0"/>
            </a:endParaRPr>
          </a:p>
        </p:txBody>
      </p:sp>
      <p:grpSp>
        <p:nvGrpSpPr>
          <p:cNvPr id="12" name="Group 11">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3" name="Rectangle 12">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4">
            <a:extLst>
              <a:ext uri="{FF2B5EF4-FFF2-40B4-BE49-F238E27FC236}">
                <a16:creationId xmlns:a16="http://schemas.microsoft.com/office/drawing/2014/main" id="{E9AFB935-7E44-4A20-8074-280FCF102080}"/>
              </a:ext>
            </a:extLst>
          </p:cNvPr>
          <p:cNvSpPr>
            <a:spLocks noGrp="1"/>
          </p:cNvSpPr>
          <p:nvPr>
            <p:ph idx="1"/>
          </p:nvPr>
        </p:nvSpPr>
        <p:spPr>
          <a:xfrm>
            <a:off x="793660" y="2599509"/>
            <a:ext cx="10143668" cy="3435531"/>
          </a:xfrm>
        </p:spPr>
        <p:txBody>
          <a:bodyPr anchor="ctr">
            <a:normAutofit/>
          </a:bodyPr>
          <a:lstStyle/>
          <a:p>
            <a:pPr marL="292608" lvl="1" indent="0">
              <a:buNone/>
            </a:pP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lvl="2" indent="-457200">
              <a:buFont typeface="Wingdings" panose="05000000000000000000" pitchFamily="2" charset="2"/>
              <a:buChar char="Ø"/>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Found the argument that post-petition contributions should be included in disposable income to be unpersuasive.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p>
            <a:pPr marL="384048" lvl="2" indent="0">
              <a:buNone/>
            </a:pP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lvl="2" indent="-457200">
              <a:buFont typeface="Wingdings" panose="05000000000000000000" pitchFamily="2" charset="2"/>
              <a:buChar char="Ø"/>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The hanging paragraph’s reference to § 1325(b)(2) which does not reference “projected” disposable income and reinforced its conclusion that Congress intended to allow a debtor to continue to exclude from disposable income the 401(k) contributions withheld from her monthly wages prior to bankruptcy.</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p>
            <a:pPr lvl="2">
              <a:buFont typeface="Wingdings" panose="05000000000000000000" pitchFamily="2" charset="2"/>
              <a:buChar char="Ø"/>
            </a:pPr>
            <a:endParaRPr lang="en-US" sz="2400" i="1">
              <a:latin typeface="Times New Roman" panose="02020603050405020304" pitchFamily="18" charset="0"/>
              <a:ea typeface="Calibri" panose="020F0502020204030204" pitchFamily="34" charset="0"/>
              <a:cs typeface="Times New Roman" panose="02020603050405020304" pitchFamily="18" charset="0"/>
            </a:endParaRPr>
          </a:p>
          <a:p>
            <a:pPr marL="461963" marR="0" indent="-461963">
              <a:spcBef>
                <a:spcPts val="0"/>
              </a:spcBef>
              <a:spcAft>
                <a:spcPts val="0"/>
              </a:spcAft>
              <a:buFont typeface="Wingdings" panose="05000000000000000000" pitchFamily="2" charset="2"/>
              <a:buChar char="Ø"/>
            </a:pPr>
            <a:endParaRPr lang="en-US" sz="2400">
              <a:latin typeface="Times New Roman" panose="02020603050405020304" pitchFamily="18" charset="0"/>
              <a:ea typeface="Calibri" panose="020F0502020204030204" pitchFamily="34" charset="0"/>
              <a:cs typeface="Times New Roman" panose="02020603050405020304" pitchFamily="18" charset="0"/>
            </a:endParaRPr>
          </a:p>
          <a:p>
            <a:pPr marL="292608" lvl="1" indent="0">
              <a:spcBef>
                <a:spcPts val="0"/>
              </a:spcBef>
              <a:spcAft>
                <a:spcPts val="0"/>
              </a:spcAft>
              <a:buNone/>
            </a:pPr>
            <a:endParaRPr lang="en-US" i="1">
              <a:latin typeface="Arial" panose="020B0604020202020204" pitchFamily="34" charset="0"/>
              <a:cs typeface="Times New Roman" panose="02020603050405020304" pitchFamily="18" charset="0"/>
            </a:endParaRPr>
          </a:p>
          <a:p>
            <a:pPr marL="0" indent="0">
              <a:spcBef>
                <a:spcPts val="0"/>
              </a:spcBef>
              <a:spcAft>
                <a:spcPts val="0"/>
              </a:spcAft>
              <a:buNone/>
            </a:pP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60325" indent="0">
              <a:spcBef>
                <a:spcPts val="0"/>
              </a:spcBef>
              <a:spcAft>
                <a:spcPts val="0"/>
              </a:spcAft>
              <a:buNone/>
            </a:pP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endParaRPr lang="en-US" sz="2400">
              <a:latin typeface="Times New Roman" panose="02020603050405020304" pitchFamily="18"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AB68AA8B-AC8E-4566-8C0A-8516C0868BEE}"/>
              </a:ext>
            </a:extLst>
          </p:cNvPr>
          <p:cNvSpPr>
            <a:spLocks noGrp="1"/>
          </p:cNvSpPr>
          <p:nvPr>
            <p:ph type="sldNum" sz="quarter" idx="12"/>
          </p:nvPr>
        </p:nvSpPr>
        <p:spPr>
          <a:xfrm>
            <a:off x="8610600" y="6492240"/>
            <a:ext cx="2743200" cy="365125"/>
          </a:xfrm>
        </p:spPr>
        <p:txBody>
          <a:bodyPr>
            <a:normAutofit/>
          </a:bodyPr>
          <a:lstStyle/>
          <a:p>
            <a:pPr>
              <a:spcAft>
                <a:spcPts val="600"/>
              </a:spcAft>
            </a:pPr>
            <a:fld id="{1EE9152C-8A13-46BA-A38A-B3658025C777}" type="slidenum">
              <a:rPr lang="en-US" smtClean="0"/>
              <a:pPr>
                <a:spcAft>
                  <a:spcPts val="600"/>
                </a:spcAft>
              </a:pPr>
              <a:t>39</a:t>
            </a:fld>
            <a:endParaRPr lang="en-US"/>
          </a:p>
        </p:txBody>
      </p:sp>
    </p:spTree>
    <p:extLst>
      <p:ext uri="{BB962C8B-B14F-4D97-AF65-F5344CB8AC3E}">
        <p14:creationId xmlns:p14="http://schemas.microsoft.com/office/powerpoint/2010/main" val="182350522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7F7AF4-72C6-4B71-9E40-53E8BFEF36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1" cy="20013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4B1713D-0FE9-424F-9D86-CAAEDBC72557}"/>
              </a:ext>
            </a:extLst>
          </p:cNvPr>
          <p:cNvSpPr>
            <a:spLocks noGrp="1"/>
          </p:cNvSpPr>
          <p:nvPr>
            <p:ph type="title"/>
          </p:nvPr>
        </p:nvSpPr>
        <p:spPr>
          <a:xfrm>
            <a:off x="424131" y="245082"/>
            <a:ext cx="10515599" cy="932688"/>
          </a:xfrm>
        </p:spPr>
        <p:txBody>
          <a:bodyPr vert="horz" lIns="91440" tIns="45720" rIns="91440" bIns="45720" rtlCol="0" anchor="b">
            <a:normAutofit/>
          </a:bodyPr>
          <a:lstStyle/>
          <a:p>
            <a:r>
              <a:rPr lang="en-US" sz="5400" kern="1200">
                <a:solidFill>
                  <a:schemeClr val="bg1"/>
                </a:solidFill>
                <a:latin typeface="+mj-lt"/>
                <a:ea typeface="+mj-ea"/>
                <a:cs typeface="+mj-cs"/>
              </a:rPr>
              <a:t>122A/C-2: Comparisons &amp; Limitations</a:t>
            </a:r>
          </a:p>
        </p:txBody>
      </p:sp>
      <p:sp>
        <p:nvSpPr>
          <p:cNvPr id="3" name="Slide Number Placeholder 2">
            <a:extLst>
              <a:ext uri="{FF2B5EF4-FFF2-40B4-BE49-F238E27FC236}">
                <a16:creationId xmlns:a16="http://schemas.microsoft.com/office/drawing/2014/main" id="{F9466A7B-8FEA-4E70-A0B9-9B7DDCE4053E}"/>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defTabSz="914400">
              <a:spcAft>
                <a:spcPts val="600"/>
              </a:spcAft>
            </a:pPr>
            <a:fld id="{B90E54ED-46E3-458C-B4E3-90E968C59D31}" type="slidenum">
              <a:rPr lang="en-US" smtClean="0"/>
              <a:pPr defTabSz="914400">
                <a:spcAft>
                  <a:spcPts val="600"/>
                </a:spcAft>
              </a:pPr>
              <a:t>4</a:t>
            </a:fld>
            <a:endParaRPr lang="en-US"/>
          </a:p>
        </p:txBody>
      </p:sp>
      <p:graphicFrame>
        <p:nvGraphicFramePr>
          <p:cNvPr id="4" name="Table 4">
            <a:extLst>
              <a:ext uri="{FF2B5EF4-FFF2-40B4-BE49-F238E27FC236}">
                <a16:creationId xmlns:a16="http://schemas.microsoft.com/office/drawing/2014/main" id="{FE95CFAF-6765-48AB-BAB4-117A800123A3}"/>
              </a:ext>
            </a:extLst>
          </p:cNvPr>
          <p:cNvGraphicFramePr>
            <a:graphicFrameLocks noGrp="1"/>
          </p:cNvGraphicFramePr>
          <p:nvPr>
            <p:extLst>
              <p:ext uri="{D42A27DB-BD31-4B8C-83A1-F6EECF244321}">
                <p14:modId xmlns:p14="http://schemas.microsoft.com/office/powerpoint/2010/main" val="1798169067"/>
              </p:ext>
            </p:extLst>
          </p:nvPr>
        </p:nvGraphicFramePr>
        <p:xfrm>
          <a:off x="838200" y="2698557"/>
          <a:ext cx="10515601" cy="3153842"/>
        </p:xfrm>
        <a:graphic>
          <a:graphicData uri="http://schemas.openxmlformats.org/drawingml/2006/table">
            <a:tbl>
              <a:tblPr firstRow="1" bandRow="1">
                <a:tableStyleId>{073A0DAA-6AF3-43AB-8588-CEC1D06C72B9}</a:tableStyleId>
              </a:tblPr>
              <a:tblGrid>
                <a:gridCol w="3649535">
                  <a:extLst>
                    <a:ext uri="{9D8B030D-6E8A-4147-A177-3AD203B41FA5}">
                      <a16:colId xmlns:a16="http://schemas.microsoft.com/office/drawing/2014/main" val="2691763737"/>
                    </a:ext>
                  </a:extLst>
                </a:gridCol>
                <a:gridCol w="3196975">
                  <a:extLst>
                    <a:ext uri="{9D8B030D-6E8A-4147-A177-3AD203B41FA5}">
                      <a16:colId xmlns:a16="http://schemas.microsoft.com/office/drawing/2014/main" val="539062806"/>
                    </a:ext>
                  </a:extLst>
                </a:gridCol>
                <a:gridCol w="3669091">
                  <a:extLst>
                    <a:ext uri="{9D8B030D-6E8A-4147-A177-3AD203B41FA5}">
                      <a16:colId xmlns:a16="http://schemas.microsoft.com/office/drawing/2014/main" val="2571229455"/>
                    </a:ext>
                  </a:extLst>
                </a:gridCol>
              </a:tblGrid>
              <a:tr h="600732">
                <a:tc>
                  <a:txBody>
                    <a:bodyPr/>
                    <a:lstStyle/>
                    <a:p>
                      <a:r>
                        <a:rPr lang="en-US" sz="2500"/>
                        <a:t>Item</a:t>
                      </a:r>
                    </a:p>
                  </a:txBody>
                  <a:tcPr marL="160910" marR="160910" marT="80455" marB="8045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500"/>
                        <a:t>Chapter 7 (122A-2)</a:t>
                      </a:r>
                    </a:p>
                  </a:txBody>
                  <a:tcPr marL="160910" marR="160910" marT="80455" marB="8045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500"/>
                        <a:t>Chapter 13 (122C-2)</a:t>
                      </a:r>
                    </a:p>
                  </a:txBody>
                  <a:tcPr marL="160910" marR="160910" marT="80455" marB="80455"/>
                </a:tc>
                <a:extLst>
                  <a:ext uri="{0D108BD9-81ED-4DB2-BD59-A6C34878D82A}">
                    <a16:rowId xmlns:a16="http://schemas.microsoft.com/office/drawing/2014/main" val="1204298032"/>
                  </a:ext>
                </a:extLst>
              </a:tr>
              <a:tr h="600732">
                <a:tc>
                  <a:txBody>
                    <a:bodyPr/>
                    <a:lstStyle/>
                    <a:p>
                      <a:r>
                        <a:rPr lang="en-US" sz="2500"/>
                        <a:t>Marital adjustments</a:t>
                      </a:r>
                    </a:p>
                  </a:txBody>
                  <a:tcPr marL="160910" marR="160910" marT="80455" marB="80455"/>
                </a:tc>
                <a:tc>
                  <a:txBody>
                    <a:bodyPr/>
                    <a:lstStyle/>
                    <a:p>
                      <a:r>
                        <a:rPr lang="en-US" sz="2500"/>
                        <a:t>Available, #2-3</a:t>
                      </a:r>
                    </a:p>
                  </a:txBody>
                  <a:tcPr marL="160910" marR="160910" marT="80455" marB="8045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500"/>
                        <a:t>Only on 122C-1, #13</a:t>
                      </a:r>
                    </a:p>
                  </a:txBody>
                  <a:tcPr marL="160910" marR="160910" marT="80455" marB="80455"/>
                </a:tc>
                <a:extLst>
                  <a:ext uri="{0D108BD9-81ED-4DB2-BD59-A6C34878D82A}">
                    <a16:rowId xmlns:a16="http://schemas.microsoft.com/office/drawing/2014/main" val="1456562105"/>
                  </a:ext>
                </a:extLst>
              </a:tr>
              <a:tr h="976189">
                <a:tc>
                  <a:txBody>
                    <a:bodyPr/>
                    <a:lstStyle/>
                    <a:p>
                      <a:r>
                        <a:rPr lang="en-US" sz="2500"/>
                        <a:t>Support for dependent children</a:t>
                      </a:r>
                    </a:p>
                  </a:txBody>
                  <a:tcPr marL="160910" marR="160910" marT="80455" marB="80455"/>
                </a:tc>
                <a:tc>
                  <a:txBody>
                    <a:bodyPr/>
                    <a:lstStyle/>
                    <a:p>
                      <a:r>
                        <a:rPr lang="en-US" sz="2500"/>
                        <a:t>None</a:t>
                      </a:r>
                    </a:p>
                  </a:txBody>
                  <a:tcPr marL="160910" marR="160910" marT="80455" marB="80455"/>
                </a:tc>
                <a:tc>
                  <a:txBody>
                    <a:bodyPr/>
                    <a:lstStyle/>
                    <a:p>
                      <a:r>
                        <a:rPr lang="en-US" sz="2500"/>
                        <a:t>Available, #40</a:t>
                      </a:r>
                    </a:p>
                  </a:txBody>
                  <a:tcPr marL="160910" marR="160910" marT="80455" marB="80455"/>
                </a:tc>
                <a:extLst>
                  <a:ext uri="{0D108BD9-81ED-4DB2-BD59-A6C34878D82A}">
                    <a16:rowId xmlns:a16="http://schemas.microsoft.com/office/drawing/2014/main" val="2662862248"/>
                  </a:ext>
                </a:extLst>
              </a:tr>
              <a:tr h="976189">
                <a:tc>
                  <a:txBody>
                    <a:bodyPr/>
                    <a:lstStyle/>
                    <a:p>
                      <a:r>
                        <a:rPr lang="en-US" sz="2500"/>
                        <a:t>Retirement deductions</a:t>
                      </a:r>
                    </a:p>
                  </a:txBody>
                  <a:tcPr marL="160910" marR="160910" marT="80455" marB="80455"/>
                </a:tc>
                <a:tc>
                  <a:txBody>
                    <a:bodyPr/>
                    <a:lstStyle/>
                    <a:p>
                      <a:r>
                        <a:rPr lang="en-US" sz="2500"/>
                        <a:t>Only involuntary deductions, #17</a:t>
                      </a:r>
                    </a:p>
                  </a:txBody>
                  <a:tcPr marL="160910" marR="160910" marT="80455" marB="80455"/>
                </a:tc>
                <a:tc>
                  <a:txBody>
                    <a:bodyPr/>
                    <a:lstStyle/>
                    <a:p>
                      <a:r>
                        <a:rPr lang="en-US" sz="2500"/>
                        <a:t>All, #17 (involuntary) &amp; #41 (voluntary)</a:t>
                      </a:r>
                    </a:p>
                  </a:txBody>
                  <a:tcPr marL="160910" marR="160910" marT="80455" marB="80455"/>
                </a:tc>
                <a:extLst>
                  <a:ext uri="{0D108BD9-81ED-4DB2-BD59-A6C34878D82A}">
                    <a16:rowId xmlns:a16="http://schemas.microsoft.com/office/drawing/2014/main" val="270450837"/>
                  </a:ext>
                </a:extLst>
              </a:tr>
            </a:tbl>
          </a:graphicData>
        </a:graphic>
      </p:graphicFrame>
    </p:spTree>
    <p:extLst>
      <p:ext uri="{BB962C8B-B14F-4D97-AF65-F5344CB8AC3E}">
        <p14:creationId xmlns:p14="http://schemas.microsoft.com/office/powerpoint/2010/main" val="241590158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0">
            <a:extLst>
              <a:ext uri="{FF2B5EF4-FFF2-40B4-BE49-F238E27FC236}">
                <a16:creationId xmlns:a16="http://schemas.microsoft.com/office/drawing/2014/main" id="{96CF2A2B-0745-440C-9224-C5C6A0A428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2">
            <a:extLst>
              <a:ext uri="{FF2B5EF4-FFF2-40B4-BE49-F238E27FC236}">
                <a16:creationId xmlns:a16="http://schemas.microsoft.com/office/drawing/2014/main" id="{75BE6D6B-84C9-4D2B-97EB-773B7369EF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17" name="Picture 6" descr="A hand holding a pen and shading circles on a sheet">
            <a:extLst>
              <a:ext uri="{FF2B5EF4-FFF2-40B4-BE49-F238E27FC236}">
                <a16:creationId xmlns:a16="http://schemas.microsoft.com/office/drawing/2014/main" id="{36DED64B-4F60-5F81-375C-9538BAB48407}"/>
              </a:ext>
            </a:extLst>
          </p:cNvPr>
          <p:cNvPicPr>
            <a:picLocks noChangeAspect="1"/>
          </p:cNvPicPr>
          <p:nvPr/>
        </p:nvPicPr>
        <p:blipFill rotWithShape="1">
          <a:blip r:embed="rId2">
            <a:alphaModFix amt="60000"/>
          </a:blip>
          <a:srcRect t="874" b="2560"/>
          <a:stretch/>
        </p:blipFill>
        <p:spPr>
          <a:xfrm>
            <a:off x="-1" y="10"/>
            <a:ext cx="12192001" cy="6857990"/>
          </a:xfrm>
          <a:prstGeom prst="rect">
            <a:avLst/>
          </a:prstGeom>
        </p:spPr>
      </p:pic>
      <p:sp>
        <p:nvSpPr>
          <p:cNvPr id="4" name="Title 3">
            <a:extLst>
              <a:ext uri="{FF2B5EF4-FFF2-40B4-BE49-F238E27FC236}">
                <a16:creationId xmlns:a16="http://schemas.microsoft.com/office/drawing/2014/main" id="{C0ABC0BE-1A0F-412D-8C8E-50CF21E4C7E7}"/>
              </a:ext>
            </a:extLst>
          </p:cNvPr>
          <p:cNvSpPr>
            <a:spLocks noGrp="1"/>
          </p:cNvSpPr>
          <p:nvPr>
            <p:ph type="title"/>
          </p:nvPr>
        </p:nvSpPr>
        <p:spPr>
          <a:xfrm>
            <a:off x="1198181" y="728906"/>
            <a:ext cx="9792471" cy="2057037"/>
          </a:xfrm>
        </p:spPr>
        <p:txBody>
          <a:bodyPr>
            <a:normAutofit/>
          </a:bodyPr>
          <a:lstStyle/>
          <a:p>
            <a:br>
              <a:rPr lang="en-US" sz="2800" b="1" cap="small"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br>
            <a:r>
              <a:rPr lang="en-US" sz="2800" b="1" cap="small"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Tax Refunds</a:t>
            </a:r>
            <a:br>
              <a:rPr lang="en-US" sz="2800" b="1" cap="small"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br>
            <a:br>
              <a:rPr lang="en-US" sz="2800"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800" i="1"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Matter of Diaz</a:t>
            </a:r>
            <a:r>
              <a:rPr lang="en-US" sz="28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 972 F.3</a:t>
            </a:r>
            <a:r>
              <a:rPr lang="en-US" sz="2800" baseline="300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rd</a:t>
            </a:r>
            <a:r>
              <a:rPr lang="en-US" sz="28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 713, 719 (5th Cir. 2020)</a:t>
            </a:r>
            <a:br>
              <a:rPr lang="en-US" sz="2800"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br>
            <a:endParaRPr lang="en-US" sz="2800" dirty="0">
              <a:solidFill>
                <a:srgbClr val="FFFFFF"/>
              </a:solidFill>
              <a:highlight>
                <a:srgbClr val="FFFF00"/>
              </a:highlight>
              <a:latin typeface="Times New Roman" panose="02020603050405020304" pitchFamily="18" charset="0"/>
              <a:cs typeface="Times New Roman" panose="02020603050405020304" pitchFamily="18" charset="0"/>
            </a:endParaRPr>
          </a:p>
        </p:txBody>
      </p:sp>
      <p:sp>
        <p:nvSpPr>
          <p:cNvPr id="5" name="Content Placeholder 4">
            <a:extLst>
              <a:ext uri="{FF2B5EF4-FFF2-40B4-BE49-F238E27FC236}">
                <a16:creationId xmlns:a16="http://schemas.microsoft.com/office/drawing/2014/main" id="{E9AFB935-7E44-4A20-8074-280FCF102080}"/>
              </a:ext>
            </a:extLst>
          </p:cNvPr>
          <p:cNvSpPr>
            <a:spLocks noGrp="1"/>
          </p:cNvSpPr>
          <p:nvPr>
            <p:ph idx="1"/>
          </p:nvPr>
        </p:nvSpPr>
        <p:spPr>
          <a:xfrm>
            <a:off x="1198181" y="2957665"/>
            <a:ext cx="9792471" cy="3171423"/>
          </a:xfrm>
        </p:spPr>
        <p:txBody>
          <a:bodyPr>
            <a:normAutofit/>
          </a:bodyPr>
          <a:lstStyle/>
          <a:p>
            <a:pPr marL="60325" indent="0">
              <a:spcBef>
                <a:spcPts val="0"/>
              </a:spcBef>
              <a:buNone/>
            </a:pPr>
            <a:endParaRPr lang="en-US" sz="2000">
              <a:solidFill>
                <a:srgbClr val="FFFFFF"/>
              </a:solidFill>
              <a:effectLst/>
              <a:latin typeface="Times New Roman" panose="02020603050405020304" pitchFamily="18" charset="0"/>
              <a:ea typeface="Calibri" panose="020F0502020204030204" pitchFamily="34" charset="0"/>
            </a:endParaRPr>
          </a:p>
          <a:p>
            <a:pPr marL="461963" indent="-461963">
              <a:spcBef>
                <a:spcPts val="0"/>
              </a:spcBef>
              <a:spcAft>
                <a:spcPts val="0"/>
              </a:spcAft>
              <a:buFont typeface="Wingdings" panose="05000000000000000000" pitchFamily="2" charset="2"/>
              <a:buChar char="Ø"/>
            </a:pPr>
            <a:r>
              <a:rPr lang="en-US" sz="2000">
                <a:solidFill>
                  <a:srgbClr val="FFFFFF"/>
                </a:solidFill>
                <a:effectLst/>
                <a:latin typeface="Times New Roman" panose="02020603050405020304" pitchFamily="18" charset="0"/>
                <a:ea typeface="Calibri" panose="020F0502020204030204" pitchFamily="34" charset="0"/>
              </a:rPr>
              <a:t>Most courts that have considered tax refunds have concluded that current monthly income includes over withholding, or tax refunds, and that debtors are required to commit this income toward payment of their plans.</a:t>
            </a:r>
          </a:p>
          <a:p>
            <a:pPr marL="0" indent="0">
              <a:spcBef>
                <a:spcPts val="0"/>
              </a:spcBef>
              <a:spcAft>
                <a:spcPts val="0"/>
              </a:spcAft>
              <a:buNone/>
            </a:pPr>
            <a:endParaRPr lang="en-US" sz="2000">
              <a:solidFill>
                <a:srgbClr val="FFFFFF"/>
              </a:solidFill>
              <a:effectLst/>
              <a:latin typeface="Times New Roman" panose="02020603050405020304" pitchFamily="18" charset="0"/>
              <a:ea typeface="Calibri" panose="020F0502020204030204" pitchFamily="34" charset="0"/>
            </a:endParaRPr>
          </a:p>
          <a:p>
            <a:pPr marL="461963" indent="-461963">
              <a:spcBef>
                <a:spcPts val="0"/>
              </a:spcBef>
              <a:spcAft>
                <a:spcPts val="0"/>
              </a:spcAft>
              <a:buFont typeface="Wingdings" panose="05000000000000000000" pitchFamily="2" charset="2"/>
              <a:buChar char="Ø"/>
            </a:pPr>
            <a:r>
              <a:rPr lang="en-US" sz="2000">
                <a:solidFill>
                  <a:srgbClr val="FFFFFF"/>
                </a:solidFill>
                <a:effectLst/>
                <a:latin typeface="Times New Roman" panose="02020603050405020304" pitchFamily="18" charset="0"/>
                <a:ea typeface="Calibri" panose="020F0502020204030204" pitchFamily="34" charset="0"/>
              </a:rPr>
              <a:t>But the Fifth Circuit recently held in </a:t>
            </a:r>
            <a:r>
              <a:rPr lang="en-US" sz="2000" i="1">
                <a:solidFill>
                  <a:srgbClr val="FFFFFF"/>
                </a:solidFill>
                <a:effectLst/>
                <a:latin typeface="Times New Roman" panose="02020603050405020304" pitchFamily="18" charset="0"/>
                <a:ea typeface="Calibri" panose="020F0502020204030204" pitchFamily="34" charset="0"/>
              </a:rPr>
              <a:t>Diaz </a:t>
            </a:r>
            <a:r>
              <a:rPr lang="en-US" sz="2000">
                <a:solidFill>
                  <a:srgbClr val="FFFFFF"/>
                </a:solidFill>
                <a:effectLst/>
                <a:latin typeface="Times New Roman" panose="02020603050405020304" pitchFamily="18" charset="0"/>
                <a:ea typeface="Calibri" panose="020F0502020204030204" pitchFamily="34" charset="0"/>
              </a:rPr>
              <a:t>that a provision from a local form Chapter 13 plan that required Chapter 13 debtors to turn over to the trustee any post-petition income tax refunds in excess of $2,000, without regard to whether debtors were above- or below-median, was invalid.  </a:t>
            </a:r>
          </a:p>
          <a:p>
            <a:pPr marL="0" indent="0">
              <a:spcBef>
                <a:spcPts val="0"/>
              </a:spcBef>
              <a:spcAft>
                <a:spcPts val="0"/>
              </a:spcAft>
              <a:buNone/>
            </a:pPr>
            <a:endParaRPr lang="en-US" sz="2000">
              <a:solidFill>
                <a:srgbClr val="FFFFFF"/>
              </a:solidFill>
              <a:effectLst/>
              <a:latin typeface="Times New Roman" panose="02020603050405020304" pitchFamily="18" charset="0"/>
              <a:ea typeface="Calibri" panose="020F0502020204030204" pitchFamily="34" charset="0"/>
            </a:endParaRPr>
          </a:p>
          <a:p>
            <a:pPr marL="292608" lvl="1" indent="0">
              <a:spcBef>
                <a:spcPts val="0"/>
              </a:spcBef>
              <a:spcAft>
                <a:spcPts val="0"/>
              </a:spcAft>
              <a:buNone/>
            </a:pPr>
            <a:endParaRPr lang="en-US" sz="200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endParaRPr>
          </a:p>
          <a:p>
            <a:pPr lvl="2">
              <a:buFont typeface="Wingdings" panose="05000000000000000000" pitchFamily="2" charset="2"/>
              <a:buChar char="Ø"/>
            </a:pPr>
            <a:endParaRPr lang="en-US" i="1">
              <a:solidFill>
                <a:srgbClr val="FFFFFF"/>
              </a:solidFill>
              <a:latin typeface="Times New Roman" panose="02020603050405020304" pitchFamily="18" charset="0"/>
              <a:ea typeface="Calibri" panose="020F0502020204030204" pitchFamily="34" charset="0"/>
              <a:cs typeface="Times New Roman" panose="02020603050405020304" pitchFamily="18" charset="0"/>
            </a:endParaRPr>
          </a:p>
          <a:p>
            <a:pPr marL="461963" marR="0" indent="-461963">
              <a:spcBef>
                <a:spcPts val="0"/>
              </a:spcBef>
              <a:spcAft>
                <a:spcPts val="0"/>
              </a:spcAft>
              <a:buFont typeface="Wingdings" panose="05000000000000000000" pitchFamily="2" charset="2"/>
              <a:buChar char="Ø"/>
            </a:pPr>
            <a:endParaRPr lang="en-US" sz="2000">
              <a:solidFill>
                <a:srgbClr val="FFFFFF"/>
              </a:solidFill>
              <a:latin typeface="Times New Roman" panose="02020603050405020304" pitchFamily="18" charset="0"/>
              <a:ea typeface="Calibri" panose="020F0502020204030204" pitchFamily="34" charset="0"/>
              <a:cs typeface="Times New Roman" panose="02020603050405020304" pitchFamily="18" charset="0"/>
            </a:endParaRPr>
          </a:p>
          <a:p>
            <a:pPr marL="292608" lvl="1" indent="0">
              <a:spcBef>
                <a:spcPts val="0"/>
              </a:spcBef>
              <a:spcAft>
                <a:spcPts val="0"/>
              </a:spcAft>
              <a:buNone/>
            </a:pPr>
            <a:endParaRPr lang="en-US" sz="2000" i="1">
              <a:solidFill>
                <a:srgbClr val="FFFFFF"/>
              </a:solidFill>
              <a:latin typeface="Arial" panose="020B0604020202020204" pitchFamily="34" charset="0"/>
              <a:cs typeface="Times New Roman" panose="02020603050405020304" pitchFamily="18" charset="0"/>
            </a:endParaRPr>
          </a:p>
          <a:p>
            <a:pPr marL="0" indent="0">
              <a:spcBef>
                <a:spcPts val="0"/>
              </a:spcBef>
              <a:spcAft>
                <a:spcPts val="0"/>
              </a:spcAft>
              <a:buNone/>
            </a:pPr>
            <a:endParaRPr lang="en-US" sz="200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p>
            <a:pPr marL="60325" indent="0">
              <a:spcBef>
                <a:spcPts val="0"/>
              </a:spcBef>
              <a:spcAft>
                <a:spcPts val="0"/>
              </a:spcAft>
              <a:buNone/>
            </a:pPr>
            <a:endParaRPr lang="en-US" sz="20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endParaRPr lang="en-US" sz="2000">
              <a:solidFill>
                <a:srgbClr val="FFFFFF"/>
              </a:solidFill>
              <a:latin typeface="Times New Roman" panose="02020603050405020304" pitchFamily="18"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AB68AA8B-AC8E-4566-8C0A-8516C0868BEE}"/>
              </a:ext>
            </a:extLst>
          </p:cNvPr>
          <p:cNvSpPr>
            <a:spLocks noGrp="1"/>
          </p:cNvSpPr>
          <p:nvPr>
            <p:ph type="sldNum" sz="quarter" idx="12"/>
          </p:nvPr>
        </p:nvSpPr>
        <p:spPr>
          <a:xfrm>
            <a:off x="8610600" y="6356350"/>
            <a:ext cx="2743200" cy="365125"/>
          </a:xfrm>
        </p:spPr>
        <p:txBody>
          <a:bodyPr>
            <a:normAutofit/>
          </a:bodyPr>
          <a:lstStyle/>
          <a:p>
            <a:pPr>
              <a:spcAft>
                <a:spcPts val="600"/>
              </a:spcAft>
            </a:pPr>
            <a:fld id="{1EE9152C-8A13-46BA-A38A-B3658025C777}" type="slidenum">
              <a:rPr lang="en-US">
                <a:solidFill>
                  <a:srgbClr val="FFFFFF"/>
                </a:solidFill>
              </a:rPr>
              <a:pPr>
                <a:spcAft>
                  <a:spcPts val="600"/>
                </a:spcAft>
              </a:pPr>
              <a:t>40</a:t>
            </a:fld>
            <a:endParaRPr lang="en-US">
              <a:solidFill>
                <a:srgbClr val="FFFFFF"/>
              </a:solidFill>
            </a:endParaRPr>
          </a:p>
        </p:txBody>
      </p:sp>
    </p:spTree>
    <p:extLst>
      <p:ext uri="{BB962C8B-B14F-4D97-AF65-F5344CB8AC3E}">
        <p14:creationId xmlns:p14="http://schemas.microsoft.com/office/powerpoint/2010/main" val="3436373018"/>
      </p:ext>
    </p:extLst>
  </p:cSld>
  <p:clrMapOvr>
    <a:masterClrMapping/>
  </p:clrMapOvr>
  <p:transition spd="slow">
    <p:comb/>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0">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565E4E6-95FA-462C-8CBB-9FE73662322D}"/>
              </a:ext>
            </a:extLst>
          </p:cNvPr>
          <p:cNvSpPr>
            <a:spLocks noGrp="1"/>
          </p:cNvSpPr>
          <p:nvPr>
            <p:ph type="title"/>
          </p:nvPr>
        </p:nvSpPr>
        <p:spPr>
          <a:xfrm>
            <a:off x="524741" y="620392"/>
            <a:ext cx="3808268" cy="5504688"/>
          </a:xfrm>
        </p:spPr>
        <p:txBody>
          <a:bodyPr vert="horz" lIns="91440" tIns="45720" rIns="91440" bIns="45720" rtlCol="0" anchor="ctr">
            <a:normAutofit/>
          </a:bodyPr>
          <a:lstStyle/>
          <a:p>
            <a:r>
              <a:rPr lang="en-US" sz="5600" kern="1200">
                <a:solidFill>
                  <a:schemeClr val="bg1"/>
                </a:solidFill>
                <a:latin typeface="+mj-lt"/>
                <a:ea typeface="+mj-ea"/>
                <a:cs typeface="+mj-cs"/>
              </a:rPr>
              <a:t>Calculations</a:t>
            </a:r>
          </a:p>
        </p:txBody>
      </p:sp>
      <p:sp>
        <p:nvSpPr>
          <p:cNvPr id="4" name="Slide Number Placeholder 3">
            <a:extLst>
              <a:ext uri="{FF2B5EF4-FFF2-40B4-BE49-F238E27FC236}">
                <a16:creationId xmlns:a16="http://schemas.microsoft.com/office/drawing/2014/main" id="{0AE9E1E7-2BA4-4D1E-9A75-9C05AECDB19C}"/>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defTabSz="914400">
              <a:spcAft>
                <a:spcPts val="600"/>
              </a:spcAft>
            </a:pPr>
            <a:fld id="{B90E54ED-46E3-458C-B4E3-90E968C59D31}" type="slidenum">
              <a:rPr lang="en-US" smtClean="0"/>
              <a:pPr defTabSz="914400">
                <a:spcAft>
                  <a:spcPts val="600"/>
                </a:spcAft>
              </a:pPr>
              <a:t>5</a:t>
            </a:fld>
            <a:endParaRPr lang="en-US"/>
          </a:p>
        </p:txBody>
      </p:sp>
      <p:graphicFrame>
        <p:nvGraphicFramePr>
          <p:cNvPr id="21" name="TextBox 4">
            <a:extLst>
              <a:ext uri="{FF2B5EF4-FFF2-40B4-BE49-F238E27FC236}">
                <a16:creationId xmlns:a16="http://schemas.microsoft.com/office/drawing/2014/main" id="{5C4B7C4F-8A97-02EB-07C4-F864B940221B}"/>
              </a:ext>
            </a:extLst>
          </p:cNvPr>
          <p:cNvGraphicFramePr/>
          <p:nvPr>
            <p:extLst>
              <p:ext uri="{D42A27DB-BD31-4B8C-83A1-F6EECF244321}">
                <p14:modId xmlns:p14="http://schemas.microsoft.com/office/powerpoint/2010/main" val="3114125177"/>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8280886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 name="Rectangle 10">
            <a:extLst>
              <a:ext uri="{FF2B5EF4-FFF2-40B4-BE49-F238E27FC236}">
                <a16:creationId xmlns:a16="http://schemas.microsoft.com/office/drawing/2014/main" id="{B0792D4F-247E-46FE-85FC-881DEFA41D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285543"/>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4" name="Title 3">
            <a:extLst>
              <a:ext uri="{FF2B5EF4-FFF2-40B4-BE49-F238E27FC236}">
                <a16:creationId xmlns:a16="http://schemas.microsoft.com/office/drawing/2014/main" id="{C0ABC0BE-1A0F-412D-8C8E-50CF21E4C7E7}"/>
              </a:ext>
            </a:extLst>
          </p:cNvPr>
          <p:cNvSpPr>
            <a:spLocks noGrp="1"/>
          </p:cNvSpPr>
          <p:nvPr>
            <p:ph type="title"/>
          </p:nvPr>
        </p:nvSpPr>
        <p:spPr>
          <a:xfrm>
            <a:off x="795142" y="479990"/>
            <a:ext cx="3605406" cy="1325563"/>
          </a:xfrm>
        </p:spPr>
        <p:txBody>
          <a:bodyPr>
            <a:normAutofit/>
          </a:bodyPr>
          <a:lstStyle/>
          <a:p>
            <a:pPr algn="r"/>
            <a:r>
              <a:rPr lang="en-US" sz="2200" b="1" cap="small">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Applicable Commitment Period And Business Expenses</a:t>
            </a:r>
            <a:br>
              <a:rPr lang="en-US" sz="22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endParaRPr lang="en-US" sz="2200">
              <a:solidFill>
                <a:schemeClr val="bg1"/>
              </a:solidFill>
            </a:endParaRPr>
          </a:p>
        </p:txBody>
      </p:sp>
      <p:cxnSp>
        <p:nvCxnSpPr>
          <p:cNvPr id="37" name="Straight Connector 12">
            <a:extLst>
              <a:ext uri="{FF2B5EF4-FFF2-40B4-BE49-F238E27FC236}">
                <a16:creationId xmlns:a16="http://schemas.microsoft.com/office/drawing/2014/main" id="{CE272F12-AF86-441A-BC1B-C014BBBF85B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4639665" y="685571"/>
            <a:ext cx="0" cy="914400"/>
          </a:xfrm>
          <a:prstGeom prst="line">
            <a:avLst/>
          </a:prstGeom>
          <a:ln w="19050">
            <a:solidFill>
              <a:schemeClr val="bg1">
                <a:alpha val="70000"/>
              </a:schemeClr>
            </a:solidFill>
          </a:ln>
        </p:spPr>
        <p:style>
          <a:lnRef idx="1">
            <a:schemeClr val="accent1"/>
          </a:lnRef>
          <a:fillRef idx="0">
            <a:schemeClr val="accent1"/>
          </a:fillRef>
          <a:effectRef idx="0">
            <a:schemeClr val="accent1"/>
          </a:effectRef>
          <a:fontRef idx="minor">
            <a:schemeClr val="tx1"/>
          </a:fontRef>
        </p:style>
      </p:cxnSp>
      <p:sp>
        <p:nvSpPr>
          <p:cNvPr id="5" name="Content Placeholder 4">
            <a:extLst>
              <a:ext uri="{FF2B5EF4-FFF2-40B4-BE49-F238E27FC236}">
                <a16:creationId xmlns:a16="http://schemas.microsoft.com/office/drawing/2014/main" id="{E9AFB935-7E44-4A20-8074-280FCF102080}"/>
              </a:ext>
            </a:extLst>
          </p:cNvPr>
          <p:cNvSpPr>
            <a:spLocks noGrp="1"/>
          </p:cNvSpPr>
          <p:nvPr>
            <p:ph idx="1"/>
          </p:nvPr>
        </p:nvSpPr>
        <p:spPr>
          <a:xfrm>
            <a:off x="4878783" y="411881"/>
            <a:ext cx="6512265" cy="1461780"/>
          </a:xfrm>
        </p:spPr>
        <p:txBody>
          <a:bodyPr anchor="ctr">
            <a:normAutofit/>
          </a:bodyPr>
          <a:lstStyle/>
          <a:p>
            <a:pPr marL="914400" marR="0" indent="-452438">
              <a:spcBef>
                <a:spcPts val="0"/>
              </a:spcBef>
              <a:spcAft>
                <a:spcPts val="600"/>
              </a:spcAft>
              <a:buFont typeface="Wingdings" panose="05000000000000000000" pitchFamily="2" charset="2"/>
              <a:buChar char="Ø"/>
            </a:pPr>
            <a:endParaRPr lang="en-US" sz="18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600"/>
              </a:spcAft>
              <a:buNone/>
            </a:pPr>
            <a:endParaRPr lang="en-US" sz="1800">
              <a:solidFill>
                <a:schemeClr val="bg1"/>
              </a:solidFill>
              <a:latin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E87E7998-EDE7-44AA-B7B5-146383072933}"/>
              </a:ext>
            </a:extLst>
          </p:cNvPr>
          <p:cNvPicPr>
            <a:picLocks noChangeAspect="1"/>
          </p:cNvPicPr>
          <p:nvPr/>
        </p:nvPicPr>
        <p:blipFill>
          <a:blip r:embed="rId2"/>
          <a:stretch>
            <a:fillRect/>
          </a:stretch>
        </p:blipFill>
        <p:spPr>
          <a:xfrm>
            <a:off x="795142" y="3635012"/>
            <a:ext cx="10595911" cy="1615876"/>
          </a:xfrm>
          <a:prstGeom prst="rect">
            <a:avLst/>
          </a:prstGeom>
        </p:spPr>
      </p:pic>
      <p:sp>
        <p:nvSpPr>
          <p:cNvPr id="3" name="Slide Number Placeholder 2">
            <a:extLst>
              <a:ext uri="{FF2B5EF4-FFF2-40B4-BE49-F238E27FC236}">
                <a16:creationId xmlns:a16="http://schemas.microsoft.com/office/drawing/2014/main" id="{AB68AA8B-AC8E-4566-8C0A-8516C0868BEE}"/>
              </a:ext>
            </a:extLst>
          </p:cNvPr>
          <p:cNvSpPr>
            <a:spLocks noGrp="1"/>
          </p:cNvSpPr>
          <p:nvPr>
            <p:ph type="sldNum" sz="quarter" idx="12"/>
          </p:nvPr>
        </p:nvSpPr>
        <p:spPr>
          <a:xfrm>
            <a:off x="10534650" y="6356350"/>
            <a:ext cx="819150" cy="365125"/>
          </a:xfrm>
        </p:spPr>
        <p:txBody>
          <a:bodyPr>
            <a:normAutofit/>
          </a:bodyPr>
          <a:lstStyle/>
          <a:p>
            <a:pPr>
              <a:spcAft>
                <a:spcPts val="600"/>
              </a:spcAft>
            </a:pPr>
            <a:fld id="{1EE9152C-8A13-46BA-A38A-B3658025C777}" type="slidenum">
              <a:rPr lang="en-US">
                <a:solidFill>
                  <a:srgbClr val="898989"/>
                </a:solidFill>
              </a:rPr>
              <a:pPr>
                <a:spcAft>
                  <a:spcPts val="600"/>
                </a:spcAft>
              </a:pPr>
              <a:t>6</a:t>
            </a:fld>
            <a:endParaRPr lang="en-US">
              <a:solidFill>
                <a:srgbClr val="898989"/>
              </a:solidFill>
            </a:endParaRPr>
          </a:p>
        </p:txBody>
      </p:sp>
    </p:spTree>
    <p:extLst>
      <p:ext uri="{BB962C8B-B14F-4D97-AF65-F5344CB8AC3E}">
        <p14:creationId xmlns:p14="http://schemas.microsoft.com/office/powerpoint/2010/main" val="131504244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9">
            <a:extLst>
              <a:ext uri="{FF2B5EF4-FFF2-40B4-BE49-F238E27FC236}">
                <a16:creationId xmlns:a16="http://schemas.microsoft.com/office/drawing/2014/main" id="{429917F3-0560-4C6F-B265-458B218C4B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C0ABC0BE-1A0F-412D-8C8E-50CF21E4C7E7}"/>
              </a:ext>
            </a:extLst>
          </p:cNvPr>
          <p:cNvSpPr>
            <a:spLocks noGrp="1"/>
          </p:cNvSpPr>
          <p:nvPr>
            <p:ph type="title"/>
          </p:nvPr>
        </p:nvSpPr>
        <p:spPr>
          <a:xfrm>
            <a:off x="1271588" y="662400"/>
            <a:ext cx="10055721" cy="1325563"/>
          </a:xfrm>
        </p:spPr>
        <p:txBody>
          <a:bodyPr anchor="t">
            <a:normAutofit/>
          </a:bodyPr>
          <a:lstStyle/>
          <a:p>
            <a:r>
              <a:rPr lang="en-US" sz="2800" b="1" cap="small">
                <a:effectLst/>
                <a:latin typeface="Times New Roman" panose="02020603050405020304" pitchFamily="18" charset="0"/>
                <a:ea typeface="Calibri" panose="020F0502020204030204" pitchFamily="34" charset="0"/>
                <a:cs typeface="Times New Roman" panose="02020603050405020304" pitchFamily="18" charset="0"/>
              </a:rPr>
              <a:t>Applicable Commitment Period And Business Expenses</a:t>
            </a:r>
            <a:br>
              <a:rPr lang="en-US" sz="2800">
                <a:effectLst/>
                <a:latin typeface="Calibri" panose="020F0502020204030204" pitchFamily="34" charset="0"/>
                <a:ea typeface="Calibri" panose="020F0502020204030204" pitchFamily="34" charset="0"/>
                <a:cs typeface="Times New Roman" panose="02020603050405020304" pitchFamily="18" charset="0"/>
              </a:rPr>
            </a:br>
            <a:br>
              <a:rPr lang="en-US" sz="2800">
                <a:effectLst/>
                <a:latin typeface="Calibri" panose="020F0502020204030204" pitchFamily="34" charset="0"/>
                <a:ea typeface="Calibri" panose="020F0502020204030204" pitchFamily="34" charset="0"/>
                <a:cs typeface="Times New Roman" panose="02020603050405020304" pitchFamily="18" charset="0"/>
              </a:rPr>
            </a:br>
            <a:r>
              <a:rPr lang="en-US" sz="2800" b="0" i="1" u="none" strike="noStrike" baseline="0">
                <a:highlight>
                  <a:srgbClr val="FFFF00"/>
                </a:highlight>
                <a:latin typeface="Times New Roman" panose="02020603050405020304" pitchFamily="18" charset="0"/>
                <a:cs typeface="Times New Roman" panose="02020603050405020304" pitchFamily="18" charset="0"/>
              </a:rPr>
              <a:t>In re Arnold, </a:t>
            </a:r>
            <a:r>
              <a:rPr lang="en-US" sz="2800" b="0" i="0" u="none" strike="noStrike" baseline="0">
                <a:highlight>
                  <a:srgbClr val="FFFF00"/>
                </a:highlight>
                <a:latin typeface="Times New Roman" panose="02020603050405020304" pitchFamily="18" charset="0"/>
                <a:cs typeface="Times New Roman" panose="02020603050405020304" pitchFamily="18" charset="0"/>
              </a:rPr>
              <a:t>376 B.R. 652 (Bankr. M.D. Tenn. 2007) </a:t>
            </a:r>
            <a:endParaRPr lang="en-US" sz="2800">
              <a:highlight>
                <a:srgbClr val="FFFF00"/>
              </a:highlight>
              <a:latin typeface="Times New Roman" panose="02020603050405020304" pitchFamily="18" charset="0"/>
              <a:cs typeface="Times New Roman" panose="02020603050405020304" pitchFamily="18" charset="0"/>
            </a:endParaRPr>
          </a:p>
        </p:txBody>
      </p:sp>
      <p:grpSp>
        <p:nvGrpSpPr>
          <p:cNvPr id="24" name="Group 11">
            <a:extLst>
              <a:ext uri="{FF2B5EF4-FFF2-40B4-BE49-F238E27FC236}">
                <a16:creationId xmlns:a16="http://schemas.microsoft.com/office/drawing/2014/main" id="{AA39BAE7-7EB8-4E22-BCBB-F00F514DB7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885825" cy="6858000"/>
            <a:chOff x="0" y="0"/>
            <a:chExt cx="885825" cy="6858000"/>
          </a:xfrm>
        </p:grpSpPr>
        <p:sp>
          <p:nvSpPr>
            <p:cNvPr id="13" name="Freeform 6">
              <a:extLst>
                <a:ext uri="{FF2B5EF4-FFF2-40B4-BE49-F238E27FC236}">
                  <a16:creationId xmlns:a16="http://schemas.microsoft.com/office/drawing/2014/main" id="{CE476A00-9FF6-4B98-9E5C-7A22D8F59C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rgbClr val="FFFFFF"/>
            </a:solidFill>
            <a:ln w="0">
              <a:noFill/>
              <a:prstDash val="solid"/>
              <a:round/>
              <a:headEnd/>
              <a:tailEnd/>
            </a:ln>
          </p:spPr>
        </p:sp>
        <p:sp>
          <p:nvSpPr>
            <p:cNvPr id="25" name="Freeform 6">
              <a:extLst>
                <a:ext uri="{FF2B5EF4-FFF2-40B4-BE49-F238E27FC236}">
                  <a16:creationId xmlns:a16="http://schemas.microsoft.com/office/drawing/2014/main" id="{8F0632CB-5E59-4727-9C88-4537512D5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accent1">
                <a:lumMod val="50000"/>
                <a:alpha val="25000"/>
              </a:schemeClr>
            </a:solidFill>
            <a:ln w="0">
              <a:noFill/>
              <a:prstDash val="solid"/>
              <a:round/>
              <a:headEnd/>
              <a:tailEnd/>
            </a:ln>
          </p:spPr>
        </p:sp>
      </p:grpSp>
      <p:sp>
        <p:nvSpPr>
          <p:cNvPr id="5" name="Content Placeholder 4">
            <a:extLst>
              <a:ext uri="{FF2B5EF4-FFF2-40B4-BE49-F238E27FC236}">
                <a16:creationId xmlns:a16="http://schemas.microsoft.com/office/drawing/2014/main" id="{E9AFB935-7E44-4A20-8074-280FCF102080}"/>
              </a:ext>
            </a:extLst>
          </p:cNvPr>
          <p:cNvSpPr>
            <a:spLocks noGrp="1"/>
          </p:cNvSpPr>
          <p:nvPr>
            <p:ph idx="1"/>
          </p:nvPr>
        </p:nvSpPr>
        <p:spPr>
          <a:xfrm>
            <a:off x="1251678" y="2286001"/>
            <a:ext cx="10089112" cy="3909599"/>
          </a:xfrm>
        </p:spPr>
        <p:txBody>
          <a:bodyPr>
            <a:normAutofit/>
          </a:bodyPr>
          <a:lstStyle/>
          <a:p>
            <a:pPr marL="461962" indent="0">
              <a:spcBef>
                <a:spcPts val="0"/>
              </a:spcBef>
              <a:spcAft>
                <a:spcPts val="600"/>
              </a:spcAft>
              <a:buNone/>
            </a:pPr>
            <a:endParaRPr lang="en-US" sz="2000" dirty="0">
              <a:solidFill>
                <a:schemeClr val="tx1">
                  <a:alpha val="60000"/>
                </a:schemeClr>
              </a:solidFill>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spcAft>
                <a:spcPts val="600"/>
              </a:spcAft>
              <a:buNone/>
            </a:pPr>
            <a:r>
              <a:rPr lang="en-US" sz="2000" dirty="0">
                <a:solidFill>
                  <a:schemeClr val="tx1">
                    <a:alpha val="60000"/>
                  </a:schemeClr>
                </a:solidFill>
                <a:effectLst/>
                <a:latin typeface="Times New Roman" panose="02020603050405020304" pitchFamily="18" charset="0"/>
                <a:ea typeface="Calibri" panose="020F0502020204030204" pitchFamily="34" charset="0"/>
                <a:cs typeface="Times New Roman" panose="02020603050405020304" pitchFamily="18" charset="0"/>
              </a:rPr>
              <a:t>The </a:t>
            </a:r>
            <a:r>
              <a:rPr lang="en-US" sz="2000" i="1" dirty="0">
                <a:solidFill>
                  <a:schemeClr val="tx1">
                    <a:alpha val="60000"/>
                  </a:schemeClr>
                </a:solidFill>
                <a:effectLst/>
                <a:latin typeface="Times New Roman" panose="02020603050405020304" pitchFamily="18" charset="0"/>
                <a:ea typeface="Calibri" panose="020F0502020204030204" pitchFamily="34" charset="0"/>
                <a:cs typeface="Times New Roman" panose="02020603050405020304" pitchFamily="18" charset="0"/>
              </a:rPr>
              <a:t>Arnold</a:t>
            </a:r>
            <a:r>
              <a:rPr lang="en-US" sz="2000" dirty="0">
                <a:solidFill>
                  <a:schemeClr val="tx1">
                    <a:alpha val="60000"/>
                  </a:schemeClr>
                </a:solidFill>
                <a:effectLst/>
                <a:latin typeface="Times New Roman" panose="02020603050405020304" pitchFamily="18" charset="0"/>
                <a:ea typeface="Calibri" panose="020F0502020204030204" pitchFamily="34" charset="0"/>
                <a:cs typeface="Times New Roman" panose="02020603050405020304" pitchFamily="18" charset="0"/>
              </a:rPr>
              <a:t> court stated that:  “Nothing in 11 U.S.C. § 101(10A) indicates that expenses, whether business or personal, may be deducted in determining current monthly income.”  </a:t>
            </a:r>
          </a:p>
          <a:p>
            <a:pPr marL="0" indent="0">
              <a:spcBef>
                <a:spcPts val="0"/>
              </a:spcBef>
              <a:spcAft>
                <a:spcPts val="600"/>
              </a:spcAft>
              <a:buNone/>
            </a:pPr>
            <a:endParaRPr lang="en-US" sz="2000" dirty="0">
              <a:solidFill>
                <a:schemeClr val="tx1">
                  <a:alpha val="60000"/>
                </a:schemeClr>
              </a:solidFill>
              <a:latin typeface="Times New Roman" panose="02020603050405020304" pitchFamily="18" charset="0"/>
              <a:ea typeface="Calibri" panose="020F0502020204030204" pitchFamily="34" charset="0"/>
              <a:cs typeface="Times New Roman" panose="02020603050405020304" pitchFamily="18" charset="0"/>
            </a:endParaRPr>
          </a:p>
          <a:p>
            <a:pPr marL="0" indent="0">
              <a:spcBef>
                <a:spcPts val="0"/>
              </a:spcBef>
              <a:spcAft>
                <a:spcPts val="600"/>
              </a:spcAft>
              <a:buNone/>
            </a:pPr>
            <a:r>
              <a:rPr lang="en-US" sz="2000" dirty="0">
                <a:solidFill>
                  <a:schemeClr val="tx1">
                    <a:alpha val="60000"/>
                  </a:schemeClr>
                </a:solidFill>
                <a:effectLst/>
                <a:latin typeface="Times New Roman" panose="02020603050405020304" pitchFamily="18" charset="0"/>
                <a:ea typeface="Calibri" panose="020F0502020204030204" pitchFamily="34" charset="0"/>
                <a:cs typeface="Times New Roman" panose="02020603050405020304" pitchFamily="18" charset="0"/>
              </a:rPr>
              <a:t>Expenses are not taken into account until calculating disposable income “when business expenses are deducted from current monthly income either:</a:t>
            </a:r>
          </a:p>
          <a:p>
            <a:pPr marL="1025525" indent="-457200">
              <a:spcBef>
                <a:spcPts val="0"/>
              </a:spcBef>
              <a:spcAft>
                <a:spcPts val="600"/>
              </a:spcAft>
              <a:buAutoNum type="arabicParenBoth"/>
            </a:pPr>
            <a:r>
              <a:rPr lang="en-US" sz="2000" dirty="0">
                <a:solidFill>
                  <a:schemeClr val="tx1">
                    <a:alpha val="60000"/>
                  </a:schemeClr>
                </a:solidFill>
                <a:effectLst/>
                <a:latin typeface="Times New Roman" panose="02020603050405020304" pitchFamily="18" charset="0"/>
                <a:ea typeface="Calibri" panose="020F0502020204030204" pitchFamily="34" charset="0"/>
                <a:cs typeface="Times New Roman" panose="02020603050405020304" pitchFamily="18" charset="0"/>
              </a:rPr>
              <a:t>under 11 U.S.C. § 1325(b)(2)(A) and (B) if the debtor has current monthly income (annualized) less than the applicable median family income, or </a:t>
            </a:r>
          </a:p>
          <a:p>
            <a:pPr marL="568325" indent="0">
              <a:spcBef>
                <a:spcPts val="0"/>
              </a:spcBef>
              <a:spcAft>
                <a:spcPts val="600"/>
              </a:spcAft>
              <a:buNone/>
            </a:pPr>
            <a:endParaRPr lang="en-US" sz="2000" dirty="0">
              <a:solidFill>
                <a:schemeClr val="tx1">
                  <a:alpha val="6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p>
            <a:pPr marL="568325" indent="0">
              <a:spcBef>
                <a:spcPts val="0"/>
              </a:spcBef>
              <a:spcAft>
                <a:spcPts val="600"/>
              </a:spcAft>
              <a:buNone/>
            </a:pPr>
            <a:r>
              <a:rPr lang="en-US" sz="2000" dirty="0">
                <a:solidFill>
                  <a:schemeClr val="tx1">
                    <a:alpha val="60000"/>
                  </a:schemeClr>
                </a:solidFill>
                <a:effectLst/>
                <a:latin typeface="Times New Roman" panose="02020603050405020304" pitchFamily="18" charset="0"/>
                <a:ea typeface="Calibri" panose="020F0502020204030204" pitchFamily="34" charset="0"/>
                <a:cs typeface="Times New Roman" panose="02020603050405020304" pitchFamily="18" charset="0"/>
              </a:rPr>
              <a:t>(2) under 11 U.S.C. § 1325(b)(3) and 11 U.S.C. § 707(b)(2)(A) and (B) if the debtor has current monthly income (annualized) greater than the applicable median family income.” </a:t>
            </a:r>
          </a:p>
          <a:p>
            <a:pPr marL="0" marR="0">
              <a:spcBef>
                <a:spcPts val="0"/>
              </a:spcBef>
              <a:spcAft>
                <a:spcPts val="600"/>
              </a:spcAft>
            </a:pPr>
            <a:endParaRPr lang="en-US" sz="2000" dirty="0">
              <a:solidFill>
                <a:schemeClr val="tx1">
                  <a:alpha val="60000"/>
                </a:schemeClr>
              </a:solidFill>
              <a:latin typeface="Times New Roman" panose="02020603050405020304" pitchFamily="18"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AB68AA8B-AC8E-4566-8C0A-8516C0868BEE}"/>
              </a:ext>
            </a:extLst>
          </p:cNvPr>
          <p:cNvSpPr>
            <a:spLocks noGrp="1"/>
          </p:cNvSpPr>
          <p:nvPr>
            <p:ph type="sldNum" sz="quarter" idx="12"/>
          </p:nvPr>
        </p:nvSpPr>
        <p:spPr>
          <a:xfrm>
            <a:off x="8610600" y="6356350"/>
            <a:ext cx="2814638" cy="365125"/>
          </a:xfrm>
        </p:spPr>
        <p:txBody>
          <a:bodyPr>
            <a:normAutofit/>
          </a:bodyPr>
          <a:lstStyle/>
          <a:p>
            <a:pPr>
              <a:spcAft>
                <a:spcPts val="600"/>
              </a:spcAft>
            </a:pPr>
            <a:fld id="{1EE9152C-8A13-46BA-A38A-B3658025C777}" type="slidenum">
              <a:rPr lang="en-US">
                <a:solidFill>
                  <a:schemeClr val="tx1">
                    <a:alpha val="60000"/>
                  </a:schemeClr>
                </a:solidFill>
              </a:rPr>
              <a:pPr>
                <a:spcAft>
                  <a:spcPts val="600"/>
                </a:spcAft>
              </a:pPr>
              <a:t>7</a:t>
            </a:fld>
            <a:endParaRPr lang="en-US">
              <a:solidFill>
                <a:schemeClr val="tx1">
                  <a:alpha val="60000"/>
                </a:schemeClr>
              </a:solidFill>
            </a:endParaRPr>
          </a:p>
        </p:txBody>
      </p:sp>
    </p:spTree>
    <p:extLst>
      <p:ext uri="{BB962C8B-B14F-4D97-AF65-F5344CB8AC3E}">
        <p14:creationId xmlns:p14="http://schemas.microsoft.com/office/powerpoint/2010/main" val="1985127498"/>
      </p:ext>
    </p:extLst>
  </p:cSld>
  <p:clrMapOvr>
    <a:masterClrMapping/>
  </p:clrMapOvr>
  <p:transition spd="slow">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29917F3-0560-4C6F-B265-458B218C4B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C0ABC0BE-1A0F-412D-8C8E-50CF21E4C7E7}"/>
              </a:ext>
            </a:extLst>
          </p:cNvPr>
          <p:cNvSpPr>
            <a:spLocks noGrp="1"/>
          </p:cNvSpPr>
          <p:nvPr>
            <p:ph type="title"/>
          </p:nvPr>
        </p:nvSpPr>
        <p:spPr>
          <a:xfrm>
            <a:off x="1271588" y="662400"/>
            <a:ext cx="10055721" cy="1325563"/>
          </a:xfrm>
        </p:spPr>
        <p:txBody>
          <a:bodyPr anchor="t">
            <a:normAutofit/>
          </a:bodyPr>
          <a:lstStyle/>
          <a:p>
            <a:r>
              <a:rPr lang="en-US" sz="2400" b="1" cap="small">
                <a:effectLst/>
                <a:latin typeface="Times New Roman" panose="02020603050405020304" pitchFamily="18" charset="0"/>
                <a:ea typeface="Calibri" panose="020F0502020204030204" pitchFamily="34" charset="0"/>
                <a:cs typeface="Times New Roman" panose="02020603050405020304" pitchFamily="18" charset="0"/>
              </a:rPr>
              <a:t>Applicable Commitment Period And Business Expenses</a:t>
            </a:r>
            <a:br>
              <a:rPr lang="en-US" sz="2400">
                <a:effectLst/>
                <a:latin typeface="Calibri" panose="020F0502020204030204" pitchFamily="34" charset="0"/>
                <a:ea typeface="Calibri" panose="020F0502020204030204" pitchFamily="34" charset="0"/>
                <a:cs typeface="Times New Roman" panose="02020603050405020304" pitchFamily="18" charset="0"/>
              </a:rPr>
            </a:br>
            <a:br>
              <a:rPr lang="en-US" sz="2400">
                <a:effectLst/>
                <a:latin typeface="Calibri" panose="020F0502020204030204" pitchFamily="34" charset="0"/>
                <a:ea typeface="Calibri" panose="020F0502020204030204" pitchFamily="34" charset="0"/>
                <a:cs typeface="Times New Roman" panose="02020603050405020304" pitchFamily="18" charset="0"/>
              </a:rPr>
            </a:br>
            <a:r>
              <a:rPr lang="en-US" sz="2400" b="0" i="1" u="none" strike="noStrike" baseline="0">
                <a:highlight>
                  <a:srgbClr val="FFFF00"/>
                </a:highlight>
                <a:latin typeface="Times New Roman" panose="02020603050405020304" pitchFamily="18" charset="0"/>
                <a:cs typeface="Times New Roman" panose="02020603050405020304" pitchFamily="18" charset="0"/>
              </a:rPr>
              <a:t>Drummond v. Wiegand (In re Wiegand</a:t>
            </a:r>
            <a:r>
              <a:rPr lang="en-US" sz="2400" b="0" i="0" u="none" strike="noStrike" baseline="0">
                <a:highlight>
                  <a:srgbClr val="FFFF00"/>
                </a:highlight>
                <a:latin typeface="Times New Roman" panose="02020603050405020304" pitchFamily="18" charset="0"/>
                <a:cs typeface="Times New Roman" panose="02020603050405020304" pitchFamily="18" charset="0"/>
              </a:rPr>
              <a:t>), 386 B.R. 238 (9th Cir. BAP 2008)</a:t>
            </a:r>
            <a:endParaRPr lang="en-US" sz="2400">
              <a:highlight>
                <a:srgbClr val="FFFF00"/>
              </a:highlight>
              <a:latin typeface="Times New Roman" panose="02020603050405020304" pitchFamily="18" charset="0"/>
              <a:cs typeface="Times New Roman" panose="02020603050405020304" pitchFamily="18" charset="0"/>
            </a:endParaRPr>
          </a:p>
        </p:txBody>
      </p:sp>
      <p:grpSp>
        <p:nvGrpSpPr>
          <p:cNvPr id="12" name="Group 11">
            <a:extLst>
              <a:ext uri="{FF2B5EF4-FFF2-40B4-BE49-F238E27FC236}">
                <a16:creationId xmlns:a16="http://schemas.microsoft.com/office/drawing/2014/main" id="{AA39BAE7-7EB8-4E22-BCBB-F00F514DB7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885825" cy="6858000"/>
            <a:chOff x="0" y="0"/>
            <a:chExt cx="885825" cy="6858000"/>
          </a:xfrm>
        </p:grpSpPr>
        <p:sp>
          <p:nvSpPr>
            <p:cNvPr id="13" name="Freeform 6">
              <a:extLst>
                <a:ext uri="{FF2B5EF4-FFF2-40B4-BE49-F238E27FC236}">
                  <a16:creationId xmlns:a16="http://schemas.microsoft.com/office/drawing/2014/main" id="{CE476A00-9FF6-4B98-9E5C-7A22D8F59C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rgbClr val="FFFFFF"/>
            </a:solidFill>
            <a:ln w="0">
              <a:noFill/>
              <a:prstDash val="solid"/>
              <a:round/>
              <a:headEnd/>
              <a:tailEnd/>
            </a:ln>
          </p:spPr>
        </p:sp>
        <p:sp>
          <p:nvSpPr>
            <p:cNvPr id="14" name="Freeform 6">
              <a:extLst>
                <a:ext uri="{FF2B5EF4-FFF2-40B4-BE49-F238E27FC236}">
                  <a16:creationId xmlns:a16="http://schemas.microsoft.com/office/drawing/2014/main" id="{8F0632CB-5E59-4727-9C88-4537512D5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accent1">
                <a:lumMod val="50000"/>
                <a:alpha val="25000"/>
              </a:schemeClr>
            </a:solidFill>
            <a:ln w="0">
              <a:noFill/>
              <a:prstDash val="solid"/>
              <a:round/>
              <a:headEnd/>
              <a:tailEnd/>
            </a:ln>
          </p:spPr>
        </p:sp>
      </p:grpSp>
      <p:sp>
        <p:nvSpPr>
          <p:cNvPr id="5" name="Content Placeholder 4">
            <a:extLst>
              <a:ext uri="{FF2B5EF4-FFF2-40B4-BE49-F238E27FC236}">
                <a16:creationId xmlns:a16="http://schemas.microsoft.com/office/drawing/2014/main" id="{E9AFB935-7E44-4A20-8074-280FCF102080}"/>
              </a:ext>
            </a:extLst>
          </p:cNvPr>
          <p:cNvSpPr>
            <a:spLocks noGrp="1"/>
          </p:cNvSpPr>
          <p:nvPr>
            <p:ph idx="1"/>
          </p:nvPr>
        </p:nvSpPr>
        <p:spPr>
          <a:xfrm>
            <a:off x="1251678" y="2286001"/>
            <a:ext cx="10089112" cy="3909599"/>
          </a:xfrm>
        </p:spPr>
        <p:txBody>
          <a:bodyPr>
            <a:normAutofit/>
          </a:bodyPr>
          <a:lstStyle/>
          <a:p>
            <a:pPr marL="914400" marR="0" indent="-452438">
              <a:spcBef>
                <a:spcPts val="0"/>
              </a:spcBef>
              <a:spcAft>
                <a:spcPts val="600"/>
              </a:spcAft>
              <a:buFont typeface="Wingdings" panose="05000000000000000000" pitchFamily="2" charset="2"/>
              <a:buChar char="Ø"/>
            </a:pPr>
            <a:endParaRPr lang="en-US" sz="2000">
              <a:solidFill>
                <a:schemeClr val="tx1">
                  <a:alpha val="6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spcAft>
                <a:spcPts val="600"/>
              </a:spcAft>
              <a:buNone/>
            </a:pPr>
            <a:r>
              <a:rPr lang="en-US" sz="2000">
                <a:solidFill>
                  <a:schemeClr val="tx1">
                    <a:alpha val="60000"/>
                  </a:schemeClr>
                </a:solidFill>
                <a:effectLst/>
                <a:latin typeface="Times New Roman" panose="02020603050405020304" pitchFamily="18" charset="0"/>
                <a:ea typeface="Calibri" panose="020F0502020204030204" pitchFamily="34" charset="0"/>
                <a:cs typeface="Times New Roman" panose="02020603050405020304" pitchFamily="18" charset="0"/>
              </a:rPr>
              <a:t>Soon after </a:t>
            </a:r>
            <a:r>
              <a:rPr lang="en-US" sz="2000" i="1">
                <a:solidFill>
                  <a:schemeClr val="tx1">
                    <a:alpha val="60000"/>
                  </a:schemeClr>
                </a:solidFill>
                <a:effectLst/>
                <a:latin typeface="Times New Roman" panose="02020603050405020304" pitchFamily="18" charset="0"/>
                <a:ea typeface="Calibri" panose="020F0502020204030204" pitchFamily="34" charset="0"/>
                <a:cs typeface="Times New Roman" panose="02020603050405020304" pitchFamily="18" charset="0"/>
              </a:rPr>
              <a:t>Arnold</a:t>
            </a:r>
            <a:r>
              <a:rPr lang="en-US" sz="2000">
                <a:solidFill>
                  <a:schemeClr val="tx1">
                    <a:alpha val="60000"/>
                  </a:schemeClr>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2000" i="1">
                <a:solidFill>
                  <a:schemeClr val="tx1">
                    <a:alpha val="60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a:solidFill>
                  <a:schemeClr val="tx1">
                    <a:alpha val="60000"/>
                  </a:schemeClr>
                </a:solidFill>
                <a:effectLst/>
                <a:latin typeface="Times New Roman" panose="02020603050405020304" pitchFamily="18" charset="0"/>
                <a:ea typeface="Calibri" panose="020F0502020204030204" pitchFamily="34" charset="0"/>
                <a:cs typeface="Times New Roman" panose="02020603050405020304" pitchFamily="18" charset="0"/>
              </a:rPr>
              <a:t>the Ninth Circuit B.A.P. agreed in </a:t>
            </a:r>
            <a:r>
              <a:rPr lang="en-US" sz="2000" i="1">
                <a:solidFill>
                  <a:schemeClr val="tx1">
                    <a:alpha val="60000"/>
                  </a:schemeClr>
                </a:solidFill>
                <a:effectLst/>
                <a:latin typeface="Times New Roman" panose="02020603050405020304" pitchFamily="18" charset="0"/>
                <a:ea typeface="Calibri" panose="020F0502020204030204" pitchFamily="34" charset="0"/>
                <a:cs typeface="Times New Roman" panose="02020603050405020304" pitchFamily="18" charset="0"/>
              </a:rPr>
              <a:t>Wiegand</a:t>
            </a:r>
            <a:r>
              <a:rPr lang="en-US" sz="2000">
                <a:solidFill>
                  <a:schemeClr val="tx1">
                    <a:alpha val="60000"/>
                  </a:schemeClr>
                </a:solidFill>
                <a:effectLst/>
                <a:latin typeface="Times New Roman" panose="02020603050405020304" pitchFamily="18" charset="0"/>
                <a:ea typeface="Calibri" panose="020F0502020204030204" pitchFamily="34" charset="0"/>
                <a:cs typeface="Times New Roman" panose="02020603050405020304" pitchFamily="18" charset="0"/>
              </a:rPr>
              <a:t> “that a chapter 13 debtor engaged in business may not deduct ordinary and necessary business expenses from gross receipts for the purpose of calculating current monthly income as defined under § 101(10A).”</a:t>
            </a:r>
          </a:p>
          <a:p>
            <a:pPr marL="60325" indent="-60325">
              <a:spcBef>
                <a:spcPts val="0"/>
              </a:spcBef>
              <a:spcAft>
                <a:spcPts val="600"/>
              </a:spcAft>
              <a:buNone/>
            </a:pPr>
            <a:endParaRPr lang="en-US" sz="2000">
              <a:solidFill>
                <a:schemeClr val="tx1">
                  <a:alpha val="60000"/>
                </a:schemeClr>
              </a:solidFill>
              <a:latin typeface="Times New Roman" panose="02020603050405020304" pitchFamily="18" charset="0"/>
              <a:ea typeface="Calibri" panose="020F0502020204030204" pitchFamily="34" charset="0"/>
              <a:cs typeface="Times New Roman" panose="02020603050405020304" pitchFamily="18" charset="0"/>
            </a:endParaRPr>
          </a:p>
          <a:p>
            <a:pPr marL="0" indent="0">
              <a:spcBef>
                <a:spcPts val="0"/>
              </a:spcBef>
              <a:spcAft>
                <a:spcPts val="600"/>
              </a:spcAft>
              <a:buNone/>
            </a:pPr>
            <a:r>
              <a:rPr lang="en-US" sz="2000">
                <a:solidFill>
                  <a:schemeClr val="tx1">
                    <a:alpha val="60000"/>
                  </a:schemeClr>
                </a:solidFill>
                <a:latin typeface="Times New Roman" panose="02020603050405020304" pitchFamily="18" charset="0"/>
                <a:ea typeface="Calibri" panose="020F0502020204030204" pitchFamily="34" charset="0"/>
                <a:cs typeface="Times New Roman" panose="02020603050405020304" pitchFamily="18" charset="0"/>
              </a:rPr>
              <a:t>I</a:t>
            </a:r>
            <a:r>
              <a:rPr lang="en-US" sz="2000">
                <a:solidFill>
                  <a:schemeClr val="tx1">
                    <a:alpha val="60000"/>
                  </a:schemeClr>
                </a:solidFill>
                <a:effectLst/>
                <a:latin typeface="Times New Roman" panose="02020603050405020304" pitchFamily="18" charset="0"/>
                <a:ea typeface="Calibri" panose="020F0502020204030204" pitchFamily="34" charset="0"/>
                <a:cs typeface="Times New Roman" panose="02020603050405020304" pitchFamily="18" charset="0"/>
              </a:rPr>
              <a:t>nstead, deductions for business expenses are authorized to be subtracted from current monthly income under § 1325(b)(2)(B) when calculating disposable income.</a:t>
            </a:r>
          </a:p>
          <a:p>
            <a:pPr marL="60325" indent="-60325">
              <a:spcBef>
                <a:spcPts val="0"/>
              </a:spcBef>
              <a:spcAft>
                <a:spcPts val="600"/>
              </a:spcAft>
              <a:buNone/>
            </a:pPr>
            <a:endParaRPr lang="en-US" sz="2000">
              <a:solidFill>
                <a:schemeClr val="tx1">
                  <a:alpha val="60000"/>
                </a:schemeClr>
              </a:solidFill>
              <a:latin typeface="Times New Roman" panose="02020603050405020304" pitchFamily="18" charset="0"/>
              <a:ea typeface="Calibri" panose="020F0502020204030204" pitchFamily="34" charset="0"/>
              <a:cs typeface="Times New Roman" panose="02020603050405020304" pitchFamily="18" charset="0"/>
            </a:endParaRPr>
          </a:p>
          <a:p>
            <a:pPr marL="0" indent="0">
              <a:spcBef>
                <a:spcPts val="0"/>
              </a:spcBef>
              <a:spcAft>
                <a:spcPts val="600"/>
              </a:spcAft>
              <a:buNone/>
            </a:pPr>
            <a:r>
              <a:rPr lang="en-US" sz="2000">
                <a:solidFill>
                  <a:schemeClr val="tx1">
                    <a:alpha val="60000"/>
                  </a:schemeClr>
                </a:solidFill>
                <a:effectLst/>
                <a:latin typeface="Times New Roman" panose="02020603050405020304" pitchFamily="18" charset="0"/>
                <a:ea typeface="Calibri" panose="020F0502020204030204" pitchFamily="34" charset="0"/>
                <a:cs typeface="Times New Roman" panose="02020603050405020304" pitchFamily="18" charset="0"/>
              </a:rPr>
              <a:t>If business expenses are deducted from gross receipts to determine a chapter 13 debtor's current monthly income, then there would be no need for § 1325(b)(2)(B), which provides for the same deductions.</a:t>
            </a:r>
          </a:p>
          <a:p>
            <a:pPr marL="0" marR="0">
              <a:spcBef>
                <a:spcPts val="0"/>
              </a:spcBef>
              <a:spcAft>
                <a:spcPts val="600"/>
              </a:spcAft>
            </a:pPr>
            <a:endParaRPr lang="en-US" sz="2000">
              <a:solidFill>
                <a:schemeClr val="tx1">
                  <a:alpha val="60000"/>
                </a:schemeClr>
              </a:solidFill>
              <a:latin typeface="Times New Roman" panose="02020603050405020304" pitchFamily="18"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AB68AA8B-AC8E-4566-8C0A-8516C0868BEE}"/>
              </a:ext>
            </a:extLst>
          </p:cNvPr>
          <p:cNvSpPr>
            <a:spLocks noGrp="1"/>
          </p:cNvSpPr>
          <p:nvPr>
            <p:ph type="sldNum" sz="quarter" idx="12"/>
          </p:nvPr>
        </p:nvSpPr>
        <p:spPr>
          <a:xfrm>
            <a:off x="8610600" y="6356350"/>
            <a:ext cx="2814638" cy="365125"/>
          </a:xfrm>
        </p:spPr>
        <p:txBody>
          <a:bodyPr>
            <a:normAutofit/>
          </a:bodyPr>
          <a:lstStyle/>
          <a:p>
            <a:pPr>
              <a:spcAft>
                <a:spcPts val="600"/>
              </a:spcAft>
            </a:pPr>
            <a:fld id="{1EE9152C-8A13-46BA-A38A-B3658025C777}" type="slidenum">
              <a:rPr lang="en-US">
                <a:solidFill>
                  <a:schemeClr val="tx1">
                    <a:alpha val="60000"/>
                  </a:schemeClr>
                </a:solidFill>
              </a:rPr>
              <a:pPr>
                <a:spcAft>
                  <a:spcPts val="600"/>
                </a:spcAft>
              </a:pPr>
              <a:t>8</a:t>
            </a:fld>
            <a:endParaRPr lang="en-US">
              <a:solidFill>
                <a:schemeClr val="tx1">
                  <a:alpha val="60000"/>
                </a:schemeClr>
              </a:solidFill>
            </a:endParaRPr>
          </a:p>
        </p:txBody>
      </p:sp>
    </p:spTree>
    <p:extLst>
      <p:ext uri="{BB962C8B-B14F-4D97-AF65-F5344CB8AC3E}">
        <p14:creationId xmlns:p14="http://schemas.microsoft.com/office/powerpoint/2010/main" val="81996539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29917F3-0560-4C6F-B265-458B218C4B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C0ABC0BE-1A0F-412D-8C8E-50CF21E4C7E7}"/>
              </a:ext>
            </a:extLst>
          </p:cNvPr>
          <p:cNvSpPr>
            <a:spLocks noGrp="1"/>
          </p:cNvSpPr>
          <p:nvPr>
            <p:ph type="title"/>
          </p:nvPr>
        </p:nvSpPr>
        <p:spPr>
          <a:xfrm>
            <a:off x="1271588" y="662400"/>
            <a:ext cx="10055721" cy="1325563"/>
          </a:xfrm>
        </p:spPr>
        <p:txBody>
          <a:bodyPr anchor="t">
            <a:normAutofit/>
          </a:bodyPr>
          <a:lstStyle/>
          <a:p>
            <a:r>
              <a:rPr lang="en-US" sz="2800" b="1" cap="small" dirty="0">
                <a:effectLst/>
                <a:latin typeface="Times New Roman" panose="02020603050405020304" pitchFamily="18" charset="0"/>
                <a:ea typeface="Calibri" panose="020F0502020204030204" pitchFamily="34" charset="0"/>
                <a:cs typeface="Times New Roman" panose="02020603050405020304" pitchFamily="18" charset="0"/>
              </a:rPr>
              <a:t>Applicable Commitment Period And Business Expenses</a:t>
            </a:r>
            <a:br>
              <a:rPr lang="en-US" sz="2800">
                <a:effectLst/>
                <a:latin typeface="Calibri" panose="020F0502020204030204" pitchFamily="34" charset="0"/>
                <a:ea typeface="Calibri" panose="020F0502020204030204" pitchFamily="34" charset="0"/>
                <a:cs typeface="Times New Roman" panose="02020603050405020304" pitchFamily="18" charset="0"/>
              </a:rPr>
            </a:br>
            <a:br>
              <a:rPr lang="en-US" sz="2800">
                <a:effectLst/>
                <a:latin typeface="Calibri" panose="020F0502020204030204" pitchFamily="34" charset="0"/>
                <a:ea typeface="Calibri" panose="020F0502020204030204" pitchFamily="34" charset="0"/>
                <a:cs typeface="Times New Roman" panose="02020603050405020304" pitchFamily="18" charset="0"/>
              </a:rPr>
            </a:br>
            <a:r>
              <a:rPr lang="en-US" sz="2800" i="1">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In re Roma</a:t>
            </a:r>
            <a:r>
              <a:rPr lang="en-US" sz="280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n, 2011 WL 5593143 (Bankr. D.P.R. Nov. 16, 2011) </a:t>
            </a:r>
            <a:endParaRPr lang="en-US" sz="2800">
              <a:highlight>
                <a:srgbClr val="FFFF00"/>
              </a:highlight>
              <a:latin typeface="Times New Roman" panose="02020603050405020304" pitchFamily="18" charset="0"/>
              <a:cs typeface="Times New Roman" panose="02020603050405020304" pitchFamily="18" charset="0"/>
            </a:endParaRPr>
          </a:p>
        </p:txBody>
      </p:sp>
      <p:grpSp>
        <p:nvGrpSpPr>
          <p:cNvPr id="12" name="Group 11">
            <a:extLst>
              <a:ext uri="{FF2B5EF4-FFF2-40B4-BE49-F238E27FC236}">
                <a16:creationId xmlns:a16="http://schemas.microsoft.com/office/drawing/2014/main" id="{AA39BAE7-7EB8-4E22-BCBB-F00F514DB7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885825" cy="6858000"/>
            <a:chOff x="0" y="0"/>
            <a:chExt cx="885825" cy="6858000"/>
          </a:xfrm>
        </p:grpSpPr>
        <p:sp>
          <p:nvSpPr>
            <p:cNvPr id="13" name="Freeform 6">
              <a:extLst>
                <a:ext uri="{FF2B5EF4-FFF2-40B4-BE49-F238E27FC236}">
                  <a16:creationId xmlns:a16="http://schemas.microsoft.com/office/drawing/2014/main" id="{CE476A00-9FF6-4B98-9E5C-7A22D8F59C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rgbClr val="FFFFFF"/>
            </a:solidFill>
            <a:ln w="0">
              <a:noFill/>
              <a:prstDash val="solid"/>
              <a:round/>
              <a:headEnd/>
              <a:tailEnd/>
            </a:ln>
          </p:spPr>
        </p:sp>
        <p:sp>
          <p:nvSpPr>
            <p:cNvPr id="14" name="Freeform 6">
              <a:extLst>
                <a:ext uri="{FF2B5EF4-FFF2-40B4-BE49-F238E27FC236}">
                  <a16:creationId xmlns:a16="http://schemas.microsoft.com/office/drawing/2014/main" id="{8F0632CB-5E59-4727-9C88-4537512D5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accent1">
                <a:lumMod val="50000"/>
                <a:alpha val="25000"/>
              </a:schemeClr>
            </a:solidFill>
            <a:ln w="0">
              <a:noFill/>
              <a:prstDash val="solid"/>
              <a:round/>
              <a:headEnd/>
              <a:tailEnd/>
            </a:ln>
          </p:spPr>
        </p:sp>
      </p:grpSp>
      <p:sp>
        <p:nvSpPr>
          <p:cNvPr id="5" name="Content Placeholder 4">
            <a:extLst>
              <a:ext uri="{FF2B5EF4-FFF2-40B4-BE49-F238E27FC236}">
                <a16:creationId xmlns:a16="http://schemas.microsoft.com/office/drawing/2014/main" id="{E9AFB935-7E44-4A20-8074-280FCF102080}"/>
              </a:ext>
            </a:extLst>
          </p:cNvPr>
          <p:cNvSpPr>
            <a:spLocks noGrp="1"/>
          </p:cNvSpPr>
          <p:nvPr>
            <p:ph idx="1"/>
          </p:nvPr>
        </p:nvSpPr>
        <p:spPr>
          <a:xfrm>
            <a:off x="1251678" y="2286001"/>
            <a:ext cx="10089112" cy="3909599"/>
          </a:xfrm>
        </p:spPr>
        <p:txBody>
          <a:bodyPr>
            <a:normAutofit/>
          </a:bodyPr>
          <a:lstStyle/>
          <a:p>
            <a:pPr>
              <a:spcBef>
                <a:spcPts val="0"/>
              </a:spcBef>
              <a:spcAft>
                <a:spcPts val="600"/>
              </a:spcAft>
              <a:buFont typeface="Wingdings" panose="05000000000000000000" pitchFamily="2" charset="2"/>
              <a:buChar char="Ø"/>
            </a:pPr>
            <a:r>
              <a:rPr lang="en-US" sz="2000">
                <a:solidFill>
                  <a:schemeClr val="tx1">
                    <a:alpha val="6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The controversy in </a:t>
            </a:r>
            <a:r>
              <a:rPr lang="en-US" sz="2000" i="1">
                <a:solidFill>
                  <a:schemeClr val="tx1">
                    <a:alpha val="6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Roman</a:t>
            </a:r>
            <a:r>
              <a:rPr lang="en-US" sz="2000">
                <a:solidFill>
                  <a:schemeClr val="tx1">
                    <a:alpha val="6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was based on Debtor's calculation of </a:t>
            </a:r>
            <a:r>
              <a:rPr lang="en-US" sz="2000">
                <a:solidFill>
                  <a:schemeClr val="tx1">
                    <a:alpha val="60000"/>
                  </a:schemeClr>
                </a:solidFill>
                <a:latin typeface="Times New Roman" panose="02020603050405020304" pitchFamily="18" charset="0"/>
                <a:ea typeface="Times New Roman" panose="02020603050405020304" pitchFamily="18" charset="0"/>
                <a:cs typeface="Times New Roman" panose="02020603050405020304" pitchFamily="18" charset="0"/>
              </a:rPr>
              <a:t>his</a:t>
            </a:r>
            <a:r>
              <a:rPr lang="en-US" sz="2000">
                <a:solidFill>
                  <a:schemeClr val="tx1">
                    <a:alpha val="6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current monthly income. Debtor, following the format and instructions of Official Bankruptcy Form B22C (“Form B22C”), deducted business expenses from </a:t>
            </a:r>
            <a:r>
              <a:rPr lang="en-US" sz="2000">
                <a:solidFill>
                  <a:schemeClr val="tx1">
                    <a:alpha val="60000"/>
                  </a:schemeClr>
                </a:solidFill>
                <a:latin typeface="Times New Roman" panose="02020603050405020304" pitchFamily="18" charset="0"/>
                <a:ea typeface="Times New Roman" panose="02020603050405020304" pitchFamily="18" charset="0"/>
                <a:cs typeface="Times New Roman" panose="02020603050405020304" pitchFamily="18" charset="0"/>
              </a:rPr>
              <a:t>his</a:t>
            </a:r>
            <a:r>
              <a:rPr lang="en-US" sz="2000">
                <a:solidFill>
                  <a:schemeClr val="tx1">
                    <a:alpha val="6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self-employed income, which resulted in below-median income, entitling debtor to a three (3) year commitment period. </a:t>
            </a:r>
          </a:p>
          <a:p>
            <a:pPr marL="0" indent="60325">
              <a:spcBef>
                <a:spcPts val="0"/>
              </a:spcBef>
              <a:spcAft>
                <a:spcPts val="600"/>
              </a:spcAft>
              <a:buNone/>
            </a:pPr>
            <a:endParaRPr lang="en-US" sz="2000">
              <a:solidFill>
                <a:schemeClr val="tx1">
                  <a:alpha val="6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a:spcBef>
                <a:spcPts val="0"/>
              </a:spcBef>
              <a:spcAft>
                <a:spcPts val="600"/>
              </a:spcAft>
              <a:buFont typeface="Wingdings" panose="05000000000000000000" pitchFamily="2" charset="2"/>
              <a:buChar char="Ø"/>
            </a:pPr>
            <a:r>
              <a:rPr lang="en-US" sz="2000">
                <a:solidFill>
                  <a:schemeClr val="tx1">
                    <a:alpha val="60000"/>
                  </a:schemeClr>
                </a:solidFill>
                <a:latin typeface="Times New Roman" panose="02020603050405020304" pitchFamily="18" charset="0"/>
                <a:ea typeface="Times New Roman" panose="02020603050405020304" pitchFamily="18" charset="0"/>
                <a:cs typeface="Times New Roman" panose="02020603050405020304" pitchFamily="18" charset="0"/>
              </a:rPr>
              <a:t>D</a:t>
            </a:r>
            <a:r>
              <a:rPr lang="en-US" sz="2000">
                <a:solidFill>
                  <a:schemeClr val="tx1">
                    <a:alpha val="6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ebtor filed amended schedules in which gross receipts were $6,263.21, deductions of $4,754.68 as ordinary and necessary business expenses, and a resulting net business income of $1,508.53. Consequently, the applicable commitment is three (3) years.</a:t>
            </a:r>
          </a:p>
          <a:p>
            <a:pPr marL="0" indent="60325">
              <a:spcBef>
                <a:spcPts val="0"/>
              </a:spcBef>
              <a:spcAft>
                <a:spcPts val="600"/>
              </a:spcAft>
              <a:buNone/>
            </a:pPr>
            <a:endParaRPr lang="en-US" sz="2000">
              <a:solidFill>
                <a:schemeClr val="tx1">
                  <a:alpha val="60000"/>
                </a:schemeClr>
              </a:solidFill>
              <a:latin typeface="Times New Roman" panose="02020603050405020304" pitchFamily="18" charset="0"/>
              <a:cs typeface="Times New Roman" panose="02020603050405020304" pitchFamily="18" charset="0"/>
            </a:endParaRPr>
          </a:p>
          <a:p>
            <a:pPr marL="461962" indent="0">
              <a:spcBef>
                <a:spcPts val="0"/>
              </a:spcBef>
              <a:spcAft>
                <a:spcPts val="600"/>
              </a:spcAft>
              <a:buNone/>
            </a:pPr>
            <a:endParaRPr lang="en-US" sz="2000">
              <a:solidFill>
                <a:schemeClr val="tx1">
                  <a:alpha val="6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600"/>
              </a:spcAft>
            </a:pPr>
            <a:endParaRPr lang="en-US" sz="2000">
              <a:solidFill>
                <a:schemeClr val="tx1">
                  <a:alpha val="60000"/>
                </a:schemeClr>
              </a:solidFill>
              <a:latin typeface="Times New Roman" panose="02020603050405020304" pitchFamily="18"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AB68AA8B-AC8E-4566-8C0A-8516C0868BEE}"/>
              </a:ext>
            </a:extLst>
          </p:cNvPr>
          <p:cNvSpPr>
            <a:spLocks noGrp="1"/>
          </p:cNvSpPr>
          <p:nvPr>
            <p:ph type="sldNum" sz="quarter" idx="12"/>
          </p:nvPr>
        </p:nvSpPr>
        <p:spPr>
          <a:xfrm>
            <a:off x="8610600" y="6356350"/>
            <a:ext cx="2814638" cy="365125"/>
          </a:xfrm>
        </p:spPr>
        <p:txBody>
          <a:bodyPr>
            <a:normAutofit/>
          </a:bodyPr>
          <a:lstStyle/>
          <a:p>
            <a:pPr>
              <a:spcAft>
                <a:spcPts val="600"/>
              </a:spcAft>
            </a:pPr>
            <a:fld id="{1EE9152C-8A13-46BA-A38A-B3658025C777}" type="slidenum">
              <a:rPr lang="en-US">
                <a:solidFill>
                  <a:schemeClr val="tx1">
                    <a:alpha val="60000"/>
                  </a:schemeClr>
                </a:solidFill>
              </a:rPr>
              <a:pPr>
                <a:spcAft>
                  <a:spcPts val="600"/>
                </a:spcAft>
              </a:pPr>
              <a:t>9</a:t>
            </a:fld>
            <a:endParaRPr lang="en-US">
              <a:solidFill>
                <a:schemeClr val="tx1">
                  <a:alpha val="60000"/>
                </a:schemeClr>
              </a:solidFill>
            </a:endParaRPr>
          </a:p>
        </p:txBody>
      </p:sp>
    </p:spTree>
    <p:extLst>
      <p:ext uri="{BB962C8B-B14F-4D97-AF65-F5344CB8AC3E}">
        <p14:creationId xmlns:p14="http://schemas.microsoft.com/office/powerpoint/2010/main" val="1225771712"/>
      </p:ext>
    </p:extLst>
  </p:cSld>
  <p:clrMapOvr>
    <a:masterClrMapping/>
  </p:clrMapOvr>
  <p:transition spd="med">
    <p:pull/>
  </p:transition>
</p:sld>
</file>

<file path=ppt/theme/theme1.xml><?xml version="1.0" encoding="utf-8"?>
<a:theme xmlns:a="http://schemas.openxmlformats.org/drawingml/2006/main" name="Office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281</TotalTime>
  <Words>3770</Words>
  <Application>Microsoft Office PowerPoint</Application>
  <PresentationFormat>Widescreen</PresentationFormat>
  <Paragraphs>332</Paragraphs>
  <Slides>40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40</vt:i4>
      </vt:variant>
    </vt:vector>
  </HeadingPairs>
  <TitlesOfParts>
    <vt:vector size="47" baseType="lpstr">
      <vt:lpstr>Arial</vt:lpstr>
      <vt:lpstr>Calibri</vt:lpstr>
      <vt:lpstr>Calibri Light</vt:lpstr>
      <vt:lpstr>Times New Roman</vt:lpstr>
      <vt:lpstr>Tw Cen MT</vt:lpstr>
      <vt:lpstr>Wingdings</vt:lpstr>
      <vt:lpstr>Office Theme</vt:lpstr>
      <vt:lpstr>Southern District of Texas Bench Bar Conference April 18, 2022</vt:lpstr>
      <vt:lpstr>122A/C-1/2: Similarities</vt:lpstr>
      <vt:lpstr>122A/C-1: Comparisons &amp; Limitations</vt:lpstr>
      <vt:lpstr>122A/C-2: Comparisons &amp; Limitations</vt:lpstr>
      <vt:lpstr>Calculations</vt:lpstr>
      <vt:lpstr>Applicable Commitment Period And Business Expenses </vt:lpstr>
      <vt:lpstr>Applicable Commitment Period And Business Expenses  In re Arnold, 376 B.R. 652 (Bankr. M.D. Tenn. 2007) </vt:lpstr>
      <vt:lpstr>Applicable Commitment Period And Business Expenses  Drummond v. Wiegand (In re Wiegand), 386 B.R. 238 (9th Cir. BAP 2008)</vt:lpstr>
      <vt:lpstr>Applicable Commitment Period And Business Expenses  In re Roman, 2011 WL 5593143 (Bankr. D.P.R. Nov. 16, 2011) </vt:lpstr>
      <vt:lpstr>Applicable Commitment Period And Business Expenses  In re Roman, 2011 WL 5593143 (Bankr. D.P.R. Nov. 16, 2011) </vt:lpstr>
      <vt:lpstr>Applicable Commitment Period And Business Expenses  In re Romero, 2013 WL 241742 (Bankr. S.D. Fla. Jan. 18, 2013)</vt:lpstr>
      <vt:lpstr>Applicable Commitment Period And Business Expenses  In re Romero, 2013 WL 241742 (Bankr. S.D. Fla. Jan. 18, 2013)</vt:lpstr>
      <vt:lpstr> Line 13 Marital adjustment  </vt:lpstr>
      <vt:lpstr> Line 13 Marital adjustment  </vt:lpstr>
      <vt:lpstr> Line 13 Marital adjustment  </vt:lpstr>
      <vt:lpstr> Line 13 Marital adjustment  </vt:lpstr>
      <vt:lpstr> Line 13 Marital adjustment  </vt:lpstr>
      <vt:lpstr> Line 13 Marital adjustment  </vt:lpstr>
      <vt:lpstr> Line 13 Marital adjustment  </vt:lpstr>
      <vt:lpstr> Line 13 Marital adjustment  </vt:lpstr>
      <vt:lpstr> Line 13 Marital adjustment  </vt:lpstr>
      <vt:lpstr> Line 13 Marital adjustment  </vt:lpstr>
      <vt:lpstr>Non-Purchase Money Secured Debts  In re Ransome, 131 S. Ct. 716 (2011)</vt:lpstr>
      <vt:lpstr>Non-Purchase Money Secured Debts</vt:lpstr>
      <vt:lpstr>Lease Payments  In re Axline, 618 B.R. 454 (Bankr. N.D. Tex. 2020).</vt:lpstr>
      <vt:lpstr>Lease Payments</vt:lpstr>
      <vt:lpstr>Lease Payments</vt:lpstr>
      <vt:lpstr>Lease Payments</vt:lpstr>
      <vt:lpstr>Voluntary Retirement Deductions</vt:lpstr>
      <vt:lpstr>Voluntary Retirement Deductions</vt:lpstr>
      <vt:lpstr>Voluntary Retirement Deductions</vt:lpstr>
      <vt:lpstr>Voluntary Retirement Deductions  Baxter v. Johnson (In re Johnson), 346 B.R. 256 (Bankr. S.D. Ga. 2006)</vt:lpstr>
      <vt:lpstr> Voluntary Retirement Deductions  In re Garza, 575 B.R. 736, 743 (S.D. Tex. 2017) </vt:lpstr>
      <vt:lpstr> Voluntary Retirement Deductions  In re Garza, 575 B.R. 736, 743 (S.D. Tex. 2017) </vt:lpstr>
      <vt:lpstr> Voluntary Retirement Deductions  In re Prigge, 441 B.R. 667, 676-677 (Bankr. D. Mont. 2010)  </vt:lpstr>
      <vt:lpstr> Voluntary Retirement Deductions   Seafort v. Burden (In re Seafort), 669 F.3d 662, 663 (6th Cir. 2012)  </vt:lpstr>
      <vt:lpstr> Voluntary Retirement Deductions   Seafort v. Burden (In re Seafort), 669 F.3d 662, 663 (6th Cir. 2012)  </vt:lpstr>
      <vt:lpstr> Voluntary Retirement Deductions   Davis v. Helbling (In re Davis), 960 F.3d 346 (6th Cir. 2020)  </vt:lpstr>
      <vt:lpstr> Voluntary Retirement Deductions   Davis v. Helbling (In re Davis), 960 F.3d 346 (6th Cir. 2020)  </vt:lpstr>
      <vt:lpstr> Tax Refunds  Matter of Diaz, 972 F.3rd 713, 719 (5th Cir. 2020)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DRAFT MEANS TEST COVER</dc:title>
  <dc:creator>Mayur Patel</dc:creator>
  <cp:lastModifiedBy>Eduardo Rodriguez</cp:lastModifiedBy>
  <cp:revision>80</cp:revision>
  <dcterms:created xsi:type="dcterms:W3CDTF">2022-04-12T15:52:07Z</dcterms:created>
  <dcterms:modified xsi:type="dcterms:W3CDTF">2022-04-15T15:31:04Z</dcterms:modified>
</cp:coreProperties>
</file>