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3" d="100"/>
          <a:sy n="63" d="100"/>
        </p:scale>
        <p:origin x="-62" y="-4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17B-984F-4020-B692-73E1645402F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464A-5013-4B73-B273-4E24C1ECC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980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17B-984F-4020-B692-73E1645402F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464A-5013-4B73-B273-4E24C1ECC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65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17B-984F-4020-B692-73E1645402F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464A-5013-4B73-B273-4E24C1ECC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45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17B-984F-4020-B692-73E1645402F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464A-5013-4B73-B273-4E24C1ECC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636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17B-984F-4020-B692-73E1645402F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464A-5013-4B73-B273-4E24C1ECC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1727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17B-984F-4020-B692-73E1645402F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464A-5013-4B73-B273-4E24C1ECC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37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17B-984F-4020-B692-73E1645402F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464A-5013-4B73-B273-4E24C1ECC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01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17B-984F-4020-B692-73E1645402F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464A-5013-4B73-B273-4E24C1ECC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8405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17B-984F-4020-B692-73E1645402F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464A-5013-4B73-B273-4E24C1ECC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771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17B-984F-4020-B692-73E1645402F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464A-5013-4B73-B273-4E24C1ECC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90374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6617B-984F-4020-B692-73E1645402F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1D464A-5013-4B73-B273-4E24C1ECC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2039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06617B-984F-4020-B692-73E1645402FE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1D464A-5013-4B73-B273-4E24C1ECC1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3643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>
            <a:normAutofit/>
          </a:bodyPr>
          <a:lstStyle/>
          <a:p>
            <a:r>
              <a:rPr lang="en-US" b="1" i="1" dirty="0"/>
              <a:t>FDCPA v. Bankruptcy Code:</a:t>
            </a: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WHICH RULES?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401197"/>
          </a:xfrm>
        </p:spPr>
        <p:txBody>
          <a:bodyPr>
            <a:normAutofit fontScale="92500" lnSpcReduction="20000"/>
          </a:bodyPr>
          <a:lstStyle/>
          <a:p>
            <a:endParaRPr lang="en-US" sz="1400" dirty="0"/>
          </a:p>
          <a:p>
            <a:r>
              <a:rPr lang="en-US" sz="1400" dirty="0"/>
              <a:t>Presented by:</a:t>
            </a:r>
          </a:p>
          <a:p>
            <a:r>
              <a:rPr lang="en-US" sz="1400" dirty="0"/>
              <a:t>Mayur Patel – Ginsburg Patel, P.C. – Houston</a:t>
            </a:r>
          </a:p>
          <a:p>
            <a:r>
              <a:rPr lang="en-US" sz="1400" dirty="0"/>
              <a:t>Randy Rios – Hughes Watters </a:t>
            </a:r>
            <a:r>
              <a:rPr lang="en-US" sz="1400" dirty="0" err="1"/>
              <a:t>Askanase</a:t>
            </a:r>
            <a:r>
              <a:rPr lang="en-US" sz="1400" dirty="0"/>
              <a:t>, LLP – Houston</a:t>
            </a:r>
          </a:p>
          <a:p>
            <a:endParaRPr lang="en-US" sz="1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b="1" dirty="0"/>
              <a:t>SOUTHERN DISTRICT OF TEXAS BANKRUPTCY BENCH BAR CONFERENCE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/>
              <a:t>Omni Corpus Christi Hotel Bayfront Tower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/>
              <a:t>900 North Shoreline Blvd.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/>
              <a:t>Corpus Christi, Texas 78401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1400" dirty="0"/>
              <a:t>April 20-22, 2016</a:t>
            </a:r>
          </a:p>
        </p:txBody>
      </p:sp>
    </p:spTree>
    <p:extLst>
      <p:ext uri="{BB962C8B-B14F-4D97-AF65-F5344CB8AC3E}">
        <p14:creationId xmlns:p14="http://schemas.microsoft.com/office/powerpoint/2010/main" val="748788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Addressing Potential Creditor Abuses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The Bankruptcy Code</a:t>
            </a:r>
          </a:p>
          <a:p>
            <a:pPr lvl="1"/>
            <a:r>
              <a:rPr lang="en-US" dirty="0"/>
              <a:t>Automatic Stay (11 U.S.C. § 362)</a:t>
            </a:r>
          </a:p>
          <a:p>
            <a:pPr lvl="1"/>
            <a:r>
              <a:rPr lang="en-US" dirty="0"/>
              <a:t>Discharge Injunction (11 U.S.C. § 524)</a:t>
            </a:r>
          </a:p>
          <a:p>
            <a:pPr lvl="1"/>
            <a:r>
              <a:rPr lang="en-US" dirty="0"/>
              <a:t>Sanctions (11 U.S.C. § 105)</a:t>
            </a:r>
          </a:p>
          <a:p>
            <a:pPr lvl="1"/>
            <a:r>
              <a:rPr lang="en-US" dirty="0"/>
              <a:t>Claims process (11 U.S.C. § 502, Rule 3001 and 3002.1)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Federal Debt Collection Practices ACT (FDCPA)</a:t>
            </a:r>
          </a:p>
          <a:p>
            <a:pPr lvl="1"/>
            <a:r>
              <a:rPr lang="en-US" dirty="0"/>
              <a:t>Improper communication (15 U.S.C. § 1692c)</a:t>
            </a:r>
          </a:p>
          <a:p>
            <a:pPr lvl="1"/>
            <a:r>
              <a:rPr lang="en-US" dirty="0"/>
              <a:t>Harassment or abuse (15 U.S.C. § 1692d)</a:t>
            </a:r>
          </a:p>
          <a:p>
            <a:pPr lvl="1"/>
            <a:r>
              <a:rPr lang="en-US" dirty="0"/>
              <a:t>False or misleading representations (15 U.S.C. § 1692e)</a:t>
            </a:r>
          </a:p>
          <a:p>
            <a:pPr lvl="1"/>
            <a:r>
              <a:rPr lang="en-US" dirty="0"/>
              <a:t>Unfair practices (15 U.S.C. § 1692f)</a:t>
            </a:r>
          </a:p>
          <a:p>
            <a:pPr lvl="1"/>
            <a:endParaRPr lang="en-US" dirty="0"/>
          </a:p>
          <a:p>
            <a:r>
              <a:rPr lang="en-US" dirty="0"/>
              <a:t>The issue: can a debtor seek relief under the Bankruptcy Code </a:t>
            </a:r>
            <a:r>
              <a:rPr lang="en-US" i="1" dirty="0"/>
              <a:t>and</a:t>
            </a:r>
            <a:r>
              <a:rPr lang="en-US" dirty="0"/>
              <a:t> the FDCPA?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3587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Lay of the Land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 FDCPA preempted by the Bankruptcy Code?</a:t>
            </a:r>
          </a:p>
          <a:p>
            <a:pPr lvl="1"/>
            <a:r>
              <a:rPr lang="en-US" dirty="0"/>
              <a:t>Pending cases</a:t>
            </a:r>
          </a:p>
          <a:p>
            <a:pPr lvl="1"/>
            <a:r>
              <a:rPr lang="en-US" dirty="0"/>
              <a:t>Discharged cases</a:t>
            </a:r>
          </a:p>
          <a:p>
            <a:r>
              <a:rPr lang="en-US" dirty="0"/>
              <a:t>Circuits split</a:t>
            </a:r>
          </a:p>
          <a:p>
            <a:pPr lvl="1"/>
            <a:r>
              <a:rPr lang="en-US" dirty="0"/>
              <a:t>No preemption: 2</a:t>
            </a:r>
            <a:r>
              <a:rPr lang="en-US" baseline="30000" dirty="0"/>
              <a:t>nd</a:t>
            </a:r>
            <a:r>
              <a:rPr lang="en-US" dirty="0"/>
              <a:t>, 3</a:t>
            </a:r>
            <a:r>
              <a:rPr lang="en-US" baseline="30000" dirty="0"/>
              <a:t>rd</a:t>
            </a:r>
            <a:r>
              <a:rPr lang="en-US" dirty="0"/>
              <a:t>, 11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Preemption: 4</a:t>
            </a:r>
            <a:r>
              <a:rPr lang="en-US" baseline="30000" dirty="0"/>
              <a:t>th</a:t>
            </a:r>
            <a:r>
              <a:rPr lang="en-US" dirty="0"/>
              <a:t>, 8</a:t>
            </a:r>
            <a:r>
              <a:rPr lang="en-US" baseline="30000" dirty="0"/>
              <a:t>th</a:t>
            </a:r>
            <a:r>
              <a:rPr lang="en-US" dirty="0"/>
              <a:t>, 9</a:t>
            </a:r>
            <a:r>
              <a:rPr lang="en-US" baseline="30000" dirty="0"/>
              <a:t>th</a:t>
            </a:r>
            <a:endParaRPr lang="en-US" dirty="0"/>
          </a:p>
          <a:p>
            <a:pPr lvl="1"/>
            <a:r>
              <a:rPr lang="en-US" dirty="0"/>
              <a:t>It depends: 7</a:t>
            </a:r>
            <a:r>
              <a:rPr lang="en-US" baseline="30000" dirty="0"/>
              <a:t>th</a:t>
            </a:r>
          </a:p>
          <a:p>
            <a:r>
              <a:rPr lang="en-US" dirty="0"/>
              <a:t>Bankruptcy Courts all over the place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2288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Southern District of Texas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 PREEMPTION: </a:t>
            </a:r>
            <a:r>
              <a:rPr lang="en-US" i="1" dirty="0"/>
              <a:t>Trevino v. HSBC Mortgage </a:t>
            </a:r>
            <a:r>
              <a:rPr lang="en-US" i="1" dirty="0" err="1"/>
              <a:t>Servs</a:t>
            </a:r>
            <a:r>
              <a:rPr lang="en-US" i="1" dirty="0"/>
              <a:t>., Inc. </a:t>
            </a:r>
            <a:r>
              <a:rPr lang="en-US" dirty="0"/>
              <a:t>(In re Trevino), 525 B.R. 110 (2015):</a:t>
            </a:r>
          </a:p>
          <a:p>
            <a:pPr lvl="1"/>
            <a:r>
              <a:rPr lang="en-US" dirty="0"/>
              <a:t>“Because the Bankruptcy Code and the FDCPA do not conflict with regards to the filing of a proof of claim, relief under the FDCPA is not preempted by the Code.”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13215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123</TotalTime>
  <Words>274</Words>
  <Application>Microsoft Office PowerPoint</Application>
  <PresentationFormat>Custom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FDCPA v. Bankruptcy Code: WHICH RULES?</vt:lpstr>
      <vt:lpstr>Addressing Potential Creditor Abuses</vt:lpstr>
      <vt:lpstr>The Lay of the Land</vt:lpstr>
      <vt:lpstr>The Southern District of Texas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FDCPA v. Bankruptcy Code  WHICH RULES?</dc:title>
  <dc:creator>mayur</dc:creator>
  <cp:lastModifiedBy>drj_lc2</cp:lastModifiedBy>
  <cp:revision>18</cp:revision>
  <dcterms:created xsi:type="dcterms:W3CDTF">2016-04-15T17:38:07Z</dcterms:created>
  <dcterms:modified xsi:type="dcterms:W3CDTF">2016-04-19T15:14:15Z</dcterms:modified>
</cp:coreProperties>
</file>